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66" r:id="rId4"/>
    <p:sldId id="298" r:id="rId5"/>
    <p:sldId id="268" r:id="rId6"/>
    <p:sldId id="310" r:id="rId7"/>
    <p:sldId id="290" r:id="rId8"/>
    <p:sldId id="313" r:id="rId9"/>
    <p:sldId id="314" r:id="rId10"/>
    <p:sldId id="2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22" d="100"/>
          <a:sy n="122" d="100"/>
        </p:scale>
        <p:origin x="24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598582-F546-4F1C-93CB-5D5A99D1AFE2}"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A8A12CCB-E45B-4B95-8194-93FA0E239071}">
      <dgm:prSet/>
      <dgm:spPr/>
      <dgm:t>
        <a:bodyPr/>
        <a:lstStyle/>
        <a:p>
          <a:r>
            <a:rPr lang="en-US"/>
            <a:t>Discuss</a:t>
          </a:r>
        </a:p>
      </dgm:t>
    </dgm:pt>
    <dgm:pt modelId="{98672233-203C-4403-BC62-0D7DFB1FD973}" type="parTrans" cxnId="{8C94C889-79B0-48E5-85C5-2A3E16EB188D}">
      <dgm:prSet/>
      <dgm:spPr/>
      <dgm:t>
        <a:bodyPr/>
        <a:lstStyle/>
        <a:p>
          <a:endParaRPr lang="en-US"/>
        </a:p>
      </dgm:t>
    </dgm:pt>
    <dgm:pt modelId="{1A5AB131-3062-4841-8118-A34D7B37C951}" type="sibTrans" cxnId="{8C94C889-79B0-48E5-85C5-2A3E16EB188D}">
      <dgm:prSet/>
      <dgm:spPr/>
      <dgm:t>
        <a:bodyPr/>
        <a:lstStyle/>
        <a:p>
          <a:endParaRPr lang="en-US"/>
        </a:p>
      </dgm:t>
    </dgm:pt>
    <dgm:pt modelId="{7EDC44D9-C5E6-4CF4-8B6D-AD42EC979EE5}">
      <dgm:prSet/>
      <dgm:spPr/>
      <dgm:t>
        <a:bodyPr/>
        <a:lstStyle/>
        <a:p>
          <a:r>
            <a:rPr lang="en-US"/>
            <a:t>Discuss Nichol’s Philosophical Aspects of Cultural Difference and how understanding the axiology, epistemology, logic and process aids in providing culturally responsive care.</a:t>
          </a:r>
        </a:p>
      </dgm:t>
    </dgm:pt>
    <dgm:pt modelId="{BAD49153-77F6-411D-9126-A919022D466D}" type="parTrans" cxnId="{902D7381-D3CA-4BE4-B98F-8402F665D231}">
      <dgm:prSet/>
      <dgm:spPr/>
      <dgm:t>
        <a:bodyPr/>
        <a:lstStyle/>
        <a:p>
          <a:endParaRPr lang="en-US"/>
        </a:p>
      </dgm:t>
    </dgm:pt>
    <dgm:pt modelId="{760BCBF7-993C-4EEC-9CB8-A60026E4EB34}" type="sibTrans" cxnId="{902D7381-D3CA-4BE4-B98F-8402F665D231}">
      <dgm:prSet/>
      <dgm:spPr/>
      <dgm:t>
        <a:bodyPr/>
        <a:lstStyle/>
        <a:p>
          <a:endParaRPr lang="en-US"/>
        </a:p>
      </dgm:t>
    </dgm:pt>
    <dgm:pt modelId="{5F685C1D-6FF9-455A-B1DD-0B07FDBA1E0F}">
      <dgm:prSet/>
      <dgm:spPr/>
      <dgm:t>
        <a:bodyPr/>
        <a:lstStyle/>
        <a:p>
          <a:r>
            <a:rPr lang="en-US"/>
            <a:t>Increase</a:t>
          </a:r>
        </a:p>
      </dgm:t>
    </dgm:pt>
    <dgm:pt modelId="{9FDE83A9-1751-4174-936F-101D222E6663}" type="parTrans" cxnId="{AE9857FD-BEE1-4AD5-B9BA-BC446E5DB1B0}">
      <dgm:prSet/>
      <dgm:spPr/>
      <dgm:t>
        <a:bodyPr/>
        <a:lstStyle/>
        <a:p>
          <a:endParaRPr lang="en-US"/>
        </a:p>
      </dgm:t>
    </dgm:pt>
    <dgm:pt modelId="{9E4E0BE5-08DA-47F2-95B1-D1392F05243A}" type="sibTrans" cxnId="{AE9857FD-BEE1-4AD5-B9BA-BC446E5DB1B0}">
      <dgm:prSet/>
      <dgm:spPr/>
      <dgm:t>
        <a:bodyPr/>
        <a:lstStyle/>
        <a:p>
          <a:endParaRPr lang="en-US"/>
        </a:p>
      </dgm:t>
    </dgm:pt>
    <dgm:pt modelId="{EDE2A02F-7C31-48BD-AA39-0A5B6DDA6208}">
      <dgm:prSet/>
      <dgm:spPr/>
      <dgm:t>
        <a:bodyPr/>
        <a:lstStyle/>
        <a:p>
          <a:r>
            <a:rPr lang="en-US" dirty="0"/>
            <a:t>Increase our understanding of historical community trauma, </a:t>
          </a:r>
          <a:r>
            <a:rPr lang="en-US" b="0" i="0" dirty="0"/>
            <a:t>race-based traumatic stress (RBTS)</a:t>
          </a:r>
          <a:r>
            <a:rPr lang="en-US" dirty="0"/>
            <a:t> and its effects on students and families.</a:t>
          </a:r>
        </a:p>
      </dgm:t>
    </dgm:pt>
    <dgm:pt modelId="{53457A5F-15B9-4774-BFB2-BADF6B6D8D7B}" type="parTrans" cxnId="{564BBC20-BDBA-4CA7-A8CE-F523B43EB23F}">
      <dgm:prSet/>
      <dgm:spPr/>
      <dgm:t>
        <a:bodyPr/>
        <a:lstStyle/>
        <a:p>
          <a:endParaRPr lang="en-US"/>
        </a:p>
      </dgm:t>
    </dgm:pt>
    <dgm:pt modelId="{704F3D2B-C5E1-49A8-823A-DF35562C1686}" type="sibTrans" cxnId="{564BBC20-BDBA-4CA7-A8CE-F523B43EB23F}">
      <dgm:prSet/>
      <dgm:spPr/>
      <dgm:t>
        <a:bodyPr/>
        <a:lstStyle/>
        <a:p>
          <a:endParaRPr lang="en-US"/>
        </a:p>
      </dgm:t>
    </dgm:pt>
    <dgm:pt modelId="{29FA70F1-C386-448E-B943-A39C1EC063BB}">
      <dgm:prSet/>
      <dgm:spPr/>
      <dgm:t>
        <a:bodyPr/>
        <a:lstStyle/>
        <a:p>
          <a:r>
            <a:rPr lang="en-US"/>
            <a:t>Discuss</a:t>
          </a:r>
        </a:p>
      </dgm:t>
    </dgm:pt>
    <dgm:pt modelId="{7967694B-0FCF-411C-9AD2-9390BF337D78}" type="parTrans" cxnId="{4F1CEEA0-2587-4C3B-BDED-A6D194EC4364}">
      <dgm:prSet/>
      <dgm:spPr/>
      <dgm:t>
        <a:bodyPr/>
        <a:lstStyle/>
        <a:p>
          <a:endParaRPr lang="en-US"/>
        </a:p>
      </dgm:t>
    </dgm:pt>
    <dgm:pt modelId="{4F8D7E8B-116D-40CA-876D-D4E59B743975}" type="sibTrans" cxnId="{4F1CEEA0-2587-4C3B-BDED-A6D194EC4364}">
      <dgm:prSet/>
      <dgm:spPr/>
      <dgm:t>
        <a:bodyPr/>
        <a:lstStyle/>
        <a:p>
          <a:endParaRPr lang="en-US"/>
        </a:p>
      </dgm:t>
    </dgm:pt>
    <dgm:pt modelId="{6CB0382A-037D-44A9-AE0A-D7172BB25BE0}">
      <dgm:prSet/>
      <dgm:spPr/>
      <dgm:t>
        <a:bodyPr/>
        <a:lstStyle/>
        <a:p>
          <a:r>
            <a:rPr lang="en-US" dirty="0"/>
            <a:t>Discuss the Social Determinants of health and the impact they have on our students and families.</a:t>
          </a:r>
        </a:p>
      </dgm:t>
    </dgm:pt>
    <dgm:pt modelId="{54E2071C-7D11-4415-A945-BED13FE1438C}" type="parTrans" cxnId="{02BF72F7-6AB7-43DD-A1E4-D8ADD67E152E}">
      <dgm:prSet/>
      <dgm:spPr/>
      <dgm:t>
        <a:bodyPr/>
        <a:lstStyle/>
        <a:p>
          <a:endParaRPr lang="en-US"/>
        </a:p>
      </dgm:t>
    </dgm:pt>
    <dgm:pt modelId="{358AA68C-457E-4C3D-BDD5-454CC24FDCDF}" type="sibTrans" cxnId="{02BF72F7-6AB7-43DD-A1E4-D8ADD67E152E}">
      <dgm:prSet/>
      <dgm:spPr/>
      <dgm:t>
        <a:bodyPr/>
        <a:lstStyle/>
        <a:p>
          <a:endParaRPr lang="en-US"/>
        </a:p>
      </dgm:t>
    </dgm:pt>
    <dgm:pt modelId="{47FF80CA-CAF9-4074-A959-4ABBA9095C03}">
      <dgm:prSet/>
      <dgm:spPr/>
      <dgm:t>
        <a:bodyPr/>
        <a:lstStyle/>
        <a:p>
          <a:r>
            <a:rPr lang="en-US"/>
            <a:t>Discuss</a:t>
          </a:r>
        </a:p>
      </dgm:t>
    </dgm:pt>
    <dgm:pt modelId="{CDCF5278-C7EF-4D1E-8712-AC8E6CD07C82}" type="parTrans" cxnId="{F36ECEC4-777C-4535-8269-060970FD0B4B}">
      <dgm:prSet/>
      <dgm:spPr/>
      <dgm:t>
        <a:bodyPr/>
        <a:lstStyle/>
        <a:p>
          <a:endParaRPr lang="en-US"/>
        </a:p>
      </dgm:t>
    </dgm:pt>
    <dgm:pt modelId="{A4B2BA13-60F3-4730-B970-05090181415C}" type="sibTrans" cxnId="{F36ECEC4-777C-4535-8269-060970FD0B4B}">
      <dgm:prSet/>
      <dgm:spPr/>
      <dgm:t>
        <a:bodyPr/>
        <a:lstStyle/>
        <a:p>
          <a:endParaRPr lang="en-US"/>
        </a:p>
      </dgm:t>
    </dgm:pt>
    <dgm:pt modelId="{66D77960-FB36-4334-B738-89E57B64F672}">
      <dgm:prSet/>
      <dgm:spPr/>
      <dgm:t>
        <a:bodyPr/>
        <a:lstStyle/>
        <a:p>
          <a:r>
            <a:rPr lang="en-US"/>
            <a:t>Discuss what culturally responsive, anti racist practice looks like in action. </a:t>
          </a:r>
        </a:p>
      </dgm:t>
    </dgm:pt>
    <dgm:pt modelId="{277EF81E-09AA-44DC-B6C7-C0FA75488DAB}" type="parTrans" cxnId="{9E6F3A1A-ECB3-4C51-A050-FC7DEDDE9D26}">
      <dgm:prSet/>
      <dgm:spPr/>
      <dgm:t>
        <a:bodyPr/>
        <a:lstStyle/>
        <a:p>
          <a:endParaRPr lang="en-US"/>
        </a:p>
      </dgm:t>
    </dgm:pt>
    <dgm:pt modelId="{4383C576-0F4A-4268-A7E9-230FE4CADEDE}" type="sibTrans" cxnId="{9E6F3A1A-ECB3-4C51-A050-FC7DEDDE9D26}">
      <dgm:prSet/>
      <dgm:spPr/>
      <dgm:t>
        <a:bodyPr/>
        <a:lstStyle/>
        <a:p>
          <a:endParaRPr lang="en-US"/>
        </a:p>
      </dgm:t>
    </dgm:pt>
    <dgm:pt modelId="{F1FDD629-C3D1-44E8-8433-A5C64891EE37}">
      <dgm:prSet/>
      <dgm:spPr/>
      <dgm:t>
        <a:bodyPr/>
        <a:lstStyle/>
        <a:p>
          <a:r>
            <a:rPr lang="en-US"/>
            <a:t>Increase</a:t>
          </a:r>
        </a:p>
      </dgm:t>
    </dgm:pt>
    <dgm:pt modelId="{A4AD40CB-C198-4C5B-864C-775DDE56F18B}" type="parTrans" cxnId="{D35B3052-A115-4C2C-9205-88F7CDBECC03}">
      <dgm:prSet/>
      <dgm:spPr/>
      <dgm:t>
        <a:bodyPr/>
        <a:lstStyle/>
        <a:p>
          <a:endParaRPr lang="en-US"/>
        </a:p>
      </dgm:t>
    </dgm:pt>
    <dgm:pt modelId="{C4601017-5ACD-495F-A281-285B6B22FC1D}" type="sibTrans" cxnId="{D35B3052-A115-4C2C-9205-88F7CDBECC03}">
      <dgm:prSet/>
      <dgm:spPr/>
      <dgm:t>
        <a:bodyPr/>
        <a:lstStyle/>
        <a:p>
          <a:endParaRPr lang="en-US"/>
        </a:p>
      </dgm:t>
    </dgm:pt>
    <dgm:pt modelId="{660238D9-0941-437E-9E40-3F50F8F02E23}">
      <dgm:prSet/>
      <dgm:spPr/>
      <dgm:t>
        <a:bodyPr/>
        <a:lstStyle/>
        <a:p>
          <a:r>
            <a:rPr lang="en-US"/>
            <a:t>Increase our understanding of what is required to do this work authentically.</a:t>
          </a:r>
        </a:p>
      </dgm:t>
    </dgm:pt>
    <dgm:pt modelId="{05BC4515-317F-4B7F-9FD4-38115AE6EB8C}" type="parTrans" cxnId="{91113EA1-E0DE-4BAA-8307-FCFA119A9971}">
      <dgm:prSet/>
      <dgm:spPr/>
      <dgm:t>
        <a:bodyPr/>
        <a:lstStyle/>
        <a:p>
          <a:endParaRPr lang="en-US"/>
        </a:p>
      </dgm:t>
    </dgm:pt>
    <dgm:pt modelId="{5D0AD59E-361D-4492-B2AF-C5EEBC9F66C1}" type="sibTrans" cxnId="{91113EA1-E0DE-4BAA-8307-FCFA119A9971}">
      <dgm:prSet/>
      <dgm:spPr/>
      <dgm:t>
        <a:bodyPr/>
        <a:lstStyle/>
        <a:p>
          <a:endParaRPr lang="en-US"/>
        </a:p>
      </dgm:t>
    </dgm:pt>
    <dgm:pt modelId="{61DD26EC-26A8-4504-9020-91179AB678BC}">
      <dgm:prSet/>
      <dgm:spPr/>
      <dgm:t>
        <a:bodyPr/>
        <a:lstStyle/>
        <a:p>
          <a:r>
            <a:rPr lang="en-US"/>
            <a:t>Provide</a:t>
          </a:r>
        </a:p>
      </dgm:t>
    </dgm:pt>
    <dgm:pt modelId="{4ED5C3A9-9F08-46D1-BD2E-3A4D1A454D82}" type="parTrans" cxnId="{6356D59C-EE1E-4DE5-A24E-BC7BB3AA8475}">
      <dgm:prSet/>
      <dgm:spPr/>
      <dgm:t>
        <a:bodyPr/>
        <a:lstStyle/>
        <a:p>
          <a:endParaRPr lang="en-US"/>
        </a:p>
      </dgm:t>
    </dgm:pt>
    <dgm:pt modelId="{78583D91-DCA5-41CA-B38D-CDF3D7F6E4D0}" type="sibTrans" cxnId="{6356D59C-EE1E-4DE5-A24E-BC7BB3AA8475}">
      <dgm:prSet/>
      <dgm:spPr/>
      <dgm:t>
        <a:bodyPr/>
        <a:lstStyle/>
        <a:p>
          <a:endParaRPr lang="en-US"/>
        </a:p>
      </dgm:t>
    </dgm:pt>
    <dgm:pt modelId="{145DDADF-F4F7-4BC7-9B08-ACD7B75F10DC}">
      <dgm:prSet/>
      <dgm:spPr/>
      <dgm:t>
        <a:bodyPr/>
        <a:lstStyle/>
        <a:p>
          <a:r>
            <a:rPr lang="en-US"/>
            <a:t>Provide resources for increasing knowledge and skill development.</a:t>
          </a:r>
        </a:p>
      </dgm:t>
    </dgm:pt>
    <dgm:pt modelId="{AA481BEA-CEF8-4A86-B447-DFF32E5695E0}" type="parTrans" cxnId="{78A8F580-FDEC-4809-A15F-3DC41892CD70}">
      <dgm:prSet/>
      <dgm:spPr/>
      <dgm:t>
        <a:bodyPr/>
        <a:lstStyle/>
        <a:p>
          <a:endParaRPr lang="en-US"/>
        </a:p>
      </dgm:t>
    </dgm:pt>
    <dgm:pt modelId="{A614F64E-4684-4625-8E77-82FDF223E429}" type="sibTrans" cxnId="{78A8F580-FDEC-4809-A15F-3DC41892CD70}">
      <dgm:prSet/>
      <dgm:spPr/>
      <dgm:t>
        <a:bodyPr/>
        <a:lstStyle/>
        <a:p>
          <a:endParaRPr lang="en-US"/>
        </a:p>
      </dgm:t>
    </dgm:pt>
    <dgm:pt modelId="{6316DDAB-9450-4EFE-B630-4F175A91EA1A}">
      <dgm:prSet/>
      <dgm:spPr/>
      <dgm:t>
        <a:bodyPr/>
        <a:lstStyle/>
        <a:p>
          <a:r>
            <a:rPr lang="en-US" dirty="0"/>
            <a:t>Part two</a:t>
          </a:r>
        </a:p>
      </dgm:t>
    </dgm:pt>
    <dgm:pt modelId="{F1069F23-AA07-4E6B-8154-A48E00D44187}" type="parTrans" cxnId="{71A16ED9-9A82-4496-AB39-2B3CEFD5D6FF}">
      <dgm:prSet/>
      <dgm:spPr/>
    </dgm:pt>
    <dgm:pt modelId="{010A102C-D57B-476C-B080-F76B9E852AA2}" type="sibTrans" cxnId="{71A16ED9-9A82-4496-AB39-2B3CEFD5D6FF}">
      <dgm:prSet/>
      <dgm:spPr/>
    </dgm:pt>
    <dgm:pt modelId="{11964102-5E0D-4C75-A72C-ED79B8B40650}" type="pres">
      <dgm:prSet presAssocID="{C7598582-F546-4F1C-93CB-5D5A99D1AFE2}" presName="Name0" presStyleCnt="0">
        <dgm:presLayoutVars>
          <dgm:dir/>
          <dgm:animLvl val="lvl"/>
          <dgm:resizeHandles val="exact"/>
        </dgm:presLayoutVars>
      </dgm:prSet>
      <dgm:spPr/>
    </dgm:pt>
    <dgm:pt modelId="{572440AE-CF80-49CE-96D0-680262732078}" type="pres">
      <dgm:prSet presAssocID="{A8A12CCB-E45B-4B95-8194-93FA0E239071}" presName="linNode" presStyleCnt="0"/>
      <dgm:spPr/>
    </dgm:pt>
    <dgm:pt modelId="{2AE28CD1-F76E-42C1-A010-0C87EF03D4E3}" type="pres">
      <dgm:prSet presAssocID="{A8A12CCB-E45B-4B95-8194-93FA0E239071}" presName="parentText" presStyleLbl="solidFgAcc1" presStyleIdx="0" presStyleCnt="7">
        <dgm:presLayoutVars>
          <dgm:chMax val="1"/>
          <dgm:bulletEnabled/>
        </dgm:presLayoutVars>
      </dgm:prSet>
      <dgm:spPr/>
    </dgm:pt>
    <dgm:pt modelId="{F56E5A1E-27E2-4A82-9775-159E6E0797B5}" type="pres">
      <dgm:prSet presAssocID="{A8A12CCB-E45B-4B95-8194-93FA0E239071}" presName="descendantText" presStyleLbl="alignNode1" presStyleIdx="0" presStyleCnt="7">
        <dgm:presLayoutVars>
          <dgm:bulletEnabled/>
        </dgm:presLayoutVars>
      </dgm:prSet>
      <dgm:spPr/>
    </dgm:pt>
    <dgm:pt modelId="{292EEB4D-73ED-4992-91C2-90B3B2245332}" type="pres">
      <dgm:prSet presAssocID="{1A5AB131-3062-4841-8118-A34D7B37C951}" presName="sp" presStyleCnt="0"/>
      <dgm:spPr/>
    </dgm:pt>
    <dgm:pt modelId="{F9DC79ED-ECD8-4493-BEBB-DC972D911CDF}" type="pres">
      <dgm:prSet presAssocID="{5F685C1D-6FF9-455A-B1DD-0B07FDBA1E0F}" presName="linNode" presStyleCnt="0"/>
      <dgm:spPr/>
    </dgm:pt>
    <dgm:pt modelId="{7D541264-67F4-4916-9C8D-A1D01D687864}" type="pres">
      <dgm:prSet presAssocID="{5F685C1D-6FF9-455A-B1DD-0B07FDBA1E0F}" presName="parentText" presStyleLbl="solidFgAcc1" presStyleIdx="1" presStyleCnt="7">
        <dgm:presLayoutVars>
          <dgm:chMax val="1"/>
          <dgm:bulletEnabled/>
        </dgm:presLayoutVars>
      </dgm:prSet>
      <dgm:spPr/>
    </dgm:pt>
    <dgm:pt modelId="{0797A22E-A52F-472D-B375-D84E1C589936}" type="pres">
      <dgm:prSet presAssocID="{5F685C1D-6FF9-455A-B1DD-0B07FDBA1E0F}" presName="descendantText" presStyleLbl="alignNode1" presStyleIdx="1" presStyleCnt="7">
        <dgm:presLayoutVars>
          <dgm:bulletEnabled/>
        </dgm:presLayoutVars>
      </dgm:prSet>
      <dgm:spPr/>
    </dgm:pt>
    <dgm:pt modelId="{CFF9E8F7-D99B-45EF-B308-5DD8D7383FEB}" type="pres">
      <dgm:prSet presAssocID="{9E4E0BE5-08DA-47F2-95B1-D1392F05243A}" presName="sp" presStyleCnt="0"/>
      <dgm:spPr/>
    </dgm:pt>
    <dgm:pt modelId="{ABC7F124-F333-4341-B2D8-CE28F59A5665}" type="pres">
      <dgm:prSet presAssocID="{29FA70F1-C386-448E-B943-A39C1EC063BB}" presName="linNode" presStyleCnt="0"/>
      <dgm:spPr/>
    </dgm:pt>
    <dgm:pt modelId="{3435018E-34D5-4657-A8B4-D8968B9EF8B2}" type="pres">
      <dgm:prSet presAssocID="{29FA70F1-C386-448E-B943-A39C1EC063BB}" presName="parentText" presStyleLbl="solidFgAcc1" presStyleIdx="2" presStyleCnt="7">
        <dgm:presLayoutVars>
          <dgm:chMax val="1"/>
          <dgm:bulletEnabled/>
        </dgm:presLayoutVars>
      </dgm:prSet>
      <dgm:spPr/>
    </dgm:pt>
    <dgm:pt modelId="{AD64939C-6701-43CA-A57A-25E4A085FD14}" type="pres">
      <dgm:prSet presAssocID="{29FA70F1-C386-448E-B943-A39C1EC063BB}" presName="descendantText" presStyleLbl="alignNode1" presStyleIdx="2" presStyleCnt="7">
        <dgm:presLayoutVars>
          <dgm:bulletEnabled/>
        </dgm:presLayoutVars>
      </dgm:prSet>
      <dgm:spPr/>
    </dgm:pt>
    <dgm:pt modelId="{885EA04C-D387-4C55-9289-E1CD4DB2583C}" type="pres">
      <dgm:prSet presAssocID="{4F8D7E8B-116D-40CA-876D-D4E59B743975}" presName="sp" presStyleCnt="0"/>
      <dgm:spPr/>
    </dgm:pt>
    <dgm:pt modelId="{28B404D6-721D-4FF8-BBCC-6D09C3F4AF21}" type="pres">
      <dgm:prSet presAssocID="{6316DDAB-9450-4EFE-B630-4F175A91EA1A}" presName="linNode" presStyleCnt="0"/>
      <dgm:spPr/>
    </dgm:pt>
    <dgm:pt modelId="{08AD35B1-8229-4C80-993A-E67AC0FB4D91}" type="pres">
      <dgm:prSet presAssocID="{6316DDAB-9450-4EFE-B630-4F175A91EA1A}" presName="parentText" presStyleLbl="solidFgAcc1" presStyleIdx="3" presStyleCnt="7">
        <dgm:presLayoutVars>
          <dgm:chMax val="1"/>
          <dgm:bulletEnabled/>
        </dgm:presLayoutVars>
      </dgm:prSet>
      <dgm:spPr/>
    </dgm:pt>
    <dgm:pt modelId="{72CC87AA-C0CF-483C-A3AC-4B1569671272}" type="pres">
      <dgm:prSet presAssocID="{6316DDAB-9450-4EFE-B630-4F175A91EA1A}" presName="descendantText" presStyleLbl="alignNode1" presStyleIdx="3" presStyleCnt="7">
        <dgm:presLayoutVars>
          <dgm:bulletEnabled/>
        </dgm:presLayoutVars>
      </dgm:prSet>
      <dgm:spPr/>
    </dgm:pt>
    <dgm:pt modelId="{016E45FB-DCE2-4548-986E-1BA4AFCAA236}" type="pres">
      <dgm:prSet presAssocID="{010A102C-D57B-476C-B080-F76B9E852AA2}" presName="sp" presStyleCnt="0"/>
      <dgm:spPr/>
    </dgm:pt>
    <dgm:pt modelId="{3BB10653-AF0C-4C8B-A46D-2505674D3A56}" type="pres">
      <dgm:prSet presAssocID="{47FF80CA-CAF9-4074-A959-4ABBA9095C03}" presName="linNode" presStyleCnt="0"/>
      <dgm:spPr/>
    </dgm:pt>
    <dgm:pt modelId="{336ACCB0-D5F1-43E5-BC93-3994D4866C09}" type="pres">
      <dgm:prSet presAssocID="{47FF80CA-CAF9-4074-A959-4ABBA9095C03}" presName="parentText" presStyleLbl="solidFgAcc1" presStyleIdx="4" presStyleCnt="7">
        <dgm:presLayoutVars>
          <dgm:chMax val="1"/>
          <dgm:bulletEnabled/>
        </dgm:presLayoutVars>
      </dgm:prSet>
      <dgm:spPr/>
    </dgm:pt>
    <dgm:pt modelId="{04442C5B-0B86-4140-B958-E7D486F28136}" type="pres">
      <dgm:prSet presAssocID="{47FF80CA-CAF9-4074-A959-4ABBA9095C03}" presName="descendantText" presStyleLbl="alignNode1" presStyleIdx="4" presStyleCnt="7">
        <dgm:presLayoutVars>
          <dgm:bulletEnabled/>
        </dgm:presLayoutVars>
      </dgm:prSet>
      <dgm:spPr/>
    </dgm:pt>
    <dgm:pt modelId="{D1D00080-888C-4465-A6CE-4C3FDA30D5B0}" type="pres">
      <dgm:prSet presAssocID="{A4B2BA13-60F3-4730-B970-05090181415C}" presName="sp" presStyleCnt="0"/>
      <dgm:spPr/>
    </dgm:pt>
    <dgm:pt modelId="{61DB3C81-789B-4E63-A115-F6E5C3E2FC76}" type="pres">
      <dgm:prSet presAssocID="{F1FDD629-C3D1-44E8-8433-A5C64891EE37}" presName="linNode" presStyleCnt="0"/>
      <dgm:spPr/>
    </dgm:pt>
    <dgm:pt modelId="{ECACB350-0406-4E22-BED8-F9124F551573}" type="pres">
      <dgm:prSet presAssocID="{F1FDD629-C3D1-44E8-8433-A5C64891EE37}" presName="parentText" presStyleLbl="solidFgAcc1" presStyleIdx="5" presStyleCnt="7">
        <dgm:presLayoutVars>
          <dgm:chMax val="1"/>
          <dgm:bulletEnabled/>
        </dgm:presLayoutVars>
      </dgm:prSet>
      <dgm:spPr/>
    </dgm:pt>
    <dgm:pt modelId="{ACF974CD-5CE5-4E82-94C5-380B1725A2EE}" type="pres">
      <dgm:prSet presAssocID="{F1FDD629-C3D1-44E8-8433-A5C64891EE37}" presName="descendantText" presStyleLbl="alignNode1" presStyleIdx="5" presStyleCnt="7">
        <dgm:presLayoutVars>
          <dgm:bulletEnabled/>
        </dgm:presLayoutVars>
      </dgm:prSet>
      <dgm:spPr/>
    </dgm:pt>
    <dgm:pt modelId="{3B3A1126-5333-4A5F-A3C3-B020A65D7AC9}" type="pres">
      <dgm:prSet presAssocID="{C4601017-5ACD-495F-A281-285B6B22FC1D}" presName="sp" presStyleCnt="0"/>
      <dgm:spPr/>
    </dgm:pt>
    <dgm:pt modelId="{0959E01D-720B-432C-8C68-EE8748B86958}" type="pres">
      <dgm:prSet presAssocID="{61DD26EC-26A8-4504-9020-91179AB678BC}" presName="linNode" presStyleCnt="0"/>
      <dgm:spPr/>
    </dgm:pt>
    <dgm:pt modelId="{E09FA7FF-BBD1-40E8-A43C-0CEE72E67807}" type="pres">
      <dgm:prSet presAssocID="{61DD26EC-26A8-4504-9020-91179AB678BC}" presName="parentText" presStyleLbl="solidFgAcc1" presStyleIdx="6" presStyleCnt="7">
        <dgm:presLayoutVars>
          <dgm:chMax val="1"/>
          <dgm:bulletEnabled/>
        </dgm:presLayoutVars>
      </dgm:prSet>
      <dgm:spPr/>
    </dgm:pt>
    <dgm:pt modelId="{B8CE8DCE-9877-4B0D-9426-DB4B4E0C2563}" type="pres">
      <dgm:prSet presAssocID="{61DD26EC-26A8-4504-9020-91179AB678BC}" presName="descendantText" presStyleLbl="alignNode1" presStyleIdx="6" presStyleCnt="7">
        <dgm:presLayoutVars>
          <dgm:bulletEnabled/>
        </dgm:presLayoutVars>
      </dgm:prSet>
      <dgm:spPr/>
    </dgm:pt>
  </dgm:ptLst>
  <dgm:cxnLst>
    <dgm:cxn modelId="{B053690F-103E-4E6E-9F54-387BA518ADAD}" type="presOf" srcId="{5F685C1D-6FF9-455A-B1DD-0B07FDBA1E0F}" destId="{7D541264-67F4-4916-9C8D-A1D01D687864}" srcOrd="0" destOrd="0" presId="urn:microsoft.com/office/officeart/2016/7/layout/VerticalHollowActionList"/>
    <dgm:cxn modelId="{9E6F3A1A-ECB3-4C51-A050-FC7DEDDE9D26}" srcId="{47FF80CA-CAF9-4074-A959-4ABBA9095C03}" destId="{66D77960-FB36-4334-B738-89E57B64F672}" srcOrd="0" destOrd="0" parTransId="{277EF81E-09AA-44DC-B6C7-C0FA75488DAB}" sibTransId="{4383C576-0F4A-4268-A7E9-230FE4CADEDE}"/>
    <dgm:cxn modelId="{BA6CCE1C-18A9-4F3A-9751-4745665C0123}" type="presOf" srcId="{6CB0382A-037D-44A9-AE0A-D7172BB25BE0}" destId="{AD64939C-6701-43CA-A57A-25E4A085FD14}" srcOrd="0" destOrd="0" presId="urn:microsoft.com/office/officeart/2016/7/layout/VerticalHollowActionList"/>
    <dgm:cxn modelId="{FB66301F-CA34-45A4-AACC-D135B30BC50D}" type="presOf" srcId="{C7598582-F546-4F1C-93CB-5D5A99D1AFE2}" destId="{11964102-5E0D-4C75-A72C-ED79B8B40650}" srcOrd="0" destOrd="0" presId="urn:microsoft.com/office/officeart/2016/7/layout/VerticalHollowActionList"/>
    <dgm:cxn modelId="{564BBC20-BDBA-4CA7-A8CE-F523B43EB23F}" srcId="{5F685C1D-6FF9-455A-B1DD-0B07FDBA1E0F}" destId="{EDE2A02F-7C31-48BD-AA39-0A5B6DDA6208}" srcOrd="0" destOrd="0" parTransId="{53457A5F-15B9-4774-BFB2-BADF6B6D8D7B}" sibTransId="{704F3D2B-C5E1-49A8-823A-DF35562C1686}"/>
    <dgm:cxn modelId="{05F7E229-26E2-4B5A-B1C0-EA75264F4690}" type="presOf" srcId="{6316DDAB-9450-4EFE-B630-4F175A91EA1A}" destId="{08AD35B1-8229-4C80-993A-E67AC0FB4D91}" srcOrd="0" destOrd="0" presId="urn:microsoft.com/office/officeart/2016/7/layout/VerticalHollowActionList"/>
    <dgm:cxn modelId="{63E75332-53C2-41FB-A91C-8AE385B06C0C}" type="presOf" srcId="{F1FDD629-C3D1-44E8-8433-A5C64891EE37}" destId="{ECACB350-0406-4E22-BED8-F9124F551573}" srcOrd="0" destOrd="0" presId="urn:microsoft.com/office/officeart/2016/7/layout/VerticalHollowActionList"/>
    <dgm:cxn modelId="{D35B3052-A115-4C2C-9205-88F7CDBECC03}" srcId="{C7598582-F546-4F1C-93CB-5D5A99D1AFE2}" destId="{F1FDD629-C3D1-44E8-8433-A5C64891EE37}" srcOrd="5" destOrd="0" parTransId="{A4AD40CB-C198-4C5B-864C-775DDE56F18B}" sibTransId="{C4601017-5ACD-495F-A281-285B6B22FC1D}"/>
    <dgm:cxn modelId="{D2E6216B-28FB-4F34-96B4-F962620A1715}" type="presOf" srcId="{660238D9-0941-437E-9E40-3F50F8F02E23}" destId="{ACF974CD-5CE5-4E82-94C5-380B1725A2EE}" srcOrd="0" destOrd="0" presId="urn:microsoft.com/office/officeart/2016/7/layout/VerticalHollowActionList"/>
    <dgm:cxn modelId="{03422C6B-0118-482E-9A52-32B733AE4017}" type="presOf" srcId="{66D77960-FB36-4334-B738-89E57B64F672}" destId="{04442C5B-0B86-4140-B958-E7D486F28136}" srcOrd="0" destOrd="0" presId="urn:microsoft.com/office/officeart/2016/7/layout/VerticalHollowActionList"/>
    <dgm:cxn modelId="{1E6CA67B-A308-4898-83D3-024B258C9105}" type="presOf" srcId="{29FA70F1-C386-448E-B943-A39C1EC063BB}" destId="{3435018E-34D5-4657-A8B4-D8968B9EF8B2}" srcOrd="0" destOrd="0" presId="urn:microsoft.com/office/officeart/2016/7/layout/VerticalHollowActionList"/>
    <dgm:cxn modelId="{78A8F580-FDEC-4809-A15F-3DC41892CD70}" srcId="{61DD26EC-26A8-4504-9020-91179AB678BC}" destId="{145DDADF-F4F7-4BC7-9B08-ACD7B75F10DC}" srcOrd="0" destOrd="0" parTransId="{AA481BEA-CEF8-4A86-B447-DFF32E5695E0}" sibTransId="{A614F64E-4684-4625-8E77-82FDF223E429}"/>
    <dgm:cxn modelId="{902D7381-D3CA-4BE4-B98F-8402F665D231}" srcId="{A8A12CCB-E45B-4B95-8194-93FA0E239071}" destId="{7EDC44D9-C5E6-4CF4-8B6D-AD42EC979EE5}" srcOrd="0" destOrd="0" parTransId="{BAD49153-77F6-411D-9126-A919022D466D}" sibTransId="{760BCBF7-993C-4EEC-9CB8-A60026E4EB34}"/>
    <dgm:cxn modelId="{8C94C889-79B0-48E5-85C5-2A3E16EB188D}" srcId="{C7598582-F546-4F1C-93CB-5D5A99D1AFE2}" destId="{A8A12CCB-E45B-4B95-8194-93FA0E239071}" srcOrd="0" destOrd="0" parTransId="{98672233-203C-4403-BC62-0D7DFB1FD973}" sibTransId="{1A5AB131-3062-4841-8118-A34D7B37C951}"/>
    <dgm:cxn modelId="{6356D59C-EE1E-4DE5-A24E-BC7BB3AA8475}" srcId="{C7598582-F546-4F1C-93CB-5D5A99D1AFE2}" destId="{61DD26EC-26A8-4504-9020-91179AB678BC}" srcOrd="6" destOrd="0" parTransId="{4ED5C3A9-9F08-46D1-BD2E-3A4D1A454D82}" sibTransId="{78583D91-DCA5-41CA-B38D-CDF3D7F6E4D0}"/>
    <dgm:cxn modelId="{7F141A9F-9235-48C6-A456-28C5CA71A702}" type="presOf" srcId="{7EDC44D9-C5E6-4CF4-8B6D-AD42EC979EE5}" destId="{F56E5A1E-27E2-4A82-9775-159E6E0797B5}" srcOrd="0" destOrd="0" presId="urn:microsoft.com/office/officeart/2016/7/layout/VerticalHollowActionList"/>
    <dgm:cxn modelId="{4F1CEEA0-2587-4C3B-BDED-A6D194EC4364}" srcId="{C7598582-F546-4F1C-93CB-5D5A99D1AFE2}" destId="{29FA70F1-C386-448E-B943-A39C1EC063BB}" srcOrd="2" destOrd="0" parTransId="{7967694B-0FCF-411C-9AD2-9390BF337D78}" sibTransId="{4F8D7E8B-116D-40CA-876D-D4E59B743975}"/>
    <dgm:cxn modelId="{91113EA1-E0DE-4BAA-8307-FCFA119A9971}" srcId="{F1FDD629-C3D1-44E8-8433-A5C64891EE37}" destId="{660238D9-0941-437E-9E40-3F50F8F02E23}" srcOrd="0" destOrd="0" parTransId="{05BC4515-317F-4B7F-9FD4-38115AE6EB8C}" sibTransId="{5D0AD59E-361D-4492-B2AF-C5EEBC9F66C1}"/>
    <dgm:cxn modelId="{6BAA92A6-B1F3-4A6B-93CE-D224C4F919F8}" type="presOf" srcId="{145DDADF-F4F7-4BC7-9B08-ACD7B75F10DC}" destId="{B8CE8DCE-9877-4B0D-9426-DB4B4E0C2563}" srcOrd="0" destOrd="0" presId="urn:microsoft.com/office/officeart/2016/7/layout/VerticalHollowActionList"/>
    <dgm:cxn modelId="{E7B018B8-8667-4DC4-BD26-67A05271CB7C}" type="presOf" srcId="{EDE2A02F-7C31-48BD-AA39-0A5B6DDA6208}" destId="{0797A22E-A52F-472D-B375-D84E1C589936}" srcOrd="0" destOrd="0" presId="urn:microsoft.com/office/officeart/2016/7/layout/VerticalHollowActionList"/>
    <dgm:cxn modelId="{EED81CC3-7731-45A6-805F-404E20F482E7}" type="presOf" srcId="{47FF80CA-CAF9-4074-A959-4ABBA9095C03}" destId="{336ACCB0-D5F1-43E5-BC93-3994D4866C09}" srcOrd="0" destOrd="0" presId="urn:microsoft.com/office/officeart/2016/7/layout/VerticalHollowActionList"/>
    <dgm:cxn modelId="{F36ECEC4-777C-4535-8269-060970FD0B4B}" srcId="{C7598582-F546-4F1C-93CB-5D5A99D1AFE2}" destId="{47FF80CA-CAF9-4074-A959-4ABBA9095C03}" srcOrd="4" destOrd="0" parTransId="{CDCF5278-C7EF-4D1E-8712-AC8E6CD07C82}" sibTransId="{A4B2BA13-60F3-4730-B970-05090181415C}"/>
    <dgm:cxn modelId="{71A16ED9-9A82-4496-AB39-2B3CEFD5D6FF}" srcId="{C7598582-F546-4F1C-93CB-5D5A99D1AFE2}" destId="{6316DDAB-9450-4EFE-B630-4F175A91EA1A}" srcOrd="3" destOrd="0" parTransId="{F1069F23-AA07-4E6B-8154-A48E00D44187}" sibTransId="{010A102C-D57B-476C-B080-F76B9E852AA2}"/>
    <dgm:cxn modelId="{B366B8DD-712C-4B1A-804B-85EA17BFA99E}" type="presOf" srcId="{A8A12CCB-E45B-4B95-8194-93FA0E239071}" destId="{2AE28CD1-F76E-42C1-A010-0C87EF03D4E3}" srcOrd="0" destOrd="0" presId="urn:microsoft.com/office/officeart/2016/7/layout/VerticalHollowActionList"/>
    <dgm:cxn modelId="{02BF72F7-6AB7-43DD-A1E4-D8ADD67E152E}" srcId="{29FA70F1-C386-448E-B943-A39C1EC063BB}" destId="{6CB0382A-037D-44A9-AE0A-D7172BB25BE0}" srcOrd="0" destOrd="0" parTransId="{54E2071C-7D11-4415-A945-BED13FE1438C}" sibTransId="{358AA68C-457E-4C3D-BDD5-454CC24FDCDF}"/>
    <dgm:cxn modelId="{513C63F9-C128-46C0-94D8-5262EADDF549}" type="presOf" srcId="{61DD26EC-26A8-4504-9020-91179AB678BC}" destId="{E09FA7FF-BBD1-40E8-A43C-0CEE72E67807}" srcOrd="0" destOrd="0" presId="urn:microsoft.com/office/officeart/2016/7/layout/VerticalHollowActionList"/>
    <dgm:cxn modelId="{AE9857FD-BEE1-4AD5-B9BA-BC446E5DB1B0}" srcId="{C7598582-F546-4F1C-93CB-5D5A99D1AFE2}" destId="{5F685C1D-6FF9-455A-B1DD-0B07FDBA1E0F}" srcOrd="1" destOrd="0" parTransId="{9FDE83A9-1751-4174-936F-101D222E6663}" sibTransId="{9E4E0BE5-08DA-47F2-95B1-D1392F05243A}"/>
    <dgm:cxn modelId="{9958D498-52F3-4E7D-9347-868A3FE46739}" type="presParOf" srcId="{11964102-5E0D-4C75-A72C-ED79B8B40650}" destId="{572440AE-CF80-49CE-96D0-680262732078}" srcOrd="0" destOrd="0" presId="urn:microsoft.com/office/officeart/2016/7/layout/VerticalHollowActionList"/>
    <dgm:cxn modelId="{2C2A734C-9C08-4043-81DD-D52F93C97D47}" type="presParOf" srcId="{572440AE-CF80-49CE-96D0-680262732078}" destId="{2AE28CD1-F76E-42C1-A010-0C87EF03D4E3}" srcOrd="0" destOrd="0" presId="urn:microsoft.com/office/officeart/2016/7/layout/VerticalHollowActionList"/>
    <dgm:cxn modelId="{9EBDB8BB-B02A-4A93-A3A1-387C5599042B}" type="presParOf" srcId="{572440AE-CF80-49CE-96D0-680262732078}" destId="{F56E5A1E-27E2-4A82-9775-159E6E0797B5}" srcOrd="1" destOrd="0" presId="urn:microsoft.com/office/officeart/2016/7/layout/VerticalHollowActionList"/>
    <dgm:cxn modelId="{9C2708FB-768F-4292-8EDE-99FB903387E1}" type="presParOf" srcId="{11964102-5E0D-4C75-A72C-ED79B8B40650}" destId="{292EEB4D-73ED-4992-91C2-90B3B2245332}" srcOrd="1" destOrd="0" presId="urn:microsoft.com/office/officeart/2016/7/layout/VerticalHollowActionList"/>
    <dgm:cxn modelId="{EC8069F2-7997-46CA-8ECA-1D60660E6B4F}" type="presParOf" srcId="{11964102-5E0D-4C75-A72C-ED79B8B40650}" destId="{F9DC79ED-ECD8-4493-BEBB-DC972D911CDF}" srcOrd="2" destOrd="0" presId="urn:microsoft.com/office/officeart/2016/7/layout/VerticalHollowActionList"/>
    <dgm:cxn modelId="{02C75B7D-F737-4226-B425-35E437E9AA03}" type="presParOf" srcId="{F9DC79ED-ECD8-4493-BEBB-DC972D911CDF}" destId="{7D541264-67F4-4916-9C8D-A1D01D687864}" srcOrd="0" destOrd="0" presId="urn:microsoft.com/office/officeart/2016/7/layout/VerticalHollowActionList"/>
    <dgm:cxn modelId="{D7A6780D-A7D6-411D-A071-3201B3A4FCB6}" type="presParOf" srcId="{F9DC79ED-ECD8-4493-BEBB-DC972D911CDF}" destId="{0797A22E-A52F-472D-B375-D84E1C589936}" srcOrd="1" destOrd="0" presId="urn:microsoft.com/office/officeart/2016/7/layout/VerticalHollowActionList"/>
    <dgm:cxn modelId="{071EF3FA-A4B2-43F5-A5ED-D7FD005F87E4}" type="presParOf" srcId="{11964102-5E0D-4C75-A72C-ED79B8B40650}" destId="{CFF9E8F7-D99B-45EF-B308-5DD8D7383FEB}" srcOrd="3" destOrd="0" presId="urn:microsoft.com/office/officeart/2016/7/layout/VerticalHollowActionList"/>
    <dgm:cxn modelId="{CAC04170-095E-43B6-AFBE-F649B3CA649B}" type="presParOf" srcId="{11964102-5E0D-4C75-A72C-ED79B8B40650}" destId="{ABC7F124-F333-4341-B2D8-CE28F59A5665}" srcOrd="4" destOrd="0" presId="urn:microsoft.com/office/officeart/2016/7/layout/VerticalHollowActionList"/>
    <dgm:cxn modelId="{175B4B06-987C-43AA-A2FC-5C016E1C0B5F}" type="presParOf" srcId="{ABC7F124-F333-4341-B2D8-CE28F59A5665}" destId="{3435018E-34D5-4657-A8B4-D8968B9EF8B2}" srcOrd="0" destOrd="0" presId="urn:microsoft.com/office/officeart/2016/7/layout/VerticalHollowActionList"/>
    <dgm:cxn modelId="{3150641F-A436-4D38-B32B-5E4C236AEFBD}" type="presParOf" srcId="{ABC7F124-F333-4341-B2D8-CE28F59A5665}" destId="{AD64939C-6701-43CA-A57A-25E4A085FD14}" srcOrd="1" destOrd="0" presId="urn:microsoft.com/office/officeart/2016/7/layout/VerticalHollowActionList"/>
    <dgm:cxn modelId="{310AD4EB-7467-4C31-A7E2-6B3F0B247593}" type="presParOf" srcId="{11964102-5E0D-4C75-A72C-ED79B8B40650}" destId="{885EA04C-D387-4C55-9289-E1CD4DB2583C}" srcOrd="5" destOrd="0" presId="urn:microsoft.com/office/officeart/2016/7/layout/VerticalHollowActionList"/>
    <dgm:cxn modelId="{830D12B8-C1F4-4200-BA34-5D4A3C2C8A42}" type="presParOf" srcId="{11964102-5E0D-4C75-A72C-ED79B8B40650}" destId="{28B404D6-721D-4FF8-BBCC-6D09C3F4AF21}" srcOrd="6" destOrd="0" presId="urn:microsoft.com/office/officeart/2016/7/layout/VerticalHollowActionList"/>
    <dgm:cxn modelId="{6A25A39C-C0D8-4C34-87D3-E07BD583C4FA}" type="presParOf" srcId="{28B404D6-721D-4FF8-BBCC-6D09C3F4AF21}" destId="{08AD35B1-8229-4C80-993A-E67AC0FB4D91}" srcOrd="0" destOrd="0" presId="urn:microsoft.com/office/officeart/2016/7/layout/VerticalHollowActionList"/>
    <dgm:cxn modelId="{C345E29B-19A1-45EF-AA40-0FE726B9AAB5}" type="presParOf" srcId="{28B404D6-721D-4FF8-BBCC-6D09C3F4AF21}" destId="{72CC87AA-C0CF-483C-A3AC-4B1569671272}" srcOrd="1" destOrd="0" presId="urn:microsoft.com/office/officeart/2016/7/layout/VerticalHollowActionList"/>
    <dgm:cxn modelId="{9CC6DABC-AB31-4C9C-A22A-49AC0BD007C9}" type="presParOf" srcId="{11964102-5E0D-4C75-A72C-ED79B8B40650}" destId="{016E45FB-DCE2-4548-986E-1BA4AFCAA236}" srcOrd="7" destOrd="0" presId="urn:microsoft.com/office/officeart/2016/7/layout/VerticalHollowActionList"/>
    <dgm:cxn modelId="{F839415A-03E3-4609-86A8-EC706DB1CA63}" type="presParOf" srcId="{11964102-5E0D-4C75-A72C-ED79B8B40650}" destId="{3BB10653-AF0C-4C8B-A46D-2505674D3A56}" srcOrd="8" destOrd="0" presId="urn:microsoft.com/office/officeart/2016/7/layout/VerticalHollowActionList"/>
    <dgm:cxn modelId="{9FA29A98-1DA6-41A3-B1BD-C9E765A53760}" type="presParOf" srcId="{3BB10653-AF0C-4C8B-A46D-2505674D3A56}" destId="{336ACCB0-D5F1-43E5-BC93-3994D4866C09}" srcOrd="0" destOrd="0" presId="urn:microsoft.com/office/officeart/2016/7/layout/VerticalHollowActionList"/>
    <dgm:cxn modelId="{521C6E3F-5A28-4630-A565-CCDBEEFE887D}" type="presParOf" srcId="{3BB10653-AF0C-4C8B-A46D-2505674D3A56}" destId="{04442C5B-0B86-4140-B958-E7D486F28136}" srcOrd="1" destOrd="0" presId="urn:microsoft.com/office/officeart/2016/7/layout/VerticalHollowActionList"/>
    <dgm:cxn modelId="{F59DD097-D500-4BD0-BFF8-3601DFFDD829}" type="presParOf" srcId="{11964102-5E0D-4C75-A72C-ED79B8B40650}" destId="{D1D00080-888C-4465-A6CE-4C3FDA30D5B0}" srcOrd="9" destOrd="0" presId="urn:microsoft.com/office/officeart/2016/7/layout/VerticalHollowActionList"/>
    <dgm:cxn modelId="{C8F1ED56-9A09-4566-AC48-365FBCA0CA87}" type="presParOf" srcId="{11964102-5E0D-4C75-A72C-ED79B8B40650}" destId="{61DB3C81-789B-4E63-A115-F6E5C3E2FC76}" srcOrd="10" destOrd="0" presId="urn:microsoft.com/office/officeart/2016/7/layout/VerticalHollowActionList"/>
    <dgm:cxn modelId="{179BB342-2CA6-465B-82D7-D8DB804238B7}" type="presParOf" srcId="{61DB3C81-789B-4E63-A115-F6E5C3E2FC76}" destId="{ECACB350-0406-4E22-BED8-F9124F551573}" srcOrd="0" destOrd="0" presId="urn:microsoft.com/office/officeart/2016/7/layout/VerticalHollowActionList"/>
    <dgm:cxn modelId="{966F4575-976D-49A8-9F05-75A7D1319EF0}" type="presParOf" srcId="{61DB3C81-789B-4E63-A115-F6E5C3E2FC76}" destId="{ACF974CD-5CE5-4E82-94C5-380B1725A2EE}" srcOrd="1" destOrd="0" presId="urn:microsoft.com/office/officeart/2016/7/layout/VerticalHollowActionList"/>
    <dgm:cxn modelId="{C61E174D-B178-48D5-AA5F-14BA7B41E2C8}" type="presParOf" srcId="{11964102-5E0D-4C75-A72C-ED79B8B40650}" destId="{3B3A1126-5333-4A5F-A3C3-B020A65D7AC9}" srcOrd="11" destOrd="0" presId="urn:microsoft.com/office/officeart/2016/7/layout/VerticalHollowActionList"/>
    <dgm:cxn modelId="{9E9D2303-04F5-4862-A204-0F8DE12CB2D8}" type="presParOf" srcId="{11964102-5E0D-4C75-A72C-ED79B8B40650}" destId="{0959E01D-720B-432C-8C68-EE8748B86958}" srcOrd="12" destOrd="0" presId="urn:microsoft.com/office/officeart/2016/7/layout/VerticalHollowActionList"/>
    <dgm:cxn modelId="{FCDD98CA-453F-4E46-8DE1-1A22E3544B32}" type="presParOf" srcId="{0959E01D-720B-432C-8C68-EE8748B86958}" destId="{E09FA7FF-BBD1-40E8-A43C-0CEE72E67807}" srcOrd="0" destOrd="0" presId="urn:microsoft.com/office/officeart/2016/7/layout/VerticalHollowActionList"/>
    <dgm:cxn modelId="{DF9B7F6E-567F-47FF-ACE7-D1DBEFF1C4EB}" type="presParOf" srcId="{0959E01D-720B-432C-8C68-EE8748B86958}" destId="{B8CE8DCE-9877-4B0D-9426-DB4B4E0C2563}"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E5A1E-27E2-4A82-9775-159E6E0797B5}">
      <dsp:nvSpPr>
        <dsp:cNvPr id="0" name=""/>
        <dsp:cNvSpPr/>
      </dsp:nvSpPr>
      <dsp:spPr>
        <a:xfrm>
          <a:off x="1178294" y="2417"/>
          <a:ext cx="4713176" cy="70002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9" tIns="177807" rIns="91449" bIns="177807" numCol="1" spcCol="1270" anchor="ctr" anchorCtr="0">
          <a:noAutofit/>
        </a:bodyPr>
        <a:lstStyle/>
        <a:p>
          <a:pPr marL="0" lvl="0" indent="0" algn="l" defTabSz="488950">
            <a:lnSpc>
              <a:spcPct val="90000"/>
            </a:lnSpc>
            <a:spcBef>
              <a:spcPct val="0"/>
            </a:spcBef>
            <a:spcAft>
              <a:spcPct val="35000"/>
            </a:spcAft>
            <a:buNone/>
          </a:pPr>
          <a:r>
            <a:rPr lang="en-US" sz="1100" kern="1200"/>
            <a:t>Discuss Nichol’s Philosophical Aspects of Cultural Difference and how understanding the axiology, epistemology, logic and process aids in providing culturally responsive care.</a:t>
          </a:r>
        </a:p>
      </dsp:txBody>
      <dsp:txXfrm>
        <a:off x="1178294" y="2417"/>
        <a:ext cx="4713176" cy="700029"/>
      </dsp:txXfrm>
    </dsp:sp>
    <dsp:sp modelId="{2AE28CD1-F76E-42C1-A010-0C87EF03D4E3}">
      <dsp:nvSpPr>
        <dsp:cNvPr id="0" name=""/>
        <dsp:cNvSpPr/>
      </dsp:nvSpPr>
      <dsp:spPr>
        <a:xfrm>
          <a:off x="0" y="2417"/>
          <a:ext cx="1178294" cy="700029"/>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351" tIns="69147" rIns="62351" bIns="69147" numCol="1" spcCol="1270" anchor="ctr" anchorCtr="0">
          <a:noAutofit/>
        </a:bodyPr>
        <a:lstStyle/>
        <a:p>
          <a:pPr marL="0" lvl="0" indent="0" algn="ctr" defTabSz="622300">
            <a:lnSpc>
              <a:spcPct val="90000"/>
            </a:lnSpc>
            <a:spcBef>
              <a:spcPct val="0"/>
            </a:spcBef>
            <a:spcAft>
              <a:spcPct val="35000"/>
            </a:spcAft>
            <a:buNone/>
          </a:pPr>
          <a:r>
            <a:rPr lang="en-US" sz="1400" kern="1200"/>
            <a:t>Discuss</a:t>
          </a:r>
        </a:p>
      </dsp:txBody>
      <dsp:txXfrm>
        <a:off x="0" y="2417"/>
        <a:ext cx="1178294" cy="700029"/>
      </dsp:txXfrm>
    </dsp:sp>
    <dsp:sp modelId="{0797A22E-A52F-472D-B375-D84E1C589936}">
      <dsp:nvSpPr>
        <dsp:cNvPr id="0" name=""/>
        <dsp:cNvSpPr/>
      </dsp:nvSpPr>
      <dsp:spPr>
        <a:xfrm>
          <a:off x="1178294" y="744448"/>
          <a:ext cx="4713176" cy="70002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9" tIns="177807" rIns="91449" bIns="177807" numCol="1" spcCol="1270" anchor="ctr" anchorCtr="0">
          <a:noAutofit/>
        </a:bodyPr>
        <a:lstStyle/>
        <a:p>
          <a:pPr marL="0" lvl="0" indent="0" algn="l" defTabSz="488950">
            <a:lnSpc>
              <a:spcPct val="90000"/>
            </a:lnSpc>
            <a:spcBef>
              <a:spcPct val="0"/>
            </a:spcBef>
            <a:spcAft>
              <a:spcPct val="35000"/>
            </a:spcAft>
            <a:buNone/>
          </a:pPr>
          <a:r>
            <a:rPr lang="en-US" sz="1100" kern="1200" dirty="0"/>
            <a:t>Increase our understanding of historical community trauma, </a:t>
          </a:r>
          <a:r>
            <a:rPr lang="en-US" sz="1100" b="0" i="0" kern="1200" dirty="0"/>
            <a:t>race-based traumatic stress (RBTS)</a:t>
          </a:r>
          <a:r>
            <a:rPr lang="en-US" sz="1100" kern="1200" dirty="0"/>
            <a:t> and its effects on students and families.</a:t>
          </a:r>
        </a:p>
      </dsp:txBody>
      <dsp:txXfrm>
        <a:off x="1178294" y="744448"/>
        <a:ext cx="4713176" cy="700029"/>
      </dsp:txXfrm>
    </dsp:sp>
    <dsp:sp modelId="{7D541264-67F4-4916-9C8D-A1D01D687864}">
      <dsp:nvSpPr>
        <dsp:cNvPr id="0" name=""/>
        <dsp:cNvSpPr/>
      </dsp:nvSpPr>
      <dsp:spPr>
        <a:xfrm>
          <a:off x="0" y="744448"/>
          <a:ext cx="1178294" cy="700029"/>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351" tIns="69147" rIns="62351" bIns="69147" numCol="1" spcCol="1270" anchor="ctr" anchorCtr="0">
          <a:noAutofit/>
        </a:bodyPr>
        <a:lstStyle/>
        <a:p>
          <a:pPr marL="0" lvl="0" indent="0" algn="ctr" defTabSz="622300">
            <a:lnSpc>
              <a:spcPct val="90000"/>
            </a:lnSpc>
            <a:spcBef>
              <a:spcPct val="0"/>
            </a:spcBef>
            <a:spcAft>
              <a:spcPct val="35000"/>
            </a:spcAft>
            <a:buNone/>
          </a:pPr>
          <a:r>
            <a:rPr lang="en-US" sz="1400" kern="1200"/>
            <a:t>Increase</a:t>
          </a:r>
        </a:p>
      </dsp:txBody>
      <dsp:txXfrm>
        <a:off x="0" y="744448"/>
        <a:ext cx="1178294" cy="700029"/>
      </dsp:txXfrm>
    </dsp:sp>
    <dsp:sp modelId="{AD64939C-6701-43CA-A57A-25E4A085FD14}">
      <dsp:nvSpPr>
        <dsp:cNvPr id="0" name=""/>
        <dsp:cNvSpPr/>
      </dsp:nvSpPr>
      <dsp:spPr>
        <a:xfrm>
          <a:off x="1178294" y="1486479"/>
          <a:ext cx="4713176" cy="70002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9" tIns="177807" rIns="91449" bIns="177807" numCol="1" spcCol="1270" anchor="ctr" anchorCtr="0">
          <a:noAutofit/>
        </a:bodyPr>
        <a:lstStyle/>
        <a:p>
          <a:pPr marL="0" lvl="0" indent="0" algn="l" defTabSz="488950">
            <a:lnSpc>
              <a:spcPct val="90000"/>
            </a:lnSpc>
            <a:spcBef>
              <a:spcPct val="0"/>
            </a:spcBef>
            <a:spcAft>
              <a:spcPct val="35000"/>
            </a:spcAft>
            <a:buNone/>
          </a:pPr>
          <a:r>
            <a:rPr lang="en-US" sz="1100" kern="1200" dirty="0"/>
            <a:t>Discuss the Social Determinants of health and the impact they have on our students and families.</a:t>
          </a:r>
        </a:p>
      </dsp:txBody>
      <dsp:txXfrm>
        <a:off x="1178294" y="1486479"/>
        <a:ext cx="4713176" cy="700029"/>
      </dsp:txXfrm>
    </dsp:sp>
    <dsp:sp modelId="{3435018E-34D5-4657-A8B4-D8968B9EF8B2}">
      <dsp:nvSpPr>
        <dsp:cNvPr id="0" name=""/>
        <dsp:cNvSpPr/>
      </dsp:nvSpPr>
      <dsp:spPr>
        <a:xfrm>
          <a:off x="0" y="1486479"/>
          <a:ext cx="1178294" cy="700029"/>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351" tIns="69147" rIns="62351" bIns="69147" numCol="1" spcCol="1270" anchor="ctr" anchorCtr="0">
          <a:noAutofit/>
        </a:bodyPr>
        <a:lstStyle/>
        <a:p>
          <a:pPr marL="0" lvl="0" indent="0" algn="ctr" defTabSz="622300">
            <a:lnSpc>
              <a:spcPct val="90000"/>
            </a:lnSpc>
            <a:spcBef>
              <a:spcPct val="0"/>
            </a:spcBef>
            <a:spcAft>
              <a:spcPct val="35000"/>
            </a:spcAft>
            <a:buNone/>
          </a:pPr>
          <a:r>
            <a:rPr lang="en-US" sz="1400" kern="1200"/>
            <a:t>Discuss</a:t>
          </a:r>
        </a:p>
      </dsp:txBody>
      <dsp:txXfrm>
        <a:off x="0" y="1486479"/>
        <a:ext cx="1178294" cy="700029"/>
      </dsp:txXfrm>
    </dsp:sp>
    <dsp:sp modelId="{72CC87AA-C0CF-483C-A3AC-4B1569671272}">
      <dsp:nvSpPr>
        <dsp:cNvPr id="0" name=""/>
        <dsp:cNvSpPr/>
      </dsp:nvSpPr>
      <dsp:spPr>
        <a:xfrm>
          <a:off x="1178294" y="2228509"/>
          <a:ext cx="4713176" cy="70002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AD35B1-8229-4C80-993A-E67AC0FB4D91}">
      <dsp:nvSpPr>
        <dsp:cNvPr id="0" name=""/>
        <dsp:cNvSpPr/>
      </dsp:nvSpPr>
      <dsp:spPr>
        <a:xfrm>
          <a:off x="0" y="2228509"/>
          <a:ext cx="1178294" cy="700029"/>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351" tIns="69147" rIns="62351" bIns="69147" numCol="1" spcCol="1270" anchor="ctr" anchorCtr="0">
          <a:noAutofit/>
        </a:bodyPr>
        <a:lstStyle/>
        <a:p>
          <a:pPr marL="0" lvl="0" indent="0" algn="ctr" defTabSz="622300">
            <a:lnSpc>
              <a:spcPct val="90000"/>
            </a:lnSpc>
            <a:spcBef>
              <a:spcPct val="0"/>
            </a:spcBef>
            <a:spcAft>
              <a:spcPct val="35000"/>
            </a:spcAft>
            <a:buNone/>
          </a:pPr>
          <a:r>
            <a:rPr lang="en-US" sz="1400" kern="1200" dirty="0"/>
            <a:t>Part two</a:t>
          </a:r>
        </a:p>
      </dsp:txBody>
      <dsp:txXfrm>
        <a:off x="0" y="2228509"/>
        <a:ext cx="1178294" cy="700029"/>
      </dsp:txXfrm>
    </dsp:sp>
    <dsp:sp modelId="{04442C5B-0B86-4140-B958-E7D486F28136}">
      <dsp:nvSpPr>
        <dsp:cNvPr id="0" name=""/>
        <dsp:cNvSpPr/>
      </dsp:nvSpPr>
      <dsp:spPr>
        <a:xfrm>
          <a:off x="1178294" y="2970540"/>
          <a:ext cx="4713176" cy="700029"/>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9" tIns="177807" rIns="91449" bIns="177807" numCol="1" spcCol="1270" anchor="ctr" anchorCtr="0">
          <a:noAutofit/>
        </a:bodyPr>
        <a:lstStyle/>
        <a:p>
          <a:pPr marL="0" lvl="0" indent="0" algn="l" defTabSz="488950">
            <a:lnSpc>
              <a:spcPct val="90000"/>
            </a:lnSpc>
            <a:spcBef>
              <a:spcPct val="0"/>
            </a:spcBef>
            <a:spcAft>
              <a:spcPct val="35000"/>
            </a:spcAft>
            <a:buNone/>
          </a:pPr>
          <a:r>
            <a:rPr lang="en-US" sz="1100" kern="1200"/>
            <a:t>Discuss what culturally responsive, anti racist practice looks like in action. </a:t>
          </a:r>
        </a:p>
      </dsp:txBody>
      <dsp:txXfrm>
        <a:off x="1178294" y="2970540"/>
        <a:ext cx="4713176" cy="700029"/>
      </dsp:txXfrm>
    </dsp:sp>
    <dsp:sp modelId="{336ACCB0-D5F1-43E5-BC93-3994D4866C09}">
      <dsp:nvSpPr>
        <dsp:cNvPr id="0" name=""/>
        <dsp:cNvSpPr/>
      </dsp:nvSpPr>
      <dsp:spPr>
        <a:xfrm>
          <a:off x="0" y="2970540"/>
          <a:ext cx="1178294" cy="700029"/>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351" tIns="69147" rIns="62351" bIns="69147" numCol="1" spcCol="1270" anchor="ctr" anchorCtr="0">
          <a:noAutofit/>
        </a:bodyPr>
        <a:lstStyle/>
        <a:p>
          <a:pPr marL="0" lvl="0" indent="0" algn="ctr" defTabSz="622300">
            <a:lnSpc>
              <a:spcPct val="90000"/>
            </a:lnSpc>
            <a:spcBef>
              <a:spcPct val="0"/>
            </a:spcBef>
            <a:spcAft>
              <a:spcPct val="35000"/>
            </a:spcAft>
            <a:buNone/>
          </a:pPr>
          <a:r>
            <a:rPr lang="en-US" sz="1400" kern="1200"/>
            <a:t>Discuss</a:t>
          </a:r>
        </a:p>
      </dsp:txBody>
      <dsp:txXfrm>
        <a:off x="0" y="2970540"/>
        <a:ext cx="1178294" cy="700029"/>
      </dsp:txXfrm>
    </dsp:sp>
    <dsp:sp modelId="{ACF974CD-5CE5-4E82-94C5-380B1725A2EE}">
      <dsp:nvSpPr>
        <dsp:cNvPr id="0" name=""/>
        <dsp:cNvSpPr/>
      </dsp:nvSpPr>
      <dsp:spPr>
        <a:xfrm>
          <a:off x="1178294" y="3712571"/>
          <a:ext cx="4713176" cy="70002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9" tIns="177807" rIns="91449" bIns="177807" numCol="1" spcCol="1270" anchor="ctr" anchorCtr="0">
          <a:noAutofit/>
        </a:bodyPr>
        <a:lstStyle/>
        <a:p>
          <a:pPr marL="0" lvl="0" indent="0" algn="l" defTabSz="488950">
            <a:lnSpc>
              <a:spcPct val="90000"/>
            </a:lnSpc>
            <a:spcBef>
              <a:spcPct val="0"/>
            </a:spcBef>
            <a:spcAft>
              <a:spcPct val="35000"/>
            </a:spcAft>
            <a:buNone/>
          </a:pPr>
          <a:r>
            <a:rPr lang="en-US" sz="1100" kern="1200"/>
            <a:t>Increase our understanding of what is required to do this work authentically.</a:t>
          </a:r>
        </a:p>
      </dsp:txBody>
      <dsp:txXfrm>
        <a:off x="1178294" y="3712571"/>
        <a:ext cx="4713176" cy="700029"/>
      </dsp:txXfrm>
    </dsp:sp>
    <dsp:sp modelId="{ECACB350-0406-4E22-BED8-F9124F551573}">
      <dsp:nvSpPr>
        <dsp:cNvPr id="0" name=""/>
        <dsp:cNvSpPr/>
      </dsp:nvSpPr>
      <dsp:spPr>
        <a:xfrm>
          <a:off x="0" y="3712571"/>
          <a:ext cx="1178294" cy="700029"/>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351" tIns="69147" rIns="62351" bIns="69147" numCol="1" spcCol="1270" anchor="ctr" anchorCtr="0">
          <a:noAutofit/>
        </a:bodyPr>
        <a:lstStyle/>
        <a:p>
          <a:pPr marL="0" lvl="0" indent="0" algn="ctr" defTabSz="622300">
            <a:lnSpc>
              <a:spcPct val="90000"/>
            </a:lnSpc>
            <a:spcBef>
              <a:spcPct val="0"/>
            </a:spcBef>
            <a:spcAft>
              <a:spcPct val="35000"/>
            </a:spcAft>
            <a:buNone/>
          </a:pPr>
          <a:r>
            <a:rPr lang="en-US" sz="1400" kern="1200"/>
            <a:t>Increase</a:t>
          </a:r>
        </a:p>
      </dsp:txBody>
      <dsp:txXfrm>
        <a:off x="0" y="3712571"/>
        <a:ext cx="1178294" cy="700029"/>
      </dsp:txXfrm>
    </dsp:sp>
    <dsp:sp modelId="{B8CE8DCE-9877-4B0D-9426-DB4B4E0C2563}">
      <dsp:nvSpPr>
        <dsp:cNvPr id="0" name=""/>
        <dsp:cNvSpPr/>
      </dsp:nvSpPr>
      <dsp:spPr>
        <a:xfrm>
          <a:off x="1178294" y="4454602"/>
          <a:ext cx="4713176" cy="70002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9" tIns="177807" rIns="91449" bIns="177807" numCol="1" spcCol="1270" anchor="ctr" anchorCtr="0">
          <a:noAutofit/>
        </a:bodyPr>
        <a:lstStyle/>
        <a:p>
          <a:pPr marL="0" lvl="0" indent="0" algn="l" defTabSz="488950">
            <a:lnSpc>
              <a:spcPct val="90000"/>
            </a:lnSpc>
            <a:spcBef>
              <a:spcPct val="0"/>
            </a:spcBef>
            <a:spcAft>
              <a:spcPct val="35000"/>
            </a:spcAft>
            <a:buNone/>
          </a:pPr>
          <a:r>
            <a:rPr lang="en-US" sz="1100" kern="1200"/>
            <a:t>Provide resources for increasing knowledge and skill development.</a:t>
          </a:r>
        </a:p>
      </dsp:txBody>
      <dsp:txXfrm>
        <a:off x="1178294" y="4454602"/>
        <a:ext cx="4713176" cy="700029"/>
      </dsp:txXfrm>
    </dsp:sp>
    <dsp:sp modelId="{E09FA7FF-BBD1-40E8-A43C-0CEE72E67807}">
      <dsp:nvSpPr>
        <dsp:cNvPr id="0" name=""/>
        <dsp:cNvSpPr/>
      </dsp:nvSpPr>
      <dsp:spPr>
        <a:xfrm>
          <a:off x="0" y="4454602"/>
          <a:ext cx="1178294" cy="700029"/>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351" tIns="69147" rIns="62351" bIns="69147" numCol="1" spcCol="1270" anchor="ctr" anchorCtr="0">
          <a:noAutofit/>
        </a:bodyPr>
        <a:lstStyle/>
        <a:p>
          <a:pPr marL="0" lvl="0" indent="0" algn="ctr" defTabSz="622300">
            <a:lnSpc>
              <a:spcPct val="90000"/>
            </a:lnSpc>
            <a:spcBef>
              <a:spcPct val="0"/>
            </a:spcBef>
            <a:spcAft>
              <a:spcPct val="35000"/>
            </a:spcAft>
            <a:buNone/>
          </a:pPr>
          <a:r>
            <a:rPr lang="en-US" sz="1400" kern="1200"/>
            <a:t>Provide</a:t>
          </a:r>
        </a:p>
      </dsp:txBody>
      <dsp:txXfrm>
        <a:off x="0" y="4454602"/>
        <a:ext cx="1178294" cy="70002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A0D5F-D3E6-4C62-AD83-AE7360D56475}" type="datetimeFigureOut">
              <a:rPr lang="en-US" smtClean="0"/>
              <a:t>10/13/22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945466-759E-4816-80E8-4FED8ACA41B7}" type="slidenum">
              <a:rPr lang="en-US" smtClean="0"/>
              <a:t>‹#›</a:t>
            </a:fld>
            <a:endParaRPr lang="en-US"/>
          </a:p>
        </p:txBody>
      </p:sp>
    </p:spTree>
    <p:extLst>
      <p:ext uri="{BB962C8B-B14F-4D97-AF65-F5344CB8AC3E}">
        <p14:creationId xmlns:p14="http://schemas.microsoft.com/office/powerpoint/2010/main" val="94207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Culturally Responsive Practice-Culturally responsive practices are approaches in which students’ cultural strengths and identities are used as assets for developing social emotional and academic skills that promote school and life success. These practices support students’ academic achievement and sense of well-being by affirming their cultural place in the world. Culturally responsive practices are intentional in critically examining power and privilege, implicit biases, and institutional racism, which serve as barriers to realizing the full potential of transformative social emotional learning (SEL) practices. - Washington SEL Implementation Brief: Focus on Culturally Responsive Practices</a:t>
            </a:r>
          </a:p>
          <a:p>
            <a:r>
              <a:rPr lang="en-US" dirty="0"/>
              <a:t>Anti Racist Practice-  Anti-racism is a process of actively identifying and opposing racism. The goal of anti-racism is to challenge racism and actively change the policies, behaviors, and beliefs that perpetuate racist ideas and actions. In the context of behavioral health and education, Anti Racist practices are those practices that </a:t>
            </a:r>
          </a:p>
          <a:p>
            <a:endParaRPr lang="en-US" dirty="0"/>
          </a:p>
        </p:txBody>
      </p:sp>
      <p:sp>
        <p:nvSpPr>
          <p:cNvPr id="4" name="Slide Number Placeholder 3"/>
          <p:cNvSpPr>
            <a:spLocks noGrp="1"/>
          </p:cNvSpPr>
          <p:nvPr>
            <p:ph type="sldNum" sz="quarter" idx="5"/>
          </p:nvPr>
        </p:nvSpPr>
        <p:spPr/>
        <p:txBody>
          <a:bodyPr/>
          <a:lstStyle/>
          <a:p>
            <a:fld id="{1F4DFFC2-7959-43D5-8450-0E0FC57FD27D}" type="slidenum">
              <a:rPr lang="en-US" smtClean="0"/>
              <a:t>2</a:t>
            </a:fld>
            <a:endParaRPr lang="en-US"/>
          </a:p>
        </p:txBody>
      </p:sp>
    </p:spTree>
    <p:extLst>
      <p:ext uri="{BB962C8B-B14F-4D97-AF65-F5344CB8AC3E}">
        <p14:creationId xmlns:p14="http://schemas.microsoft.com/office/powerpoint/2010/main" val="1440332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DFFC2-7959-43D5-8450-0E0FC57FD27D}" type="slidenum">
              <a:rPr lang="en-US" smtClean="0"/>
              <a:t>4</a:t>
            </a:fld>
            <a:endParaRPr lang="en-US"/>
          </a:p>
        </p:txBody>
      </p:sp>
    </p:spTree>
    <p:extLst>
      <p:ext uri="{BB962C8B-B14F-4D97-AF65-F5344CB8AC3E}">
        <p14:creationId xmlns:p14="http://schemas.microsoft.com/office/powerpoint/2010/main" val="177482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Welfare rules “no adult men in the home”</a:t>
            </a:r>
          </a:p>
          <a:p>
            <a:r>
              <a:rPr lang="en-US" dirty="0"/>
              <a:t> </a:t>
            </a:r>
          </a:p>
          <a:p>
            <a:pPr lvl="0"/>
            <a:r>
              <a:rPr lang="en-US" dirty="0"/>
              <a:t>Exodus of manufacturing jobs and middle class</a:t>
            </a:r>
          </a:p>
          <a:p>
            <a:r>
              <a:rPr lang="en-US" dirty="0"/>
              <a:t> </a:t>
            </a:r>
          </a:p>
          <a:p>
            <a:pPr lvl="0"/>
            <a:r>
              <a:rPr lang="en-US" dirty="0"/>
              <a:t>Drugs, crime and family disintegration (all inter-</a:t>
            </a:r>
          </a:p>
          <a:p>
            <a:r>
              <a:rPr lang="en-US" dirty="0"/>
              <a:t>related) took a heavy toll on the inhabitants.</a:t>
            </a:r>
          </a:p>
          <a:p>
            <a:r>
              <a:rPr lang="en-US" dirty="0"/>
              <a:t> </a:t>
            </a:r>
          </a:p>
          <a:p>
            <a:pPr lvl="0"/>
            <a:r>
              <a:rPr lang="en-US" dirty="0"/>
              <a:t>Urban renewal (1949-1975): highways built</a:t>
            </a:r>
          </a:p>
          <a:p>
            <a:r>
              <a:rPr lang="en-US" dirty="0"/>
              <a:t>directly through Black communities</a:t>
            </a:r>
          </a:p>
          <a:p>
            <a:pPr lvl="0"/>
            <a:r>
              <a:rPr lang="en-US" dirty="0"/>
              <a:t>Hyper-ghetto extreme concentration of poverty.</a:t>
            </a:r>
          </a:p>
          <a:p>
            <a:r>
              <a:rPr lang="en-US" dirty="0"/>
              <a:t> </a:t>
            </a:r>
          </a:p>
          <a:p>
            <a:pPr lvl="0"/>
            <a:r>
              <a:rPr lang="en-US" dirty="0"/>
              <a:t>Mass incarceration: Blacks and whites use and sell drugs at about the same rate, but blacks were 20 times more likely going to Jail.</a:t>
            </a:r>
          </a:p>
          <a:p>
            <a:r>
              <a:rPr lang="en-US" dirty="0"/>
              <a:t> </a:t>
            </a:r>
          </a:p>
          <a:p>
            <a:pPr lvl="0"/>
            <a:r>
              <a:rPr lang="en-US" dirty="0"/>
              <a:t>Crack cocaine: impact on women and children.</a:t>
            </a:r>
          </a:p>
          <a:p>
            <a:r>
              <a:rPr lang="en-US" dirty="0"/>
              <a:t> </a:t>
            </a:r>
          </a:p>
          <a:p>
            <a:pPr lvl="0"/>
            <a:r>
              <a:rPr lang="en-US" dirty="0"/>
              <a:t>Gang violence and concentrated police</a:t>
            </a:r>
          </a:p>
          <a:p>
            <a:r>
              <a:rPr lang="en-US" dirty="0"/>
              <a:t>presents</a:t>
            </a:r>
          </a:p>
          <a:p>
            <a:pPr lvl="0"/>
            <a:r>
              <a:rPr lang="en-US" dirty="0"/>
              <a:t>Individuals born in middle 1980's or drug “Crack” Era</a:t>
            </a:r>
          </a:p>
          <a:p>
            <a:r>
              <a:rPr lang="en-US" dirty="0"/>
              <a:t>until now.</a:t>
            </a:r>
          </a:p>
          <a:p>
            <a:r>
              <a:rPr lang="en-US" dirty="0"/>
              <a:t> </a:t>
            </a:r>
          </a:p>
          <a:p>
            <a:pPr lvl="0"/>
            <a:r>
              <a:rPr lang="en-US" dirty="0"/>
              <a:t>These generations has been enriched with services providers external to family members. Furthering an inferiority and dependent mentality.</a:t>
            </a:r>
          </a:p>
          <a:p>
            <a:r>
              <a:rPr lang="en-US" dirty="0"/>
              <a:t> </a:t>
            </a:r>
          </a:p>
          <a:p>
            <a:pPr lvl="0"/>
            <a:r>
              <a:rPr lang="en-US" dirty="0"/>
              <a:t>These individuals have developed elements of internalized oppression and extreme level of learned helplessness.</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5</a:t>
            </a:fld>
            <a:endParaRPr lang="en-US"/>
          </a:p>
        </p:txBody>
      </p:sp>
    </p:spTree>
    <p:extLst>
      <p:ext uri="{BB962C8B-B14F-4D97-AF65-F5344CB8AC3E}">
        <p14:creationId xmlns:p14="http://schemas.microsoft.com/office/powerpoint/2010/main" val="491184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66150-FA26-45B5-BF0B-186B42A09DC9}" type="slidenum">
              <a:rPr lang="en-US" smtClean="0"/>
              <a:t>6</a:t>
            </a:fld>
            <a:endParaRPr lang="en-US"/>
          </a:p>
        </p:txBody>
      </p:sp>
    </p:spTree>
    <p:extLst>
      <p:ext uri="{BB962C8B-B14F-4D97-AF65-F5344CB8AC3E}">
        <p14:creationId xmlns:p14="http://schemas.microsoft.com/office/powerpoint/2010/main" val="3951348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66150-FA26-45B5-BF0B-186B42A09DC9}" type="slidenum">
              <a:rPr lang="en-US" smtClean="0"/>
              <a:t>7</a:t>
            </a:fld>
            <a:endParaRPr lang="en-US"/>
          </a:p>
        </p:txBody>
      </p:sp>
    </p:spTree>
    <p:extLst>
      <p:ext uri="{BB962C8B-B14F-4D97-AF65-F5344CB8AC3E}">
        <p14:creationId xmlns:p14="http://schemas.microsoft.com/office/powerpoint/2010/main" val="4107472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56 Years since the passing of the civil</a:t>
            </a:r>
            <a:r>
              <a:rPr lang="en-US" baseline="0" dirty="0"/>
              <a:t> rights act; </a:t>
            </a:r>
            <a:endParaRPr lang="en-US" dirty="0"/>
          </a:p>
        </p:txBody>
      </p:sp>
      <p:sp>
        <p:nvSpPr>
          <p:cNvPr id="4" name="Slide Number Placeholder 3"/>
          <p:cNvSpPr>
            <a:spLocks noGrp="1"/>
          </p:cNvSpPr>
          <p:nvPr>
            <p:ph type="sldNum" sz="quarter" idx="10"/>
          </p:nvPr>
        </p:nvSpPr>
        <p:spPr/>
        <p:txBody>
          <a:bodyPr/>
          <a:lstStyle/>
          <a:p>
            <a:fld id="{0BACD716-58F3-4E6B-A809-B32F1E5BD689}" type="slidenum">
              <a:rPr lang="en-US" smtClean="0"/>
              <a:pPr/>
              <a:t>9</a:t>
            </a:fld>
            <a:endParaRPr lang="en-US"/>
          </a:p>
        </p:txBody>
      </p:sp>
    </p:spTree>
    <p:extLst>
      <p:ext uri="{BB962C8B-B14F-4D97-AF65-F5344CB8AC3E}">
        <p14:creationId xmlns:p14="http://schemas.microsoft.com/office/powerpoint/2010/main" val="3924013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9B29B-123E-F5AF-3A27-A3AE4C4016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E25C48-51EA-0033-FBEE-7BD9C243E2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DBB1E0-5BE1-FDCD-9CFE-02F772E14268}"/>
              </a:ext>
            </a:extLst>
          </p:cNvPr>
          <p:cNvSpPr>
            <a:spLocks noGrp="1"/>
          </p:cNvSpPr>
          <p:nvPr>
            <p:ph type="dt" sz="half" idx="10"/>
          </p:nvPr>
        </p:nvSpPr>
        <p:spPr/>
        <p:txBody>
          <a:bodyPr/>
          <a:lstStyle/>
          <a:p>
            <a:fld id="{92CF4C75-74E3-472C-A7BE-5B50C075D3AA}" type="datetimeFigureOut">
              <a:rPr lang="en-US" smtClean="0"/>
              <a:t>10/13/22</a:t>
            </a:fld>
            <a:endParaRPr lang="en-US"/>
          </a:p>
        </p:txBody>
      </p:sp>
      <p:sp>
        <p:nvSpPr>
          <p:cNvPr id="5" name="Footer Placeholder 4">
            <a:extLst>
              <a:ext uri="{FF2B5EF4-FFF2-40B4-BE49-F238E27FC236}">
                <a16:creationId xmlns:a16="http://schemas.microsoft.com/office/drawing/2014/main" id="{1EF33312-CC7F-353F-7698-E444D93BE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A40397-A2FB-1A56-5141-F3FDC0E0DBAD}"/>
              </a:ext>
            </a:extLst>
          </p:cNvPr>
          <p:cNvSpPr>
            <a:spLocks noGrp="1"/>
          </p:cNvSpPr>
          <p:nvPr>
            <p:ph type="sldNum" sz="quarter" idx="12"/>
          </p:nvPr>
        </p:nvSpPr>
        <p:spPr/>
        <p:txBody>
          <a:bodyPr/>
          <a:lstStyle/>
          <a:p>
            <a:fld id="{A6E2F8D5-3479-46EB-97D3-CAB4E2515893}" type="slidenum">
              <a:rPr lang="en-US" smtClean="0"/>
              <a:t>‹#›</a:t>
            </a:fld>
            <a:endParaRPr lang="en-US"/>
          </a:p>
        </p:txBody>
      </p:sp>
    </p:spTree>
    <p:extLst>
      <p:ext uri="{BB962C8B-B14F-4D97-AF65-F5344CB8AC3E}">
        <p14:creationId xmlns:p14="http://schemas.microsoft.com/office/powerpoint/2010/main" val="324517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28B98-0A85-D3B0-7FE4-18BD28BDCD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0802D-2EF8-958C-AA06-14C4AB9B13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3359B2-37DF-DBEF-FE2E-82081BCC7995}"/>
              </a:ext>
            </a:extLst>
          </p:cNvPr>
          <p:cNvSpPr>
            <a:spLocks noGrp="1"/>
          </p:cNvSpPr>
          <p:nvPr>
            <p:ph type="dt" sz="half" idx="10"/>
          </p:nvPr>
        </p:nvSpPr>
        <p:spPr/>
        <p:txBody>
          <a:bodyPr/>
          <a:lstStyle/>
          <a:p>
            <a:fld id="{92CF4C75-74E3-472C-A7BE-5B50C075D3AA}" type="datetimeFigureOut">
              <a:rPr lang="en-US" smtClean="0"/>
              <a:t>10/13/22</a:t>
            </a:fld>
            <a:endParaRPr lang="en-US"/>
          </a:p>
        </p:txBody>
      </p:sp>
      <p:sp>
        <p:nvSpPr>
          <p:cNvPr id="5" name="Footer Placeholder 4">
            <a:extLst>
              <a:ext uri="{FF2B5EF4-FFF2-40B4-BE49-F238E27FC236}">
                <a16:creationId xmlns:a16="http://schemas.microsoft.com/office/drawing/2014/main" id="{96346D56-E9F9-31EE-1561-C51FA6A91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FBBD3-5CCC-CD7C-E44C-537B7B4505E6}"/>
              </a:ext>
            </a:extLst>
          </p:cNvPr>
          <p:cNvSpPr>
            <a:spLocks noGrp="1"/>
          </p:cNvSpPr>
          <p:nvPr>
            <p:ph type="sldNum" sz="quarter" idx="12"/>
          </p:nvPr>
        </p:nvSpPr>
        <p:spPr/>
        <p:txBody>
          <a:bodyPr/>
          <a:lstStyle/>
          <a:p>
            <a:fld id="{A6E2F8D5-3479-46EB-97D3-CAB4E2515893}" type="slidenum">
              <a:rPr lang="en-US" smtClean="0"/>
              <a:t>‹#›</a:t>
            </a:fld>
            <a:endParaRPr lang="en-US"/>
          </a:p>
        </p:txBody>
      </p:sp>
    </p:spTree>
    <p:extLst>
      <p:ext uri="{BB962C8B-B14F-4D97-AF65-F5344CB8AC3E}">
        <p14:creationId xmlns:p14="http://schemas.microsoft.com/office/powerpoint/2010/main" val="384888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5079A7-5080-E50F-34EF-901A8D5EDA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5C351A-39A9-320C-A19E-3252E75399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C4DB7-8105-97DA-3E01-5FC2BCB47919}"/>
              </a:ext>
            </a:extLst>
          </p:cNvPr>
          <p:cNvSpPr>
            <a:spLocks noGrp="1"/>
          </p:cNvSpPr>
          <p:nvPr>
            <p:ph type="dt" sz="half" idx="10"/>
          </p:nvPr>
        </p:nvSpPr>
        <p:spPr/>
        <p:txBody>
          <a:bodyPr/>
          <a:lstStyle/>
          <a:p>
            <a:fld id="{92CF4C75-74E3-472C-A7BE-5B50C075D3AA}" type="datetimeFigureOut">
              <a:rPr lang="en-US" smtClean="0"/>
              <a:t>10/13/22</a:t>
            </a:fld>
            <a:endParaRPr lang="en-US"/>
          </a:p>
        </p:txBody>
      </p:sp>
      <p:sp>
        <p:nvSpPr>
          <p:cNvPr id="5" name="Footer Placeholder 4">
            <a:extLst>
              <a:ext uri="{FF2B5EF4-FFF2-40B4-BE49-F238E27FC236}">
                <a16:creationId xmlns:a16="http://schemas.microsoft.com/office/drawing/2014/main" id="{DE160C06-7BEF-1DC0-298F-11EFB1A9D1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A8932-C73F-DF94-B34C-61351A22B243}"/>
              </a:ext>
            </a:extLst>
          </p:cNvPr>
          <p:cNvSpPr>
            <a:spLocks noGrp="1"/>
          </p:cNvSpPr>
          <p:nvPr>
            <p:ph type="sldNum" sz="quarter" idx="12"/>
          </p:nvPr>
        </p:nvSpPr>
        <p:spPr/>
        <p:txBody>
          <a:bodyPr/>
          <a:lstStyle/>
          <a:p>
            <a:fld id="{A6E2F8D5-3479-46EB-97D3-CAB4E2515893}" type="slidenum">
              <a:rPr lang="en-US" smtClean="0"/>
              <a:t>‹#›</a:t>
            </a:fld>
            <a:endParaRPr lang="en-US"/>
          </a:p>
        </p:txBody>
      </p:sp>
    </p:spTree>
    <p:extLst>
      <p:ext uri="{BB962C8B-B14F-4D97-AF65-F5344CB8AC3E}">
        <p14:creationId xmlns:p14="http://schemas.microsoft.com/office/powerpoint/2010/main" val="3320359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19EAC-FA72-E9AA-1AAC-8A9CDBBD5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18E3A2-76E7-DC86-2EF8-008C6F4C1C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413E1-A3AD-4544-F5C0-FBA745B0A925}"/>
              </a:ext>
            </a:extLst>
          </p:cNvPr>
          <p:cNvSpPr>
            <a:spLocks noGrp="1"/>
          </p:cNvSpPr>
          <p:nvPr>
            <p:ph type="dt" sz="half" idx="10"/>
          </p:nvPr>
        </p:nvSpPr>
        <p:spPr/>
        <p:txBody>
          <a:bodyPr/>
          <a:lstStyle/>
          <a:p>
            <a:fld id="{92CF4C75-74E3-472C-A7BE-5B50C075D3AA}" type="datetimeFigureOut">
              <a:rPr lang="en-US" smtClean="0"/>
              <a:t>10/13/22</a:t>
            </a:fld>
            <a:endParaRPr lang="en-US"/>
          </a:p>
        </p:txBody>
      </p:sp>
      <p:sp>
        <p:nvSpPr>
          <p:cNvPr id="5" name="Footer Placeholder 4">
            <a:extLst>
              <a:ext uri="{FF2B5EF4-FFF2-40B4-BE49-F238E27FC236}">
                <a16:creationId xmlns:a16="http://schemas.microsoft.com/office/drawing/2014/main" id="{6FE031AD-004A-EB9B-9E94-CC4A40491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20BB9-0B41-3A5A-235C-74C9DD8E6D7A}"/>
              </a:ext>
            </a:extLst>
          </p:cNvPr>
          <p:cNvSpPr>
            <a:spLocks noGrp="1"/>
          </p:cNvSpPr>
          <p:nvPr>
            <p:ph type="sldNum" sz="quarter" idx="12"/>
          </p:nvPr>
        </p:nvSpPr>
        <p:spPr/>
        <p:txBody>
          <a:bodyPr/>
          <a:lstStyle/>
          <a:p>
            <a:fld id="{A6E2F8D5-3479-46EB-97D3-CAB4E2515893}" type="slidenum">
              <a:rPr lang="en-US" smtClean="0"/>
              <a:t>‹#›</a:t>
            </a:fld>
            <a:endParaRPr lang="en-US"/>
          </a:p>
        </p:txBody>
      </p:sp>
    </p:spTree>
    <p:extLst>
      <p:ext uri="{BB962C8B-B14F-4D97-AF65-F5344CB8AC3E}">
        <p14:creationId xmlns:p14="http://schemas.microsoft.com/office/powerpoint/2010/main" val="237381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E6C6-2524-33C1-E477-0EF8DFACCA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3A6EB6-80E8-7887-7FCC-28C253BE67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75A9B5-5627-4064-A36A-3B6875857990}"/>
              </a:ext>
            </a:extLst>
          </p:cNvPr>
          <p:cNvSpPr>
            <a:spLocks noGrp="1"/>
          </p:cNvSpPr>
          <p:nvPr>
            <p:ph type="dt" sz="half" idx="10"/>
          </p:nvPr>
        </p:nvSpPr>
        <p:spPr/>
        <p:txBody>
          <a:bodyPr/>
          <a:lstStyle/>
          <a:p>
            <a:fld id="{92CF4C75-74E3-472C-A7BE-5B50C075D3AA}" type="datetimeFigureOut">
              <a:rPr lang="en-US" smtClean="0"/>
              <a:t>10/13/22</a:t>
            </a:fld>
            <a:endParaRPr lang="en-US"/>
          </a:p>
        </p:txBody>
      </p:sp>
      <p:sp>
        <p:nvSpPr>
          <p:cNvPr id="5" name="Footer Placeholder 4">
            <a:extLst>
              <a:ext uri="{FF2B5EF4-FFF2-40B4-BE49-F238E27FC236}">
                <a16:creationId xmlns:a16="http://schemas.microsoft.com/office/drawing/2014/main" id="{9DC98E42-63FF-915A-9D97-43898DE65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E6AF6-F319-D850-1FBD-AA71C4337898}"/>
              </a:ext>
            </a:extLst>
          </p:cNvPr>
          <p:cNvSpPr>
            <a:spLocks noGrp="1"/>
          </p:cNvSpPr>
          <p:nvPr>
            <p:ph type="sldNum" sz="quarter" idx="12"/>
          </p:nvPr>
        </p:nvSpPr>
        <p:spPr/>
        <p:txBody>
          <a:bodyPr/>
          <a:lstStyle/>
          <a:p>
            <a:fld id="{A6E2F8D5-3479-46EB-97D3-CAB4E2515893}" type="slidenum">
              <a:rPr lang="en-US" smtClean="0"/>
              <a:t>‹#›</a:t>
            </a:fld>
            <a:endParaRPr lang="en-US"/>
          </a:p>
        </p:txBody>
      </p:sp>
    </p:spTree>
    <p:extLst>
      <p:ext uri="{BB962C8B-B14F-4D97-AF65-F5344CB8AC3E}">
        <p14:creationId xmlns:p14="http://schemas.microsoft.com/office/powerpoint/2010/main" val="150327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23408-829E-DDD4-686D-D79C044DD2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DDF801-9741-B0CF-FDF9-2E55BA7EF2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71C5DD-8277-75BB-F19B-EA75453B45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2A319B-4022-F628-B8D9-0296CFCE8D8F}"/>
              </a:ext>
            </a:extLst>
          </p:cNvPr>
          <p:cNvSpPr>
            <a:spLocks noGrp="1"/>
          </p:cNvSpPr>
          <p:nvPr>
            <p:ph type="dt" sz="half" idx="10"/>
          </p:nvPr>
        </p:nvSpPr>
        <p:spPr/>
        <p:txBody>
          <a:bodyPr/>
          <a:lstStyle/>
          <a:p>
            <a:fld id="{92CF4C75-74E3-472C-A7BE-5B50C075D3AA}" type="datetimeFigureOut">
              <a:rPr lang="en-US" smtClean="0"/>
              <a:t>10/13/22</a:t>
            </a:fld>
            <a:endParaRPr lang="en-US"/>
          </a:p>
        </p:txBody>
      </p:sp>
      <p:sp>
        <p:nvSpPr>
          <p:cNvPr id="6" name="Footer Placeholder 5">
            <a:extLst>
              <a:ext uri="{FF2B5EF4-FFF2-40B4-BE49-F238E27FC236}">
                <a16:creationId xmlns:a16="http://schemas.microsoft.com/office/drawing/2014/main" id="{C6FA3CC4-A141-A562-EA83-270BAB6A57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0B1CA6-AADB-6220-1F77-24867CAAD962}"/>
              </a:ext>
            </a:extLst>
          </p:cNvPr>
          <p:cNvSpPr>
            <a:spLocks noGrp="1"/>
          </p:cNvSpPr>
          <p:nvPr>
            <p:ph type="sldNum" sz="quarter" idx="12"/>
          </p:nvPr>
        </p:nvSpPr>
        <p:spPr/>
        <p:txBody>
          <a:bodyPr/>
          <a:lstStyle/>
          <a:p>
            <a:fld id="{A6E2F8D5-3479-46EB-97D3-CAB4E2515893}" type="slidenum">
              <a:rPr lang="en-US" smtClean="0"/>
              <a:t>‹#›</a:t>
            </a:fld>
            <a:endParaRPr lang="en-US"/>
          </a:p>
        </p:txBody>
      </p:sp>
    </p:spTree>
    <p:extLst>
      <p:ext uri="{BB962C8B-B14F-4D97-AF65-F5344CB8AC3E}">
        <p14:creationId xmlns:p14="http://schemas.microsoft.com/office/powerpoint/2010/main" val="328904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E87F-F73E-6ED1-B304-B52FA9A956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E630BD-583F-8EC0-E1F4-6044C0F955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756CF1-6351-3FBD-12E2-4F7DFC4225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7B0A2B-31E6-7E46-A7DC-7C73594D7F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19F767-FDA7-211D-73A7-FCAD4B4483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2E39FE-F1D8-C835-7350-BDDE688FB35A}"/>
              </a:ext>
            </a:extLst>
          </p:cNvPr>
          <p:cNvSpPr>
            <a:spLocks noGrp="1"/>
          </p:cNvSpPr>
          <p:nvPr>
            <p:ph type="dt" sz="half" idx="10"/>
          </p:nvPr>
        </p:nvSpPr>
        <p:spPr/>
        <p:txBody>
          <a:bodyPr/>
          <a:lstStyle/>
          <a:p>
            <a:fld id="{92CF4C75-74E3-472C-A7BE-5B50C075D3AA}" type="datetimeFigureOut">
              <a:rPr lang="en-US" smtClean="0"/>
              <a:t>10/13/22</a:t>
            </a:fld>
            <a:endParaRPr lang="en-US"/>
          </a:p>
        </p:txBody>
      </p:sp>
      <p:sp>
        <p:nvSpPr>
          <p:cNvPr id="8" name="Footer Placeholder 7">
            <a:extLst>
              <a:ext uri="{FF2B5EF4-FFF2-40B4-BE49-F238E27FC236}">
                <a16:creationId xmlns:a16="http://schemas.microsoft.com/office/drawing/2014/main" id="{AB3C595F-597D-5A61-19B6-BE3FA8F6EE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0C86C0-B15D-1965-8748-C9445AF933D2}"/>
              </a:ext>
            </a:extLst>
          </p:cNvPr>
          <p:cNvSpPr>
            <a:spLocks noGrp="1"/>
          </p:cNvSpPr>
          <p:nvPr>
            <p:ph type="sldNum" sz="quarter" idx="12"/>
          </p:nvPr>
        </p:nvSpPr>
        <p:spPr/>
        <p:txBody>
          <a:bodyPr/>
          <a:lstStyle/>
          <a:p>
            <a:fld id="{A6E2F8D5-3479-46EB-97D3-CAB4E2515893}" type="slidenum">
              <a:rPr lang="en-US" smtClean="0"/>
              <a:t>‹#›</a:t>
            </a:fld>
            <a:endParaRPr lang="en-US"/>
          </a:p>
        </p:txBody>
      </p:sp>
    </p:spTree>
    <p:extLst>
      <p:ext uri="{BB962C8B-B14F-4D97-AF65-F5344CB8AC3E}">
        <p14:creationId xmlns:p14="http://schemas.microsoft.com/office/powerpoint/2010/main" val="181731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CFE9B-3F9F-576B-07C0-64A1007C7C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39D1EE-B779-03F7-CF17-405352C64213}"/>
              </a:ext>
            </a:extLst>
          </p:cNvPr>
          <p:cNvSpPr>
            <a:spLocks noGrp="1"/>
          </p:cNvSpPr>
          <p:nvPr>
            <p:ph type="dt" sz="half" idx="10"/>
          </p:nvPr>
        </p:nvSpPr>
        <p:spPr/>
        <p:txBody>
          <a:bodyPr/>
          <a:lstStyle/>
          <a:p>
            <a:fld id="{92CF4C75-74E3-472C-A7BE-5B50C075D3AA}" type="datetimeFigureOut">
              <a:rPr lang="en-US" smtClean="0"/>
              <a:t>10/13/22</a:t>
            </a:fld>
            <a:endParaRPr lang="en-US"/>
          </a:p>
        </p:txBody>
      </p:sp>
      <p:sp>
        <p:nvSpPr>
          <p:cNvPr id="4" name="Footer Placeholder 3">
            <a:extLst>
              <a:ext uri="{FF2B5EF4-FFF2-40B4-BE49-F238E27FC236}">
                <a16:creationId xmlns:a16="http://schemas.microsoft.com/office/drawing/2014/main" id="{E3CC9CD3-3427-3BB4-46C8-F0C91405BC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791541-252F-DCF6-26CA-DC9F97690FD6}"/>
              </a:ext>
            </a:extLst>
          </p:cNvPr>
          <p:cNvSpPr>
            <a:spLocks noGrp="1"/>
          </p:cNvSpPr>
          <p:nvPr>
            <p:ph type="sldNum" sz="quarter" idx="12"/>
          </p:nvPr>
        </p:nvSpPr>
        <p:spPr/>
        <p:txBody>
          <a:bodyPr/>
          <a:lstStyle/>
          <a:p>
            <a:fld id="{A6E2F8D5-3479-46EB-97D3-CAB4E2515893}" type="slidenum">
              <a:rPr lang="en-US" smtClean="0"/>
              <a:t>‹#›</a:t>
            </a:fld>
            <a:endParaRPr lang="en-US"/>
          </a:p>
        </p:txBody>
      </p:sp>
    </p:spTree>
    <p:extLst>
      <p:ext uri="{BB962C8B-B14F-4D97-AF65-F5344CB8AC3E}">
        <p14:creationId xmlns:p14="http://schemas.microsoft.com/office/powerpoint/2010/main" val="3962127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D90A03-2A4B-7953-F9B2-9C7E67E02B17}"/>
              </a:ext>
            </a:extLst>
          </p:cNvPr>
          <p:cNvSpPr>
            <a:spLocks noGrp="1"/>
          </p:cNvSpPr>
          <p:nvPr>
            <p:ph type="dt" sz="half" idx="10"/>
          </p:nvPr>
        </p:nvSpPr>
        <p:spPr/>
        <p:txBody>
          <a:bodyPr/>
          <a:lstStyle/>
          <a:p>
            <a:fld id="{92CF4C75-74E3-472C-A7BE-5B50C075D3AA}" type="datetimeFigureOut">
              <a:rPr lang="en-US" smtClean="0"/>
              <a:t>10/13/22</a:t>
            </a:fld>
            <a:endParaRPr lang="en-US"/>
          </a:p>
        </p:txBody>
      </p:sp>
      <p:sp>
        <p:nvSpPr>
          <p:cNvPr id="3" name="Footer Placeholder 2">
            <a:extLst>
              <a:ext uri="{FF2B5EF4-FFF2-40B4-BE49-F238E27FC236}">
                <a16:creationId xmlns:a16="http://schemas.microsoft.com/office/drawing/2014/main" id="{F2912D4E-6729-2F82-8C89-9C2992C161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E840B3-2C08-6482-1D04-05A826831C91}"/>
              </a:ext>
            </a:extLst>
          </p:cNvPr>
          <p:cNvSpPr>
            <a:spLocks noGrp="1"/>
          </p:cNvSpPr>
          <p:nvPr>
            <p:ph type="sldNum" sz="quarter" idx="12"/>
          </p:nvPr>
        </p:nvSpPr>
        <p:spPr/>
        <p:txBody>
          <a:bodyPr/>
          <a:lstStyle/>
          <a:p>
            <a:fld id="{A6E2F8D5-3479-46EB-97D3-CAB4E2515893}" type="slidenum">
              <a:rPr lang="en-US" smtClean="0"/>
              <a:t>‹#›</a:t>
            </a:fld>
            <a:endParaRPr lang="en-US"/>
          </a:p>
        </p:txBody>
      </p:sp>
    </p:spTree>
    <p:extLst>
      <p:ext uri="{BB962C8B-B14F-4D97-AF65-F5344CB8AC3E}">
        <p14:creationId xmlns:p14="http://schemas.microsoft.com/office/powerpoint/2010/main" val="18145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BBD23-D7CF-3E26-41B8-78612DE486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9812B5-61EC-C388-66FB-99538EC9B3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57C1A8-292B-1342-3D05-191C0C310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5E2978-D2EA-5B8D-52C3-BE391A05DCFD}"/>
              </a:ext>
            </a:extLst>
          </p:cNvPr>
          <p:cNvSpPr>
            <a:spLocks noGrp="1"/>
          </p:cNvSpPr>
          <p:nvPr>
            <p:ph type="dt" sz="half" idx="10"/>
          </p:nvPr>
        </p:nvSpPr>
        <p:spPr/>
        <p:txBody>
          <a:bodyPr/>
          <a:lstStyle/>
          <a:p>
            <a:fld id="{92CF4C75-74E3-472C-A7BE-5B50C075D3AA}" type="datetimeFigureOut">
              <a:rPr lang="en-US" smtClean="0"/>
              <a:t>10/13/22</a:t>
            </a:fld>
            <a:endParaRPr lang="en-US"/>
          </a:p>
        </p:txBody>
      </p:sp>
      <p:sp>
        <p:nvSpPr>
          <p:cNvPr id="6" name="Footer Placeholder 5">
            <a:extLst>
              <a:ext uri="{FF2B5EF4-FFF2-40B4-BE49-F238E27FC236}">
                <a16:creationId xmlns:a16="http://schemas.microsoft.com/office/drawing/2014/main" id="{ABC201D8-BA3D-E8B4-D1EC-CB22654A84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C4845-60E4-DE87-3286-1C597C9114A8}"/>
              </a:ext>
            </a:extLst>
          </p:cNvPr>
          <p:cNvSpPr>
            <a:spLocks noGrp="1"/>
          </p:cNvSpPr>
          <p:nvPr>
            <p:ph type="sldNum" sz="quarter" idx="12"/>
          </p:nvPr>
        </p:nvSpPr>
        <p:spPr/>
        <p:txBody>
          <a:bodyPr/>
          <a:lstStyle/>
          <a:p>
            <a:fld id="{A6E2F8D5-3479-46EB-97D3-CAB4E2515893}" type="slidenum">
              <a:rPr lang="en-US" smtClean="0"/>
              <a:t>‹#›</a:t>
            </a:fld>
            <a:endParaRPr lang="en-US"/>
          </a:p>
        </p:txBody>
      </p:sp>
    </p:spTree>
    <p:extLst>
      <p:ext uri="{BB962C8B-B14F-4D97-AF65-F5344CB8AC3E}">
        <p14:creationId xmlns:p14="http://schemas.microsoft.com/office/powerpoint/2010/main" val="329485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968A0-1401-8E32-8FB9-E88C01168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5F083F-4657-864F-B4AB-26E19753A0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2D3A48-D188-58DA-860B-10371A076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62DC9-547D-ADDD-8ABC-C797F4F5D621}"/>
              </a:ext>
            </a:extLst>
          </p:cNvPr>
          <p:cNvSpPr>
            <a:spLocks noGrp="1"/>
          </p:cNvSpPr>
          <p:nvPr>
            <p:ph type="dt" sz="half" idx="10"/>
          </p:nvPr>
        </p:nvSpPr>
        <p:spPr/>
        <p:txBody>
          <a:bodyPr/>
          <a:lstStyle/>
          <a:p>
            <a:fld id="{92CF4C75-74E3-472C-A7BE-5B50C075D3AA}" type="datetimeFigureOut">
              <a:rPr lang="en-US" smtClean="0"/>
              <a:t>10/13/22</a:t>
            </a:fld>
            <a:endParaRPr lang="en-US"/>
          </a:p>
        </p:txBody>
      </p:sp>
      <p:sp>
        <p:nvSpPr>
          <p:cNvPr id="6" name="Footer Placeholder 5">
            <a:extLst>
              <a:ext uri="{FF2B5EF4-FFF2-40B4-BE49-F238E27FC236}">
                <a16:creationId xmlns:a16="http://schemas.microsoft.com/office/drawing/2014/main" id="{C639AF2C-5132-5BDE-56C4-753C3AD821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452C70-0F55-E72B-55BB-3B040C6789A3}"/>
              </a:ext>
            </a:extLst>
          </p:cNvPr>
          <p:cNvSpPr>
            <a:spLocks noGrp="1"/>
          </p:cNvSpPr>
          <p:nvPr>
            <p:ph type="sldNum" sz="quarter" idx="12"/>
          </p:nvPr>
        </p:nvSpPr>
        <p:spPr/>
        <p:txBody>
          <a:bodyPr/>
          <a:lstStyle/>
          <a:p>
            <a:fld id="{A6E2F8D5-3479-46EB-97D3-CAB4E2515893}" type="slidenum">
              <a:rPr lang="en-US" smtClean="0"/>
              <a:t>‹#›</a:t>
            </a:fld>
            <a:endParaRPr lang="en-US"/>
          </a:p>
        </p:txBody>
      </p:sp>
    </p:spTree>
    <p:extLst>
      <p:ext uri="{BB962C8B-B14F-4D97-AF65-F5344CB8AC3E}">
        <p14:creationId xmlns:p14="http://schemas.microsoft.com/office/powerpoint/2010/main" val="2069805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23A316-D0B9-0BA9-F4B2-624B764A38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13A11E-5279-9F8A-2578-55D373FDBA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B2A0F-7CB0-6080-9718-A8453B4B2F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F4C75-74E3-472C-A7BE-5B50C075D3AA}" type="datetimeFigureOut">
              <a:rPr lang="en-US" smtClean="0"/>
              <a:t>10/13/22</a:t>
            </a:fld>
            <a:endParaRPr lang="en-US"/>
          </a:p>
        </p:txBody>
      </p:sp>
      <p:sp>
        <p:nvSpPr>
          <p:cNvPr id="5" name="Footer Placeholder 4">
            <a:extLst>
              <a:ext uri="{FF2B5EF4-FFF2-40B4-BE49-F238E27FC236}">
                <a16:creationId xmlns:a16="http://schemas.microsoft.com/office/drawing/2014/main" id="{FD684DE2-98CB-00D3-3F2F-3E8FF64531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C90AC9-F9F1-7CA4-50DE-C278488BD6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2F8D5-3479-46EB-97D3-CAB4E2515893}" type="slidenum">
              <a:rPr lang="en-US" smtClean="0"/>
              <a:t>‹#›</a:t>
            </a:fld>
            <a:endParaRPr lang="en-US"/>
          </a:p>
        </p:txBody>
      </p:sp>
    </p:spTree>
    <p:extLst>
      <p:ext uri="{BB962C8B-B14F-4D97-AF65-F5344CB8AC3E}">
        <p14:creationId xmlns:p14="http://schemas.microsoft.com/office/powerpoint/2010/main" val="877810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4" name="Picture 3">
            <a:extLst>
              <a:ext uri="{FF2B5EF4-FFF2-40B4-BE49-F238E27FC236}">
                <a16:creationId xmlns:a16="http://schemas.microsoft.com/office/drawing/2014/main" id="{F9F353D9-7D3C-51A6-0D86-BEC520625300}"/>
              </a:ext>
            </a:extLst>
          </p:cNvPr>
          <p:cNvPicPr>
            <a:picLocks noChangeAspect="1"/>
          </p:cNvPicPr>
          <p:nvPr/>
        </p:nvPicPr>
        <p:blipFill rotWithShape="1">
          <a:blip r:embed="rId2">
            <a:alphaModFix amt="40000"/>
          </a:blip>
          <a:srcRect r="-1" b="43735"/>
          <a:stretch/>
        </p:blipFill>
        <p:spPr>
          <a:xfrm>
            <a:off x="1525" y="10"/>
            <a:ext cx="12188951" cy="6857990"/>
          </a:xfrm>
          <a:prstGeom prst="rect">
            <a:avLst/>
          </a:prstGeom>
        </p:spPr>
      </p:pic>
      <p:grpSp>
        <p:nvGrpSpPr>
          <p:cNvPr id="13"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4" name="Oval 13">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E04476C-D4AD-ADBD-A967-2CC0A154D9A3}"/>
              </a:ext>
            </a:extLst>
          </p:cNvPr>
          <p:cNvSpPr>
            <a:spLocks noGrp="1"/>
          </p:cNvSpPr>
          <p:nvPr>
            <p:ph type="ctrTitle"/>
          </p:nvPr>
        </p:nvSpPr>
        <p:spPr>
          <a:xfrm>
            <a:off x="2562606" y="1122363"/>
            <a:ext cx="7063739" cy="2387600"/>
          </a:xfrm>
        </p:spPr>
        <p:txBody>
          <a:bodyPr>
            <a:normAutofit fontScale="90000"/>
          </a:bodyPr>
          <a:lstStyle/>
          <a:p>
            <a:r>
              <a:rPr lang="en-US">
                <a:solidFill>
                  <a:srgbClr val="FFFFFF"/>
                </a:solidFill>
              </a:rPr>
              <a:t>Cultural Responsiveness, Anti-Racism, and Equity in School Mental Health</a:t>
            </a:r>
            <a:endParaRPr lang="en-US" dirty="0">
              <a:solidFill>
                <a:srgbClr val="FFFFFF"/>
              </a:solidFill>
            </a:endParaRPr>
          </a:p>
        </p:txBody>
      </p:sp>
      <p:sp>
        <p:nvSpPr>
          <p:cNvPr id="3" name="Subtitle 2">
            <a:extLst>
              <a:ext uri="{FF2B5EF4-FFF2-40B4-BE49-F238E27FC236}">
                <a16:creationId xmlns:a16="http://schemas.microsoft.com/office/drawing/2014/main" id="{673F2663-E03B-ED67-CB5E-EF230D885072}"/>
              </a:ext>
            </a:extLst>
          </p:cNvPr>
          <p:cNvSpPr>
            <a:spLocks noGrp="1"/>
          </p:cNvSpPr>
          <p:nvPr>
            <p:ph type="subTitle" idx="1"/>
          </p:nvPr>
        </p:nvSpPr>
        <p:spPr>
          <a:xfrm>
            <a:off x="2562606" y="3602038"/>
            <a:ext cx="7063739" cy="1655762"/>
          </a:xfrm>
        </p:spPr>
        <p:txBody>
          <a:bodyPr>
            <a:normAutofit/>
          </a:bodyPr>
          <a:lstStyle/>
          <a:p>
            <a:r>
              <a:rPr lang="en-US" dirty="0">
                <a:solidFill>
                  <a:srgbClr val="FFFFFF"/>
                </a:solidFill>
              </a:rPr>
              <a:t>Creating spaces for where everyone is heard, understood, and supported to be their best selves</a:t>
            </a:r>
          </a:p>
        </p:txBody>
      </p:sp>
    </p:spTree>
    <p:extLst>
      <p:ext uri="{BB962C8B-B14F-4D97-AF65-F5344CB8AC3E}">
        <p14:creationId xmlns:p14="http://schemas.microsoft.com/office/powerpoint/2010/main" val="2067753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srcRect t="22225" b="21525"/>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a:solidFill>
                  <a:srgbClr val="FFFFFF"/>
                </a:solidFill>
              </a:rPr>
              <a:t>Risk Factors Are Not Predictive Factors Because of Protective Factors</a:t>
            </a:r>
          </a:p>
        </p:txBody>
      </p:sp>
      <p:sp>
        <p:nvSpPr>
          <p:cNvPr id="3" name="Text Placeholder 2"/>
          <p:cNvSpPr>
            <a:spLocks noGrp="1"/>
          </p:cNvSpPr>
          <p:nvPr>
            <p:ph type="body" sz="half" idx="2"/>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en-US" sz="2400">
                <a:solidFill>
                  <a:srgbClr val="FFFFFF"/>
                </a:solidFill>
              </a:rPr>
              <a:t>								</a:t>
            </a:r>
            <a:r>
              <a:rPr lang="en-US" sz="2400" b="1">
                <a:solidFill>
                  <a:srgbClr val="FFFFFF"/>
                </a:solidFill>
              </a:rPr>
              <a:t>Dr. Carl C. Bell</a:t>
            </a:r>
          </a:p>
        </p:txBody>
      </p:sp>
    </p:spTree>
    <p:extLst>
      <p:ext uri="{BB962C8B-B14F-4D97-AF65-F5344CB8AC3E}">
        <p14:creationId xmlns:p14="http://schemas.microsoft.com/office/powerpoint/2010/main" val="2539804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92663A72-E771-41D4-96AA-28C1B2172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0">
            <a:extLst>
              <a:ext uri="{FF2B5EF4-FFF2-40B4-BE49-F238E27FC236}">
                <a16:creationId xmlns:a16="http://schemas.microsoft.com/office/drawing/2014/main" id="{88164F59-4B09-4DB4-A99F-97C71DE46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04270869-8009-A733-82D6-C0F1939D3C59}"/>
              </a:ext>
            </a:extLst>
          </p:cNvPr>
          <p:cNvSpPr>
            <a:spLocks noGrp="1"/>
          </p:cNvSpPr>
          <p:nvPr>
            <p:ph type="title"/>
          </p:nvPr>
        </p:nvSpPr>
        <p:spPr>
          <a:xfrm>
            <a:off x="770878" y="952022"/>
            <a:ext cx="4606280" cy="5157049"/>
          </a:xfrm>
        </p:spPr>
        <p:txBody>
          <a:bodyPr anchor="ctr">
            <a:normAutofit/>
          </a:bodyPr>
          <a:lstStyle/>
          <a:p>
            <a:r>
              <a:rPr lang="en-US" sz="4400"/>
              <a:t>In our time together we will </a:t>
            </a:r>
            <a:br>
              <a:rPr lang="en-US" sz="4400"/>
            </a:br>
            <a:r>
              <a:rPr lang="en-US" sz="4400"/>
              <a:t>(a presentation in two parts)</a:t>
            </a:r>
          </a:p>
        </p:txBody>
      </p:sp>
      <p:sp>
        <p:nvSpPr>
          <p:cNvPr id="25" name="Freeform: Shape 12">
            <a:extLst>
              <a:ext uri="{FF2B5EF4-FFF2-40B4-BE49-F238E27FC236}">
                <a16:creationId xmlns:a16="http://schemas.microsoft.com/office/drawing/2014/main" id="{6B336017-F12B-485C-B5E1-B6971DA0C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6099" y="238175"/>
            <a:ext cx="6735901" cy="6619825"/>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26" name="decorative circles">
            <a:extLst>
              <a:ext uri="{FF2B5EF4-FFF2-40B4-BE49-F238E27FC236}">
                <a16:creationId xmlns:a16="http://schemas.microsoft.com/office/drawing/2014/main" id="{C2C078FA-5775-45CB-A8F3-53B3F1AD2B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51383" y="299808"/>
            <a:ext cx="1668948" cy="6421669"/>
            <a:chOff x="9951383" y="299808"/>
            <a:chExt cx="1668948" cy="6421669"/>
          </a:xfrm>
        </p:grpSpPr>
        <p:sp>
          <p:nvSpPr>
            <p:cNvPr id="27" name="Oval 15">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6">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7">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236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8">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16802" y="6415697"/>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9">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51383" y="620435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2" name="Content Placeholder 2">
            <a:extLst>
              <a:ext uri="{FF2B5EF4-FFF2-40B4-BE49-F238E27FC236}">
                <a16:creationId xmlns:a16="http://schemas.microsoft.com/office/drawing/2014/main" id="{61B42D06-31B4-8074-4E11-8E8AEA8045A5}"/>
              </a:ext>
            </a:extLst>
          </p:cNvPr>
          <p:cNvGraphicFramePr>
            <a:graphicFrameLocks noGrp="1"/>
          </p:cNvGraphicFramePr>
          <p:nvPr>
            <p:ph idx="1"/>
          </p:nvPr>
        </p:nvGraphicFramePr>
        <p:xfrm>
          <a:off x="5855597" y="952022"/>
          <a:ext cx="5891471" cy="5157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6479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B1EAF5FB-4329-4914-8CF5-11917E11EA9C}"/>
              </a:ext>
            </a:extLst>
          </p:cNvPr>
          <p:cNvPicPr>
            <a:picLocks noChangeAspect="1"/>
          </p:cNvPicPr>
          <p:nvPr/>
        </p:nvPicPr>
        <p:blipFill>
          <a:blip r:embed="rId2"/>
          <a:stretch>
            <a:fillRect/>
          </a:stretch>
        </p:blipFill>
        <p:spPr>
          <a:xfrm>
            <a:off x="1762125" y="218250"/>
            <a:ext cx="9505950" cy="6487582"/>
          </a:xfrm>
          <a:prstGeom prst="rect">
            <a:avLst/>
          </a:prstGeom>
        </p:spPr>
      </p:pic>
    </p:spTree>
    <p:extLst>
      <p:ext uri="{BB962C8B-B14F-4D97-AF65-F5344CB8AC3E}">
        <p14:creationId xmlns:p14="http://schemas.microsoft.com/office/powerpoint/2010/main" val="426709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6834" y="1153572"/>
            <a:ext cx="3200400" cy="4461163"/>
          </a:xfrm>
        </p:spPr>
        <p:txBody>
          <a:bodyPr>
            <a:normAutofit/>
          </a:bodyPr>
          <a:lstStyle/>
          <a:p>
            <a:r>
              <a:rPr lang="en-US" b="1">
                <a:solidFill>
                  <a:srgbClr val="FFFFFF"/>
                </a:solidFill>
                <a:latin typeface="Book Antiqua" panose="02040602050305030304" pitchFamily="18" charset="0"/>
              </a:rPr>
              <a:t>Historical Context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Content Placeholder 1"/>
          <p:cNvSpPr>
            <a:spLocks noGrp="1"/>
          </p:cNvSpPr>
          <p:nvPr>
            <p:ph idx="1"/>
          </p:nvPr>
        </p:nvSpPr>
        <p:spPr>
          <a:xfrm>
            <a:off x="4447308" y="591344"/>
            <a:ext cx="6906491" cy="5585619"/>
          </a:xfrm>
        </p:spPr>
        <p:txBody>
          <a:bodyPr anchor="ctr">
            <a:normAutofit/>
          </a:bodyPr>
          <a:lstStyle/>
          <a:p>
            <a:r>
              <a:rPr lang="en-US" sz="2400">
                <a:latin typeface="Book Antiqua" panose="02040602050305030304" pitchFamily="18" charset="0"/>
              </a:rPr>
              <a:t>The word '''</a:t>
            </a:r>
            <a:r>
              <a:rPr lang="en-US" sz="2400" err="1">
                <a:latin typeface="Book Antiqua" panose="02040602050305030304" pitchFamily="18" charset="0"/>
              </a:rPr>
              <a:t>Maafa</a:t>
            </a:r>
            <a:r>
              <a:rPr lang="en-US" sz="2400">
                <a:latin typeface="Book Antiqua" panose="02040602050305030304" pitchFamily="18" charset="0"/>
              </a:rPr>
              <a:t>''' (also known as the African Holocaust) is derived from a Kiswahili word meaning disaster, terrible occurrence or great tragedy. Dr. Marimba </a:t>
            </a:r>
            <a:r>
              <a:rPr lang="en-US" sz="2400" err="1">
                <a:latin typeface="Book Antiqua" panose="02040602050305030304" pitchFamily="18" charset="0"/>
              </a:rPr>
              <a:t>Ani</a:t>
            </a:r>
            <a:r>
              <a:rPr lang="en-US" sz="2400">
                <a:latin typeface="Book Antiqua" panose="02040602050305030304" pitchFamily="18" charset="0"/>
              </a:rPr>
              <a:t> introduced it into contemporary African American scholarship as a preferred reference to the period in world history, identified as the Middle Passage or Transatlantic Slave Trade.</a:t>
            </a:r>
          </a:p>
          <a:p>
            <a:r>
              <a:rPr lang="en-US" sz="2400">
                <a:latin typeface="Book Antiqua" panose="02040602050305030304" pitchFamily="18" charset="0"/>
              </a:rPr>
              <a:t>The term today collectively refers to the Pan-African discourse of the 500 hundred years of suffering of people of African heritage through Slavery, imperialism, colonialism, apartheid, rape, invasions, and exploitation  continued through other forms of oppression to the present day.</a:t>
            </a:r>
          </a:p>
          <a:p>
            <a:pPr marL="0" indent="0">
              <a:buNone/>
            </a:pPr>
            <a:endParaRPr lang="en-US" sz="2400" b="1">
              <a:latin typeface="Book Antiqua" panose="02040602050305030304" pitchFamily="18" charset="0"/>
            </a:endParaRPr>
          </a:p>
        </p:txBody>
      </p:sp>
    </p:spTree>
    <p:extLst>
      <p:ext uri="{BB962C8B-B14F-4D97-AF65-F5344CB8AC3E}">
        <p14:creationId xmlns:p14="http://schemas.microsoft.com/office/powerpoint/2010/main" val="330339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86834" y="1153572"/>
            <a:ext cx="3200400" cy="4461163"/>
          </a:xfrm>
        </p:spPr>
        <p:txBody>
          <a:bodyPr>
            <a:normAutofit/>
          </a:bodyPr>
          <a:lstStyle/>
          <a:p>
            <a:r>
              <a:rPr lang="en-US">
                <a:solidFill>
                  <a:srgbClr val="FFFFFF"/>
                </a:solidFill>
              </a:rPr>
              <a:t>The Journey to African American Citizenship… </a:t>
            </a:r>
            <a:br>
              <a:rPr lang="en-US">
                <a:solidFill>
                  <a:srgbClr val="FFFFFF"/>
                </a:solidFill>
              </a:rPr>
            </a:br>
            <a:r>
              <a:rPr lang="en-US">
                <a:solidFill>
                  <a:srgbClr val="FFFFFF"/>
                </a:solidFill>
              </a:rPr>
              <a:t>A Dream Deferred. </a:t>
            </a:r>
            <a:br>
              <a:rPr lang="en-US">
                <a:solidFill>
                  <a:srgbClr val="FFFFFF"/>
                </a:solidFill>
              </a:rPr>
            </a:br>
            <a:r>
              <a:rPr lang="en-US">
                <a:solidFill>
                  <a:srgbClr val="FFFFFF"/>
                </a:solidFill>
              </a:rPr>
              <a:t>1619-2022</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p:cNvSpPr>
            <a:spLocks noGrp="1"/>
          </p:cNvSpPr>
          <p:nvPr>
            <p:ph idx="1"/>
          </p:nvPr>
        </p:nvSpPr>
        <p:spPr>
          <a:xfrm>
            <a:off x="4447308" y="591344"/>
            <a:ext cx="6906491" cy="5585619"/>
          </a:xfrm>
        </p:spPr>
        <p:txBody>
          <a:bodyPr anchor="ctr">
            <a:normAutofit/>
          </a:bodyPr>
          <a:lstStyle/>
          <a:p>
            <a:endParaRPr lang="en-US"/>
          </a:p>
          <a:p>
            <a:r>
              <a:rPr lang="en-US"/>
              <a:t>1619-1865 Chattel Slavery</a:t>
            </a:r>
          </a:p>
          <a:p>
            <a:pPr lvl="1"/>
            <a:r>
              <a:rPr lang="en-US" dirty="0"/>
              <a:t>246 Years</a:t>
            </a:r>
          </a:p>
          <a:p>
            <a:r>
              <a:rPr lang="en-US"/>
              <a:t>1865-1965 Jim Crow and Segregation</a:t>
            </a:r>
          </a:p>
          <a:p>
            <a:pPr lvl="1"/>
            <a:r>
              <a:rPr lang="en-US" dirty="0"/>
              <a:t>100 Years</a:t>
            </a:r>
          </a:p>
          <a:p>
            <a:pPr lvl="1"/>
            <a:r>
              <a:rPr lang="en-US" dirty="0"/>
              <a:t>No Rights (in the south) Limited Rights (In the north)</a:t>
            </a:r>
          </a:p>
          <a:p>
            <a:r>
              <a:rPr lang="en-US"/>
              <a:t>Citizenship Rights</a:t>
            </a:r>
          </a:p>
          <a:p>
            <a:pPr lvl="1"/>
            <a:r>
              <a:rPr lang="en-US" dirty="0"/>
              <a:t>57 Years</a:t>
            </a:r>
          </a:p>
          <a:p>
            <a:pPr lvl="1"/>
            <a:r>
              <a:rPr lang="en-US" dirty="0"/>
              <a:t>The Struggle continues for full inclusion</a:t>
            </a:r>
          </a:p>
          <a:p>
            <a:r>
              <a:rPr lang="en-US" b="1"/>
              <a:t>403 YEARS</a:t>
            </a:r>
          </a:p>
        </p:txBody>
      </p:sp>
    </p:spTree>
    <p:extLst>
      <p:ext uri="{BB962C8B-B14F-4D97-AF65-F5344CB8AC3E}">
        <p14:creationId xmlns:p14="http://schemas.microsoft.com/office/powerpoint/2010/main" val="163732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p:cNvSpPr>
            <a:spLocks noGrp="1"/>
          </p:cNvSpPr>
          <p:nvPr>
            <p:ph type="title"/>
          </p:nvPr>
        </p:nvSpPr>
        <p:spPr>
          <a:xfrm>
            <a:off x="660041" y="2767106"/>
            <a:ext cx="2880828" cy="3071906"/>
          </a:xfrm>
        </p:spPr>
        <p:txBody>
          <a:bodyPr vert="horz" lIns="91440" tIns="45720" rIns="91440" bIns="45720" rtlCol="0" anchor="t">
            <a:normAutofit/>
          </a:bodyPr>
          <a:lstStyle/>
          <a:p>
            <a:r>
              <a:rPr lang="en-US" sz="2500" kern="1200">
                <a:solidFill>
                  <a:srgbClr val="FFFFFF"/>
                </a:solidFill>
                <a:latin typeface="+mj-lt"/>
                <a:ea typeface="+mj-ea"/>
                <a:cs typeface="+mj-cs"/>
              </a:rPr>
              <a:t>Basically, epigenetics studies how the experiences of our ancestors can alter how our DNA expresses itself.  Which switches are turned on and off.</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2428" y="719344"/>
            <a:ext cx="7225748" cy="5419311"/>
          </a:xfrm>
          <a:prstGeom prst="rect">
            <a:avLst/>
          </a:prstGeom>
        </p:spPr>
      </p:pic>
    </p:spTree>
    <p:extLst>
      <p:ext uri="{BB962C8B-B14F-4D97-AF65-F5344CB8AC3E}">
        <p14:creationId xmlns:p14="http://schemas.microsoft.com/office/powerpoint/2010/main" val="207035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1" name="Freeform: Shape 12">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14">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p:cNvSpPr/>
          <p:nvPr/>
        </p:nvSpPr>
        <p:spPr>
          <a:xfrm>
            <a:off x="2555631" y="1441938"/>
            <a:ext cx="7080738" cy="39741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200" b="1">
                <a:solidFill>
                  <a:schemeClr val="bg1">
                    <a:lumMod val="95000"/>
                    <a:lumOff val="5000"/>
                  </a:schemeClr>
                </a:solidFill>
                <a:latin typeface="+mj-lt"/>
                <a:ea typeface="+mj-ea"/>
                <a:cs typeface="+mj-cs"/>
              </a:rPr>
              <a:t>"People are trapped in history,</a:t>
            </a:r>
          </a:p>
          <a:p>
            <a:pPr algn="ctr">
              <a:lnSpc>
                <a:spcPct val="90000"/>
              </a:lnSpc>
              <a:spcBef>
                <a:spcPct val="0"/>
              </a:spcBef>
              <a:spcAft>
                <a:spcPts val="600"/>
              </a:spcAft>
            </a:pPr>
            <a:r>
              <a:rPr lang="en-US" sz="4200" b="1">
                <a:solidFill>
                  <a:schemeClr val="bg1">
                    <a:lumMod val="95000"/>
                    <a:lumOff val="5000"/>
                  </a:schemeClr>
                </a:solidFill>
                <a:latin typeface="+mj-lt"/>
                <a:ea typeface="+mj-ea"/>
                <a:cs typeface="+mj-cs"/>
              </a:rPr>
              <a:t>and history is trapped in them.“</a:t>
            </a:r>
          </a:p>
          <a:p>
            <a:pPr algn="ctr">
              <a:lnSpc>
                <a:spcPct val="90000"/>
              </a:lnSpc>
              <a:spcBef>
                <a:spcPct val="0"/>
              </a:spcBef>
              <a:spcAft>
                <a:spcPts val="600"/>
              </a:spcAft>
            </a:pPr>
            <a:r>
              <a:rPr lang="en-US" sz="4200" b="1">
                <a:solidFill>
                  <a:schemeClr val="bg1">
                    <a:lumMod val="95000"/>
                    <a:lumOff val="5000"/>
                  </a:schemeClr>
                </a:solidFill>
                <a:latin typeface="+mj-lt"/>
                <a:ea typeface="+mj-ea"/>
                <a:cs typeface="+mj-cs"/>
              </a:rPr>
              <a:t>				-James Baldwin</a:t>
            </a:r>
          </a:p>
          <a:p>
            <a:pPr algn="ctr">
              <a:lnSpc>
                <a:spcPct val="90000"/>
              </a:lnSpc>
              <a:spcBef>
                <a:spcPct val="0"/>
              </a:spcBef>
              <a:spcAft>
                <a:spcPts val="600"/>
              </a:spcAft>
            </a:pPr>
            <a:r>
              <a:rPr lang="en-US" sz="4200">
                <a:solidFill>
                  <a:schemeClr val="bg1">
                    <a:lumMod val="95000"/>
                    <a:lumOff val="5000"/>
                  </a:schemeClr>
                </a:solidFill>
                <a:latin typeface="+mj-lt"/>
                <a:ea typeface="+mj-ea"/>
                <a:cs typeface="+mj-cs"/>
              </a:rPr>
              <a:t> </a:t>
            </a:r>
          </a:p>
        </p:txBody>
      </p:sp>
    </p:spTree>
    <p:extLst>
      <p:ext uri="{BB962C8B-B14F-4D97-AF65-F5344CB8AC3E}">
        <p14:creationId xmlns:p14="http://schemas.microsoft.com/office/powerpoint/2010/main" val="37057426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Colourful carved figures of humans">
            <a:extLst>
              <a:ext uri="{FF2B5EF4-FFF2-40B4-BE49-F238E27FC236}">
                <a16:creationId xmlns:a16="http://schemas.microsoft.com/office/drawing/2014/main" id="{713E4048-B8AC-5178-6981-CB1B7905EA85}"/>
              </a:ext>
            </a:extLst>
          </p:cNvPr>
          <p:cNvPicPr>
            <a:picLocks noChangeAspect="1"/>
          </p:cNvPicPr>
          <p:nvPr/>
        </p:nvPicPr>
        <p:blipFill rotWithShape="1">
          <a:blip r:embed="rId2"/>
          <a:srcRect l="13702" r="13469" b="-1"/>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9" name="Freeform: Shape 8">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C2B5288-C335-967B-225E-499A0FE18DFE}"/>
              </a:ext>
            </a:extLst>
          </p:cNvPr>
          <p:cNvSpPr>
            <a:spLocks noGrp="1"/>
          </p:cNvSpPr>
          <p:nvPr>
            <p:ph type="title"/>
          </p:nvPr>
        </p:nvSpPr>
        <p:spPr>
          <a:xfrm>
            <a:off x="804673" y="1396289"/>
            <a:ext cx="4782458" cy="1325563"/>
          </a:xfrm>
        </p:spPr>
        <p:txBody>
          <a:bodyPr>
            <a:normAutofit/>
          </a:bodyPr>
          <a:lstStyle/>
          <a:p>
            <a:r>
              <a:rPr lang="en-US" dirty="0"/>
              <a:t>Social Determinants Of Health</a:t>
            </a:r>
          </a:p>
        </p:txBody>
      </p:sp>
      <p:sp>
        <p:nvSpPr>
          <p:cNvPr id="3" name="Content Placeholder 2">
            <a:extLst>
              <a:ext uri="{FF2B5EF4-FFF2-40B4-BE49-F238E27FC236}">
                <a16:creationId xmlns:a16="http://schemas.microsoft.com/office/drawing/2014/main" id="{AD82F120-4553-6F61-2CBF-3409590ACF56}"/>
              </a:ext>
            </a:extLst>
          </p:cNvPr>
          <p:cNvSpPr>
            <a:spLocks noGrp="1"/>
          </p:cNvSpPr>
          <p:nvPr>
            <p:ph idx="1"/>
          </p:nvPr>
        </p:nvSpPr>
        <p:spPr>
          <a:xfrm>
            <a:off x="804672" y="2871982"/>
            <a:ext cx="4782458" cy="3181684"/>
          </a:xfrm>
        </p:spPr>
        <p:txBody>
          <a:bodyPr anchor="t">
            <a:normAutofit/>
          </a:bodyPr>
          <a:lstStyle/>
          <a:p>
            <a:pPr marL="0" indent="0">
              <a:buNone/>
            </a:pPr>
            <a:endParaRPr lang="en-US" sz="1800"/>
          </a:p>
          <a:p>
            <a:pPr marL="0" indent="0">
              <a:buNone/>
            </a:pPr>
            <a:r>
              <a:rPr lang="en-US" sz="1800"/>
              <a:t>Social determinants of health (SDOH) are the conditions in the environments where people are born, live, learn, work, play, worship, and age that affect a wide range of health, functioning, and quality-of-life outcomes and risks.</a:t>
            </a:r>
          </a:p>
        </p:txBody>
      </p:sp>
    </p:spTree>
    <p:extLst>
      <p:ext uri="{BB962C8B-B14F-4D97-AF65-F5344CB8AC3E}">
        <p14:creationId xmlns:p14="http://schemas.microsoft.com/office/powerpoint/2010/main" val="417025845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37B8-3F08-401D-8987-A9AA6606980B}"/>
              </a:ext>
            </a:extLst>
          </p:cNvPr>
          <p:cNvSpPr>
            <a:spLocks noGrp="1"/>
          </p:cNvSpPr>
          <p:nvPr>
            <p:ph type="title"/>
          </p:nvPr>
        </p:nvSpPr>
        <p:spPr>
          <a:xfrm>
            <a:off x="8207754" y="382564"/>
            <a:ext cx="3336545" cy="1657614"/>
          </a:xfrm>
        </p:spPr>
        <p:txBody>
          <a:bodyPr vert="horz" lIns="91440" tIns="45720" rIns="91440" bIns="45720" rtlCol="0" anchor="ctr">
            <a:normAutofit fontScale="90000"/>
          </a:bodyPr>
          <a:lstStyle/>
          <a:p>
            <a:br>
              <a:rPr lang="en-US" kern="1200" dirty="0">
                <a:solidFill>
                  <a:schemeClr val="tx1"/>
                </a:solidFill>
                <a:latin typeface="+mj-lt"/>
                <a:ea typeface="+mj-ea"/>
                <a:cs typeface="+mj-cs"/>
              </a:rPr>
            </a:br>
            <a:r>
              <a:rPr lang="en-US" kern="1200" dirty="0">
                <a:solidFill>
                  <a:schemeClr val="tx1"/>
                </a:solidFill>
                <a:latin typeface="+mj-lt"/>
                <a:ea typeface="+mj-ea"/>
                <a:cs typeface="+mj-cs"/>
              </a:rPr>
              <a:t>57 Years: The Struggle for full inclusion</a:t>
            </a:r>
          </a:p>
        </p:txBody>
      </p:sp>
      <p:pic>
        <p:nvPicPr>
          <p:cNvPr id="23" name="Picture 22">
            <a:extLst>
              <a:ext uri="{FF2B5EF4-FFF2-40B4-BE49-F238E27FC236}">
                <a16:creationId xmlns:a16="http://schemas.microsoft.com/office/drawing/2014/main" id="{7A08E4AE-FCBC-4CF5-AAEE-ED45337FAC77}"/>
              </a:ext>
            </a:extLst>
          </p:cNvPr>
          <p:cNvPicPr>
            <a:picLocks noChangeAspect="1"/>
          </p:cNvPicPr>
          <p:nvPr/>
        </p:nvPicPr>
        <p:blipFill rotWithShape="1">
          <a:blip r:embed="rId3"/>
          <a:srcRect t="10387" r="-4" b="-4"/>
          <a:stretch/>
        </p:blipFill>
        <p:spPr>
          <a:xfrm>
            <a:off x="1" y="-1"/>
            <a:ext cx="3719750" cy="2225041"/>
          </a:xfrm>
          <a:prstGeom prst="rect">
            <a:avLst/>
          </a:prstGeom>
        </p:spPr>
      </p:pic>
      <p:pic>
        <p:nvPicPr>
          <p:cNvPr id="17" name="Content Placeholder 16">
            <a:extLst>
              <a:ext uri="{FF2B5EF4-FFF2-40B4-BE49-F238E27FC236}">
                <a16:creationId xmlns:a16="http://schemas.microsoft.com/office/drawing/2014/main" id="{C688CACE-4134-4D3D-A155-B7FBE41936B9}"/>
              </a:ext>
            </a:extLst>
          </p:cNvPr>
          <p:cNvPicPr>
            <a:picLocks noGrp="1" noChangeAspect="1"/>
          </p:cNvPicPr>
          <p:nvPr>
            <p:ph idx="1"/>
          </p:nvPr>
        </p:nvPicPr>
        <p:blipFill rotWithShape="1">
          <a:blip r:embed="rId4"/>
          <a:srcRect t="3572" r="-4" b="2662"/>
          <a:stretch/>
        </p:blipFill>
        <p:spPr>
          <a:xfrm>
            <a:off x="3811189" y="-16426"/>
            <a:ext cx="3719752" cy="2267032"/>
          </a:xfrm>
          <a:prstGeom prst="rect">
            <a:avLst/>
          </a:prstGeom>
        </p:spPr>
      </p:pic>
      <p:pic>
        <p:nvPicPr>
          <p:cNvPr id="20" name="Picture 19">
            <a:extLst>
              <a:ext uri="{FF2B5EF4-FFF2-40B4-BE49-F238E27FC236}">
                <a16:creationId xmlns:a16="http://schemas.microsoft.com/office/drawing/2014/main" id="{A90A7224-2792-4DE2-952B-1B4C655A28F9}"/>
              </a:ext>
            </a:extLst>
          </p:cNvPr>
          <p:cNvPicPr>
            <a:picLocks noChangeAspect="1"/>
          </p:cNvPicPr>
          <p:nvPr/>
        </p:nvPicPr>
        <p:blipFill rotWithShape="1">
          <a:blip r:embed="rId5"/>
          <a:srcRect r="-2" b="10772"/>
          <a:stretch/>
        </p:blipFill>
        <p:spPr>
          <a:xfrm>
            <a:off x="20" y="2316480"/>
            <a:ext cx="3719729" cy="2208616"/>
          </a:xfrm>
          <a:prstGeom prst="rect">
            <a:avLst/>
          </a:prstGeom>
        </p:spPr>
      </p:pic>
      <p:pic>
        <p:nvPicPr>
          <p:cNvPr id="27" name="Picture 26">
            <a:extLst>
              <a:ext uri="{FF2B5EF4-FFF2-40B4-BE49-F238E27FC236}">
                <a16:creationId xmlns:a16="http://schemas.microsoft.com/office/drawing/2014/main" id="{06BA0FA1-6772-48F8-A26C-2D297C95C0A1}"/>
              </a:ext>
            </a:extLst>
          </p:cNvPr>
          <p:cNvPicPr>
            <a:picLocks noChangeAspect="1"/>
          </p:cNvPicPr>
          <p:nvPr/>
        </p:nvPicPr>
        <p:blipFill rotWithShape="1">
          <a:blip r:embed="rId6"/>
          <a:srcRect l="257" r="4552" b="2"/>
          <a:stretch/>
        </p:blipFill>
        <p:spPr>
          <a:xfrm>
            <a:off x="3811189" y="2316480"/>
            <a:ext cx="3719748" cy="2208617"/>
          </a:xfrm>
          <a:prstGeom prst="rect">
            <a:avLst/>
          </a:prstGeom>
        </p:spPr>
      </p:pic>
      <p:pic>
        <p:nvPicPr>
          <p:cNvPr id="22" name="Picture 21">
            <a:extLst>
              <a:ext uri="{FF2B5EF4-FFF2-40B4-BE49-F238E27FC236}">
                <a16:creationId xmlns:a16="http://schemas.microsoft.com/office/drawing/2014/main" id="{1D39BD56-2C73-46FE-AE49-6FE66265B424}"/>
              </a:ext>
            </a:extLst>
          </p:cNvPr>
          <p:cNvPicPr>
            <a:picLocks noChangeAspect="1"/>
          </p:cNvPicPr>
          <p:nvPr/>
        </p:nvPicPr>
        <p:blipFill rotWithShape="1">
          <a:blip r:embed="rId7"/>
          <a:srcRect r="-4" b="9382"/>
          <a:stretch/>
        </p:blipFill>
        <p:spPr>
          <a:xfrm>
            <a:off x="1" y="4616536"/>
            <a:ext cx="3719748" cy="2241464"/>
          </a:xfrm>
          <a:prstGeom prst="rect">
            <a:avLst/>
          </a:prstGeom>
        </p:spPr>
      </p:pic>
      <p:pic>
        <p:nvPicPr>
          <p:cNvPr id="18" name="Picture 17">
            <a:extLst>
              <a:ext uri="{FF2B5EF4-FFF2-40B4-BE49-F238E27FC236}">
                <a16:creationId xmlns:a16="http://schemas.microsoft.com/office/drawing/2014/main" id="{34BEA632-3D95-433A-BDD6-9559BF8FED1A}"/>
              </a:ext>
            </a:extLst>
          </p:cNvPr>
          <p:cNvPicPr>
            <a:picLocks noChangeAspect="1"/>
          </p:cNvPicPr>
          <p:nvPr/>
        </p:nvPicPr>
        <p:blipFill rotWithShape="1">
          <a:blip r:embed="rId8"/>
          <a:srcRect t="975" r="-4" b="8378"/>
          <a:stretch/>
        </p:blipFill>
        <p:spPr>
          <a:xfrm>
            <a:off x="3811189" y="4607394"/>
            <a:ext cx="3719752" cy="2250607"/>
          </a:xfrm>
          <a:prstGeom prst="rect">
            <a:avLst/>
          </a:prstGeom>
        </p:spPr>
      </p:pic>
      <p:sp>
        <p:nvSpPr>
          <p:cNvPr id="16" name="Text Placeholder 15">
            <a:extLst>
              <a:ext uri="{FF2B5EF4-FFF2-40B4-BE49-F238E27FC236}">
                <a16:creationId xmlns:a16="http://schemas.microsoft.com/office/drawing/2014/main" id="{FE38E831-4157-4582-B6EF-8C55FB595D56}"/>
              </a:ext>
            </a:extLst>
          </p:cNvPr>
          <p:cNvSpPr>
            <a:spLocks noGrp="1"/>
          </p:cNvSpPr>
          <p:nvPr>
            <p:ph type="body" sz="half" idx="2"/>
          </p:nvPr>
        </p:nvSpPr>
        <p:spPr>
          <a:xfrm>
            <a:off x="8017254" y="2274491"/>
            <a:ext cx="3336546" cy="3902472"/>
          </a:xfrm>
        </p:spPr>
        <p:txBody>
          <a:bodyPr vert="horz" lIns="91440" tIns="45720" rIns="91440" bIns="45720" rtlCol="0">
            <a:normAutofit/>
          </a:bodyPr>
          <a:lstStyle/>
          <a:p>
            <a:pPr marL="285750" indent="-228600">
              <a:buFont typeface="Arial" panose="020B0604020202020204" pitchFamily="34" charset="0"/>
              <a:buChar char="•"/>
            </a:pPr>
            <a:r>
              <a:rPr lang="en-US" sz="2000" dirty="0"/>
              <a:t>Redlining</a:t>
            </a:r>
          </a:p>
          <a:p>
            <a:pPr marL="285750" indent="-228600">
              <a:buFont typeface="Arial" panose="020B0604020202020204" pitchFamily="34" charset="0"/>
              <a:buChar char="•"/>
            </a:pPr>
            <a:r>
              <a:rPr lang="en-US" sz="2000" dirty="0"/>
              <a:t>Health Disparities</a:t>
            </a:r>
          </a:p>
          <a:p>
            <a:pPr marL="285750" indent="-228600">
              <a:buFont typeface="Arial" panose="020B0604020202020204" pitchFamily="34" charset="0"/>
              <a:buChar char="•"/>
            </a:pPr>
            <a:r>
              <a:rPr lang="en-US" sz="2000" dirty="0"/>
              <a:t>Educational Inequality</a:t>
            </a:r>
          </a:p>
          <a:p>
            <a:pPr marL="285750" indent="-228600">
              <a:buFont typeface="Arial" panose="020B0604020202020204" pitchFamily="34" charset="0"/>
              <a:buChar char="•"/>
            </a:pPr>
            <a:r>
              <a:rPr lang="en-US" sz="2000" dirty="0"/>
              <a:t>Income Inequality</a:t>
            </a:r>
          </a:p>
          <a:p>
            <a:pPr marL="285750" indent="-228600">
              <a:buFont typeface="Arial" panose="020B0604020202020204" pitchFamily="34" charset="0"/>
              <a:buChar char="•"/>
            </a:pPr>
            <a:r>
              <a:rPr lang="en-US" sz="2000" dirty="0"/>
              <a:t>Concentrated Poverty</a:t>
            </a:r>
          </a:p>
          <a:p>
            <a:pPr marL="285750" indent="-228600">
              <a:buFont typeface="Arial" panose="020B0604020202020204" pitchFamily="34" charset="0"/>
              <a:buChar char="•"/>
            </a:pPr>
            <a:r>
              <a:rPr lang="en-US" sz="2000" dirty="0"/>
              <a:t>Food Deserts</a:t>
            </a:r>
          </a:p>
          <a:p>
            <a:pPr marL="285750" indent="-228600">
              <a:buFont typeface="Arial" panose="020B0604020202020204" pitchFamily="34" charset="0"/>
              <a:buChar char="•"/>
            </a:pPr>
            <a:r>
              <a:rPr lang="en-US" sz="2000" dirty="0"/>
              <a:t>Mass Incarceration</a:t>
            </a:r>
          </a:p>
          <a:p>
            <a:pPr marL="285750" indent="-228600">
              <a:buFont typeface="Arial" panose="020B0604020202020204" pitchFamily="34" charset="0"/>
              <a:buChar char="•"/>
            </a:pPr>
            <a:r>
              <a:rPr lang="en-US" sz="2000" dirty="0"/>
              <a:t>Racialized trauma</a:t>
            </a:r>
          </a:p>
        </p:txBody>
      </p:sp>
    </p:spTree>
    <p:extLst>
      <p:ext uri="{BB962C8B-B14F-4D97-AF65-F5344CB8AC3E}">
        <p14:creationId xmlns:p14="http://schemas.microsoft.com/office/powerpoint/2010/main" val="17912408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782</Words>
  <Application>Microsoft Macintosh PowerPoint</Application>
  <PresentationFormat>Widescreen</PresentationFormat>
  <Paragraphs>81</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Book Antiqua</vt:lpstr>
      <vt:lpstr>Calibri</vt:lpstr>
      <vt:lpstr>Calibri Light</vt:lpstr>
      <vt:lpstr>Office Theme</vt:lpstr>
      <vt:lpstr>Cultural Responsiveness, Anti-Racism, and Equity in School Mental Health</vt:lpstr>
      <vt:lpstr>In our time together we will  (a presentation in two parts)</vt:lpstr>
      <vt:lpstr>PowerPoint Presentation</vt:lpstr>
      <vt:lpstr>Historical Context</vt:lpstr>
      <vt:lpstr>The Journey to African American Citizenship…  A Dream Deferred.  1619-2022</vt:lpstr>
      <vt:lpstr>Basically, epigenetics studies how the experiences of our ancestors can alter how our DNA expresses itself.  Which switches are turned on and off.</vt:lpstr>
      <vt:lpstr>PowerPoint Presentation</vt:lpstr>
      <vt:lpstr>Social Determinants Of Health</vt:lpstr>
      <vt:lpstr> 57 Years: The Struggle for full inclusion</vt:lpstr>
      <vt:lpstr>Risk Factors Are Not Predictive Factors Because of Protective Factors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Responsiveness, Anti-Racism, and Equity in School Mental Health</dc:title>
  <dc:creator>Melanie Funchess</dc:creator>
  <cp:lastModifiedBy>Allison Stiles</cp:lastModifiedBy>
  <cp:revision>1</cp:revision>
  <dcterms:created xsi:type="dcterms:W3CDTF">2022-10-12T20:19:00Z</dcterms:created>
  <dcterms:modified xsi:type="dcterms:W3CDTF">2022-10-13T14:33:00Z</dcterms:modified>
</cp:coreProperties>
</file>