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19"/>
  </p:notesMasterIdLst>
  <p:sldIdLst>
    <p:sldId id="4406" r:id="rId2"/>
    <p:sldId id="567" r:id="rId3"/>
    <p:sldId id="566" r:id="rId4"/>
    <p:sldId id="4424" r:id="rId5"/>
    <p:sldId id="4425" r:id="rId6"/>
    <p:sldId id="4428" r:id="rId7"/>
    <p:sldId id="568" r:id="rId8"/>
    <p:sldId id="573" r:id="rId9"/>
    <p:sldId id="575" r:id="rId10"/>
    <p:sldId id="4404" r:id="rId11"/>
    <p:sldId id="258" r:id="rId12"/>
    <p:sldId id="271" r:id="rId13"/>
    <p:sldId id="4427" r:id="rId14"/>
    <p:sldId id="569" r:id="rId15"/>
    <p:sldId id="4430" r:id="rId16"/>
    <p:sldId id="4405" r:id="rId17"/>
    <p:sldId id="4426" r:id="rId1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ly, Melissa H" initials="HMH" lastIdx="1" clrIdx="0">
    <p:extLst>
      <p:ext uri="{19B8F6BF-5375-455C-9EA6-DF929625EA0E}">
        <p15:presenceInfo xmlns:p15="http://schemas.microsoft.com/office/powerpoint/2012/main" userId="S-1-5-21-329068152-583907252-725345543-2596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9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55"/>
    <p:restoredTop sz="85086"/>
  </p:normalViewPr>
  <p:slideViewPr>
    <p:cSldViewPr snapToGrid="0" snapToObjects="1">
      <p:cViewPr varScale="1">
        <p:scale>
          <a:sx n="92" d="100"/>
          <a:sy n="92" d="100"/>
        </p:scale>
        <p:origin x="312"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D815CFE-E993-F24A-B7B0-F4DD702DE852}" type="datetimeFigureOut">
              <a:rPr lang="en-US" smtClean="0"/>
              <a:t>9/8/22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30869FD-7C56-7148-AEE4-B2B3D82E58A3}" type="slidenum">
              <a:rPr lang="en-US" smtClean="0"/>
              <a:t>‹#›</a:t>
            </a:fld>
            <a:endParaRPr lang="en-US"/>
          </a:p>
        </p:txBody>
      </p:sp>
    </p:spTree>
    <p:extLst>
      <p:ext uri="{BB962C8B-B14F-4D97-AF65-F5344CB8AC3E}">
        <p14:creationId xmlns:p14="http://schemas.microsoft.com/office/powerpoint/2010/main" val="3440758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08B52-3966-FA4D-ACD6-542D9D3CD7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181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put name, school, &amp; title in chat</a:t>
            </a:r>
          </a:p>
        </p:txBody>
      </p:sp>
      <p:sp>
        <p:nvSpPr>
          <p:cNvPr id="4" name="Slide Number Placeholder 3"/>
          <p:cNvSpPr>
            <a:spLocks noGrp="1"/>
          </p:cNvSpPr>
          <p:nvPr>
            <p:ph type="sldNum" sz="quarter" idx="5"/>
          </p:nvPr>
        </p:nvSpPr>
        <p:spPr/>
        <p:txBody>
          <a:bodyPr/>
          <a:lstStyle/>
          <a:p>
            <a:fld id="{130869FD-7C56-7148-AEE4-B2B3D82E58A3}" type="slidenum">
              <a:rPr lang="en-US" smtClean="0"/>
              <a:t>2</a:t>
            </a:fld>
            <a:endParaRPr lang="en-US"/>
          </a:p>
        </p:txBody>
      </p:sp>
    </p:spTree>
    <p:extLst>
      <p:ext uri="{BB962C8B-B14F-4D97-AF65-F5344CB8AC3E}">
        <p14:creationId xmlns:p14="http://schemas.microsoft.com/office/powerpoint/2010/main" val="3993602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t>Very brief overview</a:t>
            </a:r>
          </a:p>
        </p:txBody>
      </p:sp>
      <p:sp>
        <p:nvSpPr>
          <p:cNvPr id="4" name="Slide Number Placeholder 3"/>
          <p:cNvSpPr>
            <a:spLocks noGrp="1"/>
          </p:cNvSpPr>
          <p:nvPr>
            <p:ph type="sldNum" sz="quarter" idx="5"/>
          </p:nvPr>
        </p:nvSpPr>
        <p:spPr/>
        <p:txBody>
          <a:bodyPr/>
          <a:lstStyle/>
          <a:p>
            <a:fld id="{130869FD-7C56-7148-AEE4-B2B3D82E58A3}" type="slidenum">
              <a:rPr lang="en-US" smtClean="0"/>
              <a:t>8</a:t>
            </a:fld>
            <a:endParaRPr lang="en-US"/>
          </a:p>
        </p:txBody>
      </p:sp>
    </p:spTree>
    <p:extLst>
      <p:ext uri="{BB962C8B-B14F-4D97-AF65-F5344CB8AC3E}">
        <p14:creationId xmlns:p14="http://schemas.microsoft.com/office/powerpoint/2010/main" val="1790574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UR-SOS as a tool &amp; resource for addressing this urgent need</a:t>
            </a:r>
          </a:p>
          <a:p>
            <a:endParaRPr lang="en-US" dirty="0"/>
          </a:p>
          <a:p>
            <a:r>
              <a:rPr lang="en-US" dirty="0"/>
              <a:t>The goal of URSOS, therefore, is to strengthen the ability of middle and high school educators across the Finger Lakes region to learn how to recognize and respond to teens with serious behavioral health needs</a:t>
            </a:r>
          </a:p>
        </p:txBody>
      </p:sp>
      <p:sp>
        <p:nvSpPr>
          <p:cNvPr id="4" name="Slide Number Placeholder 3"/>
          <p:cNvSpPr>
            <a:spLocks noGrp="1"/>
          </p:cNvSpPr>
          <p:nvPr>
            <p:ph type="sldNum" sz="quarter" idx="5"/>
          </p:nvPr>
        </p:nvSpPr>
        <p:spPr/>
        <p:txBody>
          <a:bodyPr/>
          <a:lstStyle/>
          <a:p>
            <a:fld id="{85408B52-3966-FA4D-ACD6-542D9D3CD751}" type="slidenum">
              <a:rPr lang="en-US" smtClean="0"/>
              <a:t>11</a:t>
            </a:fld>
            <a:endParaRPr lang="en-US"/>
          </a:p>
        </p:txBody>
      </p:sp>
    </p:spTree>
    <p:extLst>
      <p:ext uri="{BB962C8B-B14F-4D97-AF65-F5344CB8AC3E}">
        <p14:creationId xmlns:p14="http://schemas.microsoft.com/office/powerpoint/2010/main" val="2284615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project’s four components that I’ll discuss are connected;</a:t>
            </a:r>
          </a:p>
          <a:p>
            <a:endParaRPr lang="en-US" dirty="0"/>
          </a:p>
          <a:p>
            <a:r>
              <a:rPr lang="en-US" dirty="0"/>
              <a:t>The members of your UR-SOS team will be participating in Project ECHO, 1 member of your UR-SOS team will become trained as a YMHFA instructor and will provide subsequent YMHFA trainings to your district – allowing for far reaching and sustainable capacity-building in your district</a:t>
            </a:r>
          </a:p>
          <a:p>
            <a:endParaRPr lang="en-US" dirty="0"/>
          </a:p>
          <a:p>
            <a:r>
              <a:rPr lang="en-US" dirty="0"/>
              <a:t>Your district will also have access to our new school-based referral stream to short-term intervention services, </a:t>
            </a:r>
          </a:p>
          <a:p>
            <a:endParaRPr lang="en-US" dirty="0"/>
          </a:p>
          <a:p>
            <a:r>
              <a:rPr lang="en-US" dirty="0"/>
              <a:t>and the district will also gain access to tools and resources for supporting youth mental health.</a:t>
            </a:r>
          </a:p>
          <a:p>
            <a:endParaRPr lang="en-US" dirty="0"/>
          </a:p>
          <a:p>
            <a:r>
              <a:rPr lang="en-US" dirty="0"/>
              <a:t>Discuss how each component is interdependent </a:t>
            </a:r>
          </a:p>
        </p:txBody>
      </p:sp>
      <p:sp>
        <p:nvSpPr>
          <p:cNvPr id="4" name="Slide Number Placeholder 3"/>
          <p:cNvSpPr>
            <a:spLocks noGrp="1"/>
          </p:cNvSpPr>
          <p:nvPr>
            <p:ph type="sldNum" sz="quarter" idx="5"/>
          </p:nvPr>
        </p:nvSpPr>
        <p:spPr/>
        <p:txBody>
          <a:bodyPr/>
          <a:lstStyle/>
          <a:p>
            <a:fld id="{85408B52-3966-FA4D-ACD6-542D9D3CD751}" type="slidenum">
              <a:rPr lang="en-US" smtClean="0"/>
              <a:t>12</a:t>
            </a:fld>
            <a:endParaRPr lang="en-US"/>
          </a:p>
        </p:txBody>
      </p:sp>
    </p:spTree>
    <p:extLst>
      <p:ext uri="{BB962C8B-B14F-4D97-AF65-F5344CB8AC3E}">
        <p14:creationId xmlns:p14="http://schemas.microsoft.com/office/powerpoint/2010/main" val="1384176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website- walk through core components of our project, which are on our website</a:t>
            </a:r>
          </a:p>
        </p:txBody>
      </p:sp>
      <p:sp>
        <p:nvSpPr>
          <p:cNvPr id="4" name="Slide Number Placeholder 3"/>
          <p:cNvSpPr>
            <a:spLocks noGrp="1"/>
          </p:cNvSpPr>
          <p:nvPr>
            <p:ph type="sldNum" sz="quarter" idx="5"/>
          </p:nvPr>
        </p:nvSpPr>
        <p:spPr/>
        <p:txBody>
          <a:bodyPr/>
          <a:lstStyle/>
          <a:p>
            <a:fld id="{130869FD-7C56-7148-AEE4-B2B3D82E58A3}" type="slidenum">
              <a:rPr lang="en-US" smtClean="0"/>
              <a:t>13</a:t>
            </a:fld>
            <a:endParaRPr lang="en-US"/>
          </a:p>
        </p:txBody>
      </p:sp>
    </p:spTree>
    <p:extLst>
      <p:ext uri="{BB962C8B-B14F-4D97-AF65-F5344CB8AC3E}">
        <p14:creationId xmlns:p14="http://schemas.microsoft.com/office/powerpoint/2010/main" val="3615302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869FD-7C56-7148-AEE4-B2B3D82E58A3}" type="slidenum">
              <a:rPr lang="en-US" smtClean="0"/>
              <a:t>14</a:t>
            </a:fld>
            <a:endParaRPr lang="en-US"/>
          </a:p>
        </p:txBody>
      </p:sp>
    </p:spTree>
    <p:extLst>
      <p:ext uri="{BB962C8B-B14F-4D97-AF65-F5344CB8AC3E}">
        <p14:creationId xmlns:p14="http://schemas.microsoft.com/office/powerpoint/2010/main" val="1343331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08B52-3966-FA4D-ACD6-542D9D3CD7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675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CDB05-75DD-5E46-AFDE-A44071E8C978}"/>
              </a:ext>
            </a:extLst>
          </p:cNvPr>
          <p:cNvSpPr>
            <a:spLocks noGrp="1"/>
          </p:cNvSpPr>
          <p:nvPr>
            <p:ph type="sldNum" sz="quarter" idx="12"/>
          </p:nvPr>
        </p:nvSpPr>
        <p:spPr>
          <a:xfrm>
            <a:off x="177800" y="6373283"/>
            <a:ext cx="2743200" cy="365125"/>
          </a:xfrm>
        </p:spPr>
        <p:txBody>
          <a:bodyPr/>
          <a:lstStyle>
            <a:lvl1pPr algn="l">
              <a:defRPr/>
            </a:lvl1pPr>
          </a:lstStyle>
          <a:p>
            <a:fld id="{BD647B0B-0E99-AB4B-8B41-A1BCC4820AA8}" type="slidenum">
              <a:rPr lang="en-US" smtClean="0"/>
              <a:t>‹#›</a:t>
            </a:fld>
            <a:endParaRPr lang="en-US"/>
          </a:p>
        </p:txBody>
      </p:sp>
      <p:pic>
        <p:nvPicPr>
          <p:cNvPr id="10" name="Picture 2">
            <a:extLst>
              <a:ext uri="{FF2B5EF4-FFF2-40B4-BE49-F238E27FC236}">
                <a16:creationId xmlns:a16="http://schemas.microsoft.com/office/drawing/2014/main" id="{4D9AEAC4-02B2-0E47-8324-223E92816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9355" y="6123243"/>
            <a:ext cx="3743739" cy="5703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A69887E-70BA-684B-A190-A3C72ED507CD}"/>
              </a:ext>
            </a:extLst>
          </p:cNvPr>
          <p:cNvPicPr>
            <a:picLocks noChangeAspect="1"/>
          </p:cNvPicPr>
          <p:nvPr/>
        </p:nvPicPr>
        <p:blipFill>
          <a:blip r:embed="rId3"/>
          <a:stretch>
            <a:fillRect/>
          </a:stretch>
        </p:blipFill>
        <p:spPr>
          <a:xfrm>
            <a:off x="2030157" y="-1871133"/>
            <a:ext cx="8111067" cy="8111067"/>
          </a:xfrm>
          <a:prstGeom prst="rect">
            <a:avLst/>
          </a:prstGeom>
        </p:spPr>
      </p:pic>
      <p:sp>
        <p:nvSpPr>
          <p:cNvPr id="12" name="Subtitle 3">
            <a:extLst>
              <a:ext uri="{FF2B5EF4-FFF2-40B4-BE49-F238E27FC236}">
                <a16:creationId xmlns:a16="http://schemas.microsoft.com/office/drawing/2014/main" id="{F1E932A4-A515-7648-975E-31ED41E5C062}"/>
              </a:ext>
            </a:extLst>
          </p:cNvPr>
          <p:cNvSpPr>
            <a:spLocks noGrp="1"/>
          </p:cNvSpPr>
          <p:nvPr>
            <p:ph type="subTitle" idx="4294967295"/>
          </p:nvPr>
        </p:nvSpPr>
        <p:spPr>
          <a:xfrm>
            <a:off x="1862666" y="3884212"/>
            <a:ext cx="9144000" cy="1128055"/>
          </a:xfrm>
        </p:spPr>
        <p:txBody>
          <a:bodyPr>
            <a:normAutofit/>
          </a:bodyPr>
          <a:lstStyle/>
          <a:p>
            <a:pPr marL="0" indent="0" algn="ctr">
              <a:buNone/>
            </a:pPr>
            <a:r>
              <a:rPr lang="en-US" sz="3600">
                <a:solidFill>
                  <a:srgbClr val="437958"/>
                </a:solidFill>
                <a:latin typeface="Hind Medium" panose="02000000000000000000" pitchFamily="2" charset="77"/>
                <a:cs typeface="Hind Medium" panose="02000000000000000000" pitchFamily="2" charset="77"/>
              </a:rPr>
              <a:t>Click to edit Master subtitle style</a:t>
            </a:r>
            <a:endParaRPr lang="en-US" sz="3600" dirty="0">
              <a:solidFill>
                <a:srgbClr val="437958"/>
              </a:solidFill>
              <a:latin typeface="Hind Medium" panose="02000000000000000000" pitchFamily="2" charset="77"/>
              <a:cs typeface="Hind Medium" panose="02000000000000000000" pitchFamily="2" charset="77"/>
            </a:endParaRPr>
          </a:p>
        </p:txBody>
      </p:sp>
      <p:sp>
        <p:nvSpPr>
          <p:cNvPr id="13" name="Subtitle 3">
            <a:extLst>
              <a:ext uri="{FF2B5EF4-FFF2-40B4-BE49-F238E27FC236}">
                <a16:creationId xmlns:a16="http://schemas.microsoft.com/office/drawing/2014/main" id="{6C326564-E548-AA4A-B31A-2C3F3048B3D1}"/>
              </a:ext>
            </a:extLst>
          </p:cNvPr>
          <p:cNvSpPr txBox="1">
            <a:spLocks/>
          </p:cNvSpPr>
          <p:nvPr/>
        </p:nvSpPr>
        <p:spPr>
          <a:xfrm>
            <a:off x="1862666" y="4995188"/>
            <a:ext cx="9144000" cy="57033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3600" dirty="0">
              <a:latin typeface="Hind Medium" panose="02000000000000000000" pitchFamily="2" charset="77"/>
              <a:cs typeface="Hind Medium" panose="02000000000000000000" pitchFamily="2" charset="77"/>
            </a:endParaRPr>
          </a:p>
        </p:txBody>
      </p:sp>
    </p:spTree>
    <p:extLst>
      <p:ext uri="{BB962C8B-B14F-4D97-AF65-F5344CB8AC3E}">
        <p14:creationId xmlns:p14="http://schemas.microsoft.com/office/powerpoint/2010/main" val="1811983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AC712-BCBD-DE4E-9E00-9AF58292FA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96E126-7D0A-B44D-995F-4376A87643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1652FD2-A8AF-B242-8527-516170B0A7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A504BDFE-F9DA-FF42-B60F-EFDA35122F27}"/>
              </a:ext>
            </a:extLst>
          </p:cNvPr>
          <p:cNvSpPr>
            <a:spLocks noGrp="1"/>
          </p:cNvSpPr>
          <p:nvPr>
            <p:ph type="sldNum" sz="quarter" idx="12"/>
          </p:nvPr>
        </p:nvSpPr>
        <p:spPr/>
        <p:txBody>
          <a:bodyPr/>
          <a:lstStyle/>
          <a:p>
            <a:fld id="{BD647B0B-0E99-AB4B-8B41-A1BCC4820AA8}" type="slidenum">
              <a:rPr lang="en-US" smtClean="0"/>
              <a:t>‹#›</a:t>
            </a:fld>
            <a:endParaRPr lang="en-US"/>
          </a:p>
        </p:txBody>
      </p:sp>
      <p:pic>
        <p:nvPicPr>
          <p:cNvPr id="8" name="Picture 7">
            <a:extLst>
              <a:ext uri="{FF2B5EF4-FFF2-40B4-BE49-F238E27FC236}">
                <a16:creationId xmlns:a16="http://schemas.microsoft.com/office/drawing/2014/main" id="{B1E28097-DA66-974C-95EB-32DE9679ACB8}"/>
              </a:ext>
            </a:extLst>
          </p:cNvPr>
          <p:cNvPicPr>
            <a:picLocks noChangeAspect="1"/>
          </p:cNvPicPr>
          <p:nvPr/>
        </p:nvPicPr>
        <p:blipFill>
          <a:blip r:embed="rId2"/>
          <a:stretch>
            <a:fillRect/>
          </a:stretch>
        </p:blipFill>
        <p:spPr>
          <a:xfrm>
            <a:off x="5774267" y="5266264"/>
            <a:ext cx="2260602" cy="2260602"/>
          </a:xfrm>
          <a:prstGeom prst="rect">
            <a:avLst/>
          </a:prstGeom>
        </p:spPr>
      </p:pic>
    </p:spTree>
    <p:extLst>
      <p:ext uri="{BB962C8B-B14F-4D97-AF65-F5344CB8AC3E}">
        <p14:creationId xmlns:p14="http://schemas.microsoft.com/office/powerpoint/2010/main" val="435319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DB52D-2516-0C4E-86A9-61E10F2A44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99FA96-36FE-4D42-9645-07D793AEB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56982C6-B698-9041-8FCB-967FC4C0C2F2}"/>
              </a:ext>
            </a:extLst>
          </p:cNvPr>
          <p:cNvSpPr>
            <a:spLocks noGrp="1"/>
          </p:cNvSpPr>
          <p:nvPr>
            <p:ph type="sldNum" sz="quarter" idx="12"/>
          </p:nvPr>
        </p:nvSpPr>
        <p:spPr/>
        <p:txBody>
          <a:bodyPr/>
          <a:lstStyle/>
          <a:p>
            <a:fld id="{BD647B0B-0E99-AB4B-8B41-A1BCC4820AA8}" type="slidenum">
              <a:rPr lang="en-US" smtClean="0"/>
              <a:t>‹#›</a:t>
            </a:fld>
            <a:endParaRPr lang="en-US"/>
          </a:p>
        </p:txBody>
      </p:sp>
      <p:pic>
        <p:nvPicPr>
          <p:cNvPr id="7" name="Picture 6">
            <a:extLst>
              <a:ext uri="{FF2B5EF4-FFF2-40B4-BE49-F238E27FC236}">
                <a16:creationId xmlns:a16="http://schemas.microsoft.com/office/drawing/2014/main" id="{CB6E6108-4F2A-1E4C-8097-94D43317934C}"/>
              </a:ext>
            </a:extLst>
          </p:cNvPr>
          <p:cNvPicPr>
            <a:picLocks noChangeAspect="1"/>
          </p:cNvPicPr>
          <p:nvPr/>
        </p:nvPicPr>
        <p:blipFill>
          <a:blip r:embed="rId2"/>
          <a:stretch>
            <a:fillRect/>
          </a:stretch>
        </p:blipFill>
        <p:spPr>
          <a:xfrm>
            <a:off x="5774267" y="5266264"/>
            <a:ext cx="2260602" cy="2260602"/>
          </a:xfrm>
          <a:prstGeom prst="rect">
            <a:avLst/>
          </a:prstGeom>
        </p:spPr>
      </p:pic>
    </p:spTree>
    <p:extLst>
      <p:ext uri="{BB962C8B-B14F-4D97-AF65-F5344CB8AC3E}">
        <p14:creationId xmlns:p14="http://schemas.microsoft.com/office/powerpoint/2010/main" val="1593085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C7500D-D4B4-524F-BD65-46BB66157C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7FC9C5-4102-8246-9BF1-748880E1C1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1EC8C67-38DD-5C4D-B8A9-B38B243A3D70}"/>
              </a:ext>
            </a:extLst>
          </p:cNvPr>
          <p:cNvSpPr>
            <a:spLocks noGrp="1"/>
          </p:cNvSpPr>
          <p:nvPr>
            <p:ph type="sldNum" sz="quarter" idx="12"/>
          </p:nvPr>
        </p:nvSpPr>
        <p:spPr/>
        <p:txBody>
          <a:bodyPr/>
          <a:lstStyle/>
          <a:p>
            <a:fld id="{BD647B0B-0E99-AB4B-8B41-A1BCC4820AA8}" type="slidenum">
              <a:rPr lang="en-US" smtClean="0"/>
              <a:t>‹#›</a:t>
            </a:fld>
            <a:endParaRPr lang="en-US"/>
          </a:p>
        </p:txBody>
      </p:sp>
      <p:pic>
        <p:nvPicPr>
          <p:cNvPr id="7" name="Picture 6">
            <a:extLst>
              <a:ext uri="{FF2B5EF4-FFF2-40B4-BE49-F238E27FC236}">
                <a16:creationId xmlns:a16="http://schemas.microsoft.com/office/drawing/2014/main" id="{EE2E0E84-4D79-CC42-B6FD-C16BAD80FC93}"/>
              </a:ext>
            </a:extLst>
          </p:cNvPr>
          <p:cNvPicPr>
            <a:picLocks noChangeAspect="1"/>
          </p:cNvPicPr>
          <p:nvPr/>
        </p:nvPicPr>
        <p:blipFill>
          <a:blip r:embed="rId2"/>
          <a:stretch>
            <a:fillRect/>
          </a:stretch>
        </p:blipFill>
        <p:spPr>
          <a:xfrm>
            <a:off x="5774267" y="5266264"/>
            <a:ext cx="2260602" cy="2260602"/>
          </a:xfrm>
          <a:prstGeom prst="rect">
            <a:avLst/>
          </a:prstGeom>
        </p:spPr>
      </p:pic>
    </p:spTree>
    <p:extLst>
      <p:ext uri="{BB962C8B-B14F-4D97-AF65-F5344CB8AC3E}">
        <p14:creationId xmlns:p14="http://schemas.microsoft.com/office/powerpoint/2010/main" val="1102121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68448"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4697" y="155707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9" name="Picture Placeholder 7">
            <a:extLst>
              <a:ext uri="{FF2B5EF4-FFF2-40B4-BE49-F238E27FC236}">
                <a16:creationId xmlns:a16="http://schemas.microsoft.com/office/drawing/2014/main" id="{492F2828-CA84-1D4B-958B-A7302562CC7F}"/>
              </a:ext>
            </a:extLst>
          </p:cNvPr>
          <p:cNvSpPr>
            <a:spLocks noGrp="1" noChangeAspect="1"/>
          </p:cNvSpPr>
          <p:nvPr>
            <p:ph type="pic" sz="quarter" idx="12" hasCustomPrompt="1"/>
          </p:nvPr>
        </p:nvSpPr>
        <p:spPr>
          <a:xfrm>
            <a:off x="152401" y="6492875"/>
            <a:ext cx="5236633" cy="365126"/>
          </a:xfrm>
        </p:spPr>
        <p:txBody>
          <a:bodyPr>
            <a:normAutofit/>
          </a:bodyPr>
          <a:lstStyle>
            <a:lvl1pPr marL="0" indent="0">
              <a:buNone/>
              <a:defRPr sz="1400" baseline="0"/>
            </a:lvl1pPr>
          </a:lstStyle>
          <a:p>
            <a:r>
              <a:rPr lang="en-US" dirty="0"/>
              <a:t>MHTTC-NCSMH National School Mental Health Curriculum</a:t>
            </a:r>
          </a:p>
        </p:txBody>
      </p:sp>
    </p:spTree>
    <p:custDataLst>
      <p:tags r:id="rId1"/>
    </p:custDataLst>
    <p:extLst>
      <p:ext uri="{BB962C8B-B14F-4D97-AF65-F5344CB8AC3E}">
        <p14:creationId xmlns:p14="http://schemas.microsoft.com/office/powerpoint/2010/main" val="2607942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68448"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4697" y="155707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noChangeAspect="1"/>
          </p:cNvSpPr>
          <p:nvPr>
            <p:ph type="pic" sz="quarter" idx="10" hasCustomPrompt="1"/>
          </p:nvPr>
        </p:nvSpPr>
        <p:spPr>
          <a:xfrm>
            <a:off x="668449" y="6078976"/>
            <a:ext cx="5509439" cy="636821"/>
          </a:xfrm>
        </p:spPr>
        <p:txBody>
          <a:bodyPr/>
          <a:lstStyle>
            <a:lvl1pPr>
              <a:defRPr baseline="0"/>
            </a:lvl1pPr>
          </a:lstStyle>
          <a:p>
            <a:r>
              <a:rPr lang="en-US" dirty="0"/>
              <a:t>Your logo on Master slide</a:t>
            </a:r>
          </a:p>
        </p:txBody>
      </p:sp>
      <p:pic>
        <p:nvPicPr>
          <p:cNvPr id="9" name="Picture 8" descr="MHTTC Stacked Color Bars" title="MHTTC Stacked Color Ba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75597" y="5540992"/>
            <a:ext cx="3316403" cy="1658201"/>
          </a:xfrm>
          <a:prstGeom prst="rect">
            <a:avLst/>
          </a:prstGeom>
          <a:noFill/>
          <a:ln>
            <a:noFill/>
          </a:ln>
        </p:spPr>
      </p:pic>
    </p:spTree>
    <p:custDataLst>
      <p:tags r:id="rId1"/>
    </p:custDataLst>
    <p:extLst>
      <p:ext uri="{BB962C8B-B14F-4D97-AF65-F5344CB8AC3E}">
        <p14:creationId xmlns:p14="http://schemas.microsoft.com/office/powerpoint/2010/main" val="791337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22A306E-1B4A-DA47-887A-9031A1A40EC6}"/>
              </a:ext>
            </a:extLst>
          </p:cNvPr>
          <p:cNvSpPr>
            <a:spLocks noGrp="1"/>
          </p:cNvSpPr>
          <p:nvPr>
            <p:ph type="sldNum" sz="quarter" idx="12"/>
          </p:nvPr>
        </p:nvSpPr>
        <p:spPr>
          <a:xfrm>
            <a:off x="381000" y="6328453"/>
            <a:ext cx="2743200" cy="365125"/>
          </a:xfrm>
        </p:spPr>
        <p:txBody>
          <a:bodyPr/>
          <a:lstStyle>
            <a:lvl1pPr algn="l">
              <a:defRPr/>
            </a:lvl1pPr>
          </a:lstStyle>
          <a:p>
            <a:fld id="{BD647B0B-0E99-AB4B-8B41-A1BCC4820AA8}" type="slidenum">
              <a:rPr lang="en-US" smtClean="0"/>
              <a:t>‹#›</a:t>
            </a:fld>
            <a:endParaRPr lang="en-US"/>
          </a:p>
        </p:txBody>
      </p:sp>
      <p:pic>
        <p:nvPicPr>
          <p:cNvPr id="9" name="Picture 8">
            <a:extLst>
              <a:ext uri="{FF2B5EF4-FFF2-40B4-BE49-F238E27FC236}">
                <a16:creationId xmlns:a16="http://schemas.microsoft.com/office/drawing/2014/main" id="{BBC59762-F881-944B-9036-AF291EEF33EB}"/>
              </a:ext>
            </a:extLst>
          </p:cNvPr>
          <p:cNvPicPr>
            <a:picLocks noChangeAspect="1"/>
          </p:cNvPicPr>
          <p:nvPr/>
        </p:nvPicPr>
        <p:blipFill rotWithShape="1">
          <a:blip r:embed="rId2"/>
          <a:srcRect l="3879" r="4441"/>
          <a:stretch/>
        </p:blipFill>
        <p:spPr>
          <a:xfrm>
            <a:off x="0" y="-612305"/>
            <a:ext cx="12219214" cy="2732556"/>
          </a:xfrm>
          <a:prstGeom prst="rect">
            <a:avLst/>
          </a:prstGeom>
        </p:spPr>
      </p:pic>
      <p:sp>
        <p:nvSpPr>
          <p:cNvPr id="10" name="Title 8">
            <a:extLst>
              <a:ext uri="{FF2B5EF4-FFF2-40B4-BE49-F238E27FC236}">
                <a16:creationId xmlns:a16="http://schemas.microsoft.com/office/drawing/2014/main" id="{27C193DE-F0D1-5045-886E-82A531B06721}"/>
              </a:ext>
            </a:extLst>
          </p:cNvPr>
          <p:cNvSpPr>
            <a:spLocks noGrp="1"/>
          </p:cNvSpPr>
          <p:nvPr>
            <p:ph type="title"/>
          </p:nvPr>
        </p:nvSpPr>
        <p:spPr>
          <a:xfrm>
            <a:off x="851807" y="2562411"/>
            <a:ext cx="10515600" cy="1325563"/>
          </a:xfrm>
          <a:prstGeom prst="rect">
            <a:avLst/>
          </a:prstGeom>
        </p:spPr>
        <p:txBody>
          <a:bodyPr/>
          <a:lstStyle/>
          <a:p>
            <a:pPr algn="ctr"/>
            <a:r>
              <a:rPr lang="en-US" b="1">
                <a:latin typeface="Hind" panose="02000000000000000000" pitchFamily="2" charset="77"/>
                <a:cs typeface="Hind" panose="02000000000000000000" pitchFamily="2" charset="77"/>
              </a:rPr>
              <a:t>Click to edit Master title style</a:t>
            </a:r>
            <a:endParaRPr lang="en-US" b="1" dirty="0">
              <a:latin typeface="Hind" panose="02000000000000000000" pitchFamily="2" charset="77"/>
              <a:cs typeface="Hind" panose="02000000000000000000" pitchFamily="2" charset="77"/>
            </a:endParaRPr>
          </a:p>
        </p:txBody>
      </p:sp>
      <p:sp>
        <p:nvSpPr>
          <p:cNvPr id="11" name="Content Placeholder 10">
            <a:extLst>
              <a:ext uri="{FF2B5EF4-FFF2-40B4-BE49-F238E27FC236}">
                <a16:creationId xmlns:a16="http://schemas.microsoft.com/office/drawing/2014/main" id="{590E0F3A-4C7A-7E47-AD18-20A68A6FADD0}"/>
              </a:ext>
            </a:extLst>
          </p:cNvPr>
          <p:cNvSpPr>
            <a:spLocks noGrp="1"/>
          </p:cNvSpPr>
          <p:nvPr>
            <p:ph idx="1"/>
          </p:nvPr>
        </p:nvSpPr>
        <p:spPr>
          <a:xfrm>
            <a:off x="838200" y="3912691"/>
            <a:ext cx="10515600" cy="988447"/>
          </a:xfrm>
        </p:spPr>
        <p:txBody>
          <a:bodyPr/>
          <a:lstStyle/>
          <a:p>
            <a:pPr marL="0" lvl="0" indent="0" algn="ctr">
              <a:buNone/>
            </a:pPr>
            <a:r>
              <a:rPr lang="en-US">
                <a:latin typeface="Hind" panose="02000000000000000000" pitchFamily="2" charset="77"/>
                <a:cs typeface="Hind" panose="02000000000000000000" pitchFamily="2" charset="77"/>
              </a:rPr>
              <a:t>Click to edit Master text styles</a:t>
            </a:r>
          </a:p>
        </p:txBody>
      </p:sp>
      <p:pic>
        <p:nvPicPr>
          <p:cNvPr id="12" name="Picture 2">
            <a:extLst>
              <a:ext uri="{FF2B5EF4-FFF2-40B4-BE49-F238E27FC236}">
                <a16:creationId xmlns:a16="http://schemas.microsoft.com/office/drawing/2014/main" id="{7AA80041-441C-B645-9F65-2B9434B62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9355" y="6123243"/>
            <a:ext cx="3743739" cy="570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906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354922-F9C2-464D-86FC-B7DB592B6F40}"/>
              </a:ext>
            </a:extLst>
          </p:cNvPr>
          <p:cNvSpPr>
            <a:spLocks noGrp="1"/>
          </p:cNvSpPr>
          <p:nvPr>
            <p:ph type="sldNum" sz="quarter" idx="10"/>
          </p:nvPr>
        </p:nvSpPr>
        <p:spPr/>
        <p:txBody>
          <a:bodyPr/>
          <a:lstStyle/>
          <a:p>
            <a:fld id="{BD647B0B-0E99-AB4B-8B41-A1BCC4820AA8}" type="slidenum">
              <a:rPr lang="en-US" smtClean="0"/>
              <a:t>‹#›</a:t>
            </a:fld>
            <a:endParaRPr lang="en-US"/>
          </a:p>
        </p:txBody>
      </p:sp>
      <p:pic>
        <p:nvPicPr>
          <p:cNvPr id="4" name="Picture 3">
            <a:extLst>
              <a:ext uri="{FF2B5EF4-FFF2-40B4-BE49-F238E27FC236}">
                <a16:creationId xmlns:a16="http://schemas.microsoft.com/office/drawing/2014/main" id="{692365BE-BA0A-E34E-B7CB-8A41F2C4F951}"/>
              </a:ext>
            </a:extLst>
          </p:cNvPr>
          <p:cNvPicPr>
            <a:picLocks noChangeAspect="1"/>
          </p:cNvPicPr>
          <p:nvPr/>
        </p:nvPicPr>
        <p:blipFill rotWithShape="1">
          <a:blip r:embed="rId2"/>
          <a:srcRect l="3879" r="4441"/>
          <a:stretch/>
        </p:blipFill>
        <p:spPr>
          <a:xfrm>
            <a:off x="0" y="-612305"/>
            <a:ext cx="12219214" cy="2732556"/>
          </a:xfrm>
          <a:prstGeom prst="rect">
            <a:avLst/>
          </a:prstGeom>
        </p:spPr>
      </p:pic>
      <p:sp>
        <p:nvSpPr>
          <p:cNvPr id="5" name="Content Placeholder 37">
            <a:extLst>
              <a:ext uri="{FF2B5EF4-FFF2-40B4-BE49-F238E27FC236}">
                <a16:creationId xmlns:a16="http://schemas.microsoft.com/office/drawing/2014/main" id="{1B004E07-4ABC-8143-87B2-65461C17B8AD}"/>
              </a:ext>
            </a:extLst>
          </p:cNvPr>
          <p:cNvSpPr>
            <a:spLocks noGrp="1"/>
          </p:cNvSpPr>
          <p:nvPr>
            <p:ph idx="4294967295"/>
          </p:nvPr>
        </p:nvSpPr>
        <p:spPr>
          <a:xfrm>
            <a:off x="838200" y="1999972"/>
            <a:ext cx="10515600" cy="3409963"/>
          </a:xfrm>
        </p:spPr>
        <p:txBody>
          <a:bodyPr/>
          <a:lstStyle/>
          <a:p>
            <a:pPr lvl="0"/>
            <a:r>
              <a:rPr lang="en-US">
                <a:latin typeface="Hind" panose="02000000000000000000" pitchFamily="2" charset="77"/>
                <a:cs typeface="Hind" panose="02000000000000000000" pitchFamily="2" charset="77"/>
              </a:rPr>
              <a:t>Click to edit Master text styles</a:t>
            </a:r>
          </a:p>
        </p:txBody>
      </p:sp>
    </p:spTree>
    <p:extLst>
      <p:ext uri="{BB962C8B-B14F-4D97-AF65-F5344CB8AC3E}">
        <p14:creationId xmlns:p14="http://schemas.microsoft.com/office/powerpoint/2010/main" val="3731241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586472E-F936-0B4D-B51E-9DFE12B9D5CF}"/>
              </a:ext>
            </a:extLst>
          </p:cNvPr>
          <p:cNvSpPr>
            <a:spLocks noGrp="1"/>
          </p:cNvSpPr>
          <p:nvPr>
            <p:ph type="sldNum" sz="quarter" idx="12"/>
          </p:nvPr>
        </p:nvSpPr>
        <p:spPr>
          <a:xfrm>
            <a:off x="287867" y="6285335"/>
            <a:ext cx="2743200" cy="365125"/>
          </a:xfrm>
        </p:spPr>
        <p:txBody>
          <a:bodyPr/>
          <a:lstStyle>
            <a:lvl1pPr algn="l">
              <a:defRPr/>
            </a:lvl1pPr>
          </a:lstStyle>
          <a:p>
            <a:fld id="{BD647B0B-0E99-AB4B-8B41-A1BCC4820AA8}" type="slidenum">
              <a:rPr lang="en-US" smtClean="0"/>
              <a:t>‹#›</a:t>
            </a:fld>
            <a:endParaRPr lang="en-US"/>
          </a:p>
        </p:txBody>
      </p:sp>
      <p:pic>
        <p:nvPicPr>
          <p:cNvPr id="10" name="Picture 9">
            <a:extLst>
              <a:ext uri="{FF2B5EF4-FFF2-40B4-BE49-F238E27FC236}">
                <a16:creationId xmlns:a16="http://schemas.microsoft.com/office/drawing/2014/main" id="{55310534-547C-8C4F-B226-23FA504EB330}"/>
              </a:ext>
            </a:extLst>
          </p:cNvPr>
          <p:cNvPicPr>
            <a:picLocks noChangeAspect="1"/>
          </p:cNvPicPr>
          <p:nvPr/>
        </p:nvPicPr>
        <p:blipFill rotWithShape="1">
          <a:blip r:embed="rId2"/>
          <a:srcRect l="3239" r="8263"/>
          <a:stretch/>
        </p:blipFill>
        <p:spPr>
          <a:xfrm>
            <a:off x="0" y="-502124"/>
            <a:ext cx="12192000" cy="2641032"/>
          </a:xfrm>
          <a:prstGeom prst="rect">
            <a:avLst/>
          </a:prstGeom>
        </p:spPr>
      </p:pic>
      <p:sp>
        <p:nvSpPr>
          <p:cNvPr id="11" name="Title 22">
            <a:extLst>
              <a:ext uri="{FF2B5EF4-FFF2-40B4-BE49-F238E27FC236}">
                <a16:creationId xmlns:a16="http://schemas.microsoft.com/office/drawing/2014/main" id="{602A7A2B-2283-8541-9527-18F14E4A764D}"/>
              </a:ext>
            </a:extLst>
          </p:cNvPr>
          <p:cNvSpPr>
            <a:spLocks noGrp="1"/>
          </p:cNvSpPr>
          <p:nvPr>
            <p:ph type="title" idx="4294967295"/>
          </p:nvPr>
        </p:nvSpPr>
        <p:spPr>
          <a:xfrm>
            <a:off x="3031067" y="390102"/>
            <a:ext cx="8890000" cy="1057963"/>
          </a:xfrm>
          <a:prstGeom prst="rect">
            <a:avLst/>
          </a:prstGeom>
        </p:spPr>
        <p:txBody>
          <a:bodyPr/>
          <a:lstStyle>
            <a:lvl1pPr>
              <a:defRPr>
                <a:solidFill>
                  <a:schemeClr val="bg2">
                    <a:lumMod val="20000"/>
                    <a:lumOff val="80000"/>
                  </a:schemeClr>
                </a:solidFill>
              </a:defRPr>
            </a:lvl1pPr>
          </a:lstStyle>
          <a:p>
            <a:r>
              <a:rPr lang="en-US" b="1">
                <a:latin typeface="Hind" panose="02000000000000000000" pitchFamily="2" charset="77"/>
                <a:cs typeface="Hind" panose="02000000000000000000" pitchFamily="2" charset="77"/>
              </a:rPr>
              <a:t>Click to edit Master title style</a:t>
            </a:r>
            <a:endParaRPr lang="en-US" b="1" dirty="0">
              <a:latin typeface="Hind" panose="02000000000000000000" pitchFamily="2" charset="77"/>
              <a:cs typeface="Hind" panose="02000000000000000000" pitchFamily="2" charset="77"/>
            </a:endParaRPr>
          </a:p>
        </p:txBody>
      </p:sp>
      <p:sp>
        <p:nvSpPr>
          <p:cNvPr id="12" name="Content Placeholder 37">
            <a:extLst>
              <a:ext uri="{FF2B5EF4-FFF2-40B4-BE49-F238E27FC236}">
                <a16:creationId xmlns:a16="http://schemas.microsoft.com/office/drawing/2014/main" id="{68EAC8DF-DC18-CA4B-B76C-429E89926799}"/>
              </a:ext>
            </a:extLst>
          </p:cNvPr>
          <p:cNvSpPr>
            <a:spLocks noGrp="1"/>
          </p:cNvSpPr>
          <p:nvPr>
            <p:ph idx="4294967295"/>
          </p:nvPr>
        </p:nvSpPr>
        <p:spPr>
          <a:xfrm>
            <a:off x="838200" y="1999972"/>
            <a:ext cx="10515600" cy="3409963"/>
          </a:xfrm>
        </p:spPr>
        <p:txBody>
          <a:bodyPr/>
          <a:lstStyle/>
          <a:p>
            <a:pPr lvl="0"/>
            <a:r>
              <a:rPr lang="en-US">
                <a:latin typeface="Hind" panose="02000000000000000000" pitchFamily="2" charset="77"/>
                <a:cs typeface="Hind" panose="02000000000000000000" pitchFamily="2" charset="77"/>
              </a:rPr>
              <a:t>Click to edit Master text styles</a:t>
            </a:r>
          </a:p>
        </p:txBody>
      </p:sp>
      <p:pic>
        <p:nvPicPr>
          <p:cNvPr id="13" name="Picture 2">
            <a:extLst>
              <a:ext uri="{FF2B5EF4-FFF2-40B4-BE49-F238E27FC236}">
                <a16:creationId xmlns:a16="http://schemas.microsoft.com/office/drawing/2014/main" id="{BFA4919A-0219-FA4F-A959-A3174B923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9355" y="6123243"/>
            <a:ext cx="3743739" cy="570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159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F7EF8F-D8AE-4F45-8683-73AAB0ADD4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C38253-8755-5D4E-B493-2820FE36A9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D72F6E4-E1D9-B14C-8903-050D8A8F0D7C}"/>
              </a:ext>
            </a:extLst>
          </p:cNvPr>
          <p:cNvSpPr>
            <a:spLocks noGrp="1"/>
          </p:cNvSpPr>
          <p:nvPr>
            <p:ph type="sldNum" sz="quarter" idx="12"/>
          </p:nvPr>
        </p:nvSpPr>
        <p:spPr/>
        <p:txBody>
          <a:bodyPr/>
          <a:lstStyle/>
          <a:p>
            <a:fld id="{BD647B0B-0E99-AB4B-8B41-A1BCC4820AA8}" type="slidenum">
              <a:rPr lang="en-US" smtClean="0"/>
              <a:t>‹#›</a:t>
            </a:fld>
            <a:endParaRPr lang="en-US"/>
          </a:p>
        </p:txBody>
      </p:sp>
      <p:pic>
        <p:nvPicPr>
          <p:cNvPr id="8" name="Picture 7">
            <a:extLst>
              <a:ext uri="{FF2B5EF4-FFF2-40B4-BE49-F238E27FC236}">
                <a16:creationId xmlns:a16="http://schemas.microsoft.com/office/drawing/2014/main" id="{4D000BE6-3F0F-1548-9989-3A2B4415C269}"/>
              </a:ext>
            </a:extLst>
          </p:cNvPr>
          <p:cNvPicPr>
            <a:picLocks noChangeAspect="1"/>
          </p:cNvPicPr>
          <p:nvPr/>
        </p:nvPicPr>
        <p:blipFill rotWithShape="1">
          <a:blip r:embed="rId2"/>
          <a:srcRect l="3239" r="8263"/>
          <a:stretch/>
        </p:blipFill>
        <p:spPr>
          <a:xfrm>
            <a:off x="0" y="-502124"/>
            <a:ext cx="12192000" cy="2641032"/>
          </a:xfrm>
          <a:prstGeom prst="rect">
            <a:avLst/>
          </a:prstGeom>
        </p:spPr>
      </p:pic>
      <p:sp>
        <p:nvSpPr>
          <p:cNvPr id="9" name="Title 22">
            <a:extLst>
              <a:ext uri="{FF2B5EF4-FFF2-40B4-BE49-F238E27FC236}">
                <a16:creationId xmlns:a16="http://schemas.microsoft.com/office/drawing/2014/main" id="{D2FC6E1B-88BB-0F4D-8630-F73C43AE84BA}"/>
              </a:ext>
            </a:extLst>
          </p:cNvPr>
          <p:cNvSpPr>
            <a:spLocks noGrp="1"/>
          </p:cNvSpPr>
          <p:nvPr>
            <p:ph type="title" idx="4294967295"/>
          </p:nvPr>
        </p:nvSpPr>
        <p:spPr>
          <a:xfrm>
            <a:off x="3031067" y="390102"/>
            <a:ext cx="8890000" cy="1057963"/>
          </a:xfrm>
          <a:prstGeom prst="rect">
            <a:avLst/>
          </a:prstGeom>
        </p:spPr>
        <p:txBody>
          <a:bodyPr/>
          <a:lstStyle>
            <a:lvl1pPr>
              <a:defRPr>
                <a:solidFill>
                  <a:schemeClr val="bg2">
                    <a:lumMod val="20000"/>
                    <a:lumOff val="80000"/>
                  </a:schemeClr>
                </a:solidFill>
              </a:defRPr>
            </a:lvl1pPr>
          </a:lstStyle>
          <a:p>
            <a:r>
              <a:rPr lang="en-US" b="1">
                <a:latin typeface="Hind" panose="02000000000000000000" pitchFamily="2" charset="77"/>
                <a:cs typeface="Hind" panose="02000000000000000000" pitchFamily="2" charset="77"/>
              </a:rPr>
              <a:t>Click to edit Master title style</a:t>
            </a:r>
            <a:endParaRPr lang="en-US" b="1" dirty="0">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503692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E81B75-5A11-0742-BC46-309977100D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DB580A-2319-AD4C-AE8A-475A9C7774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F261F5-6481-5443-8901-5D9B75A5CD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474730-2800-1742-B2F0-B338CD1A80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E24F3DD-759C-474D-BC5B-23D68E5BFB7B}"/>
              </a:ext>
            </a:extLst>
          </p:cNvPr>
          <p:cNvSpPr>
            <a:spLocks noGrp="1"/>
          </p:cNvSpPr>
          <p:nvPr>
            <p:ph type="sldNum" sz="quarter" idx="12"/>
          </p:nvPr>
        </p:nvSpPr>
        <p:spPr/>
        <p:txBody>
          <a:bodyPr/>
          <a:lstStyle/>
          <a:p>
            <a:fld id="{BD647B0B-0E99-AB4B-8B41-A1BCC4820AA8}" type="slidenum">
              <a:rPr lang="en-US" smtClean="0"/>
              <a:t>‹#›</a:t>
            </a:fld>
            <a:endParaRPr lang="en-US"/>
          </a:p>
        </p:txBody>
      </p:sp>
      <p:pic>
        <p:nvPicPr>
          <p:cNvPr id="10" name="Picture 9">
            <a:extLst>
              <a:ext uri="{FF2B5EF4-FFF2-40B4-BE49-F238E27FC236}">
                <a16:creationId xmlns:a16="http://schemas.microsoft.com/office/drawing/2014/main" id="{5607FD89-F251-4947-B070-0CB71DA588E7}"/>
              </a:ext>
            </a:extLst>
          </p:cNvPr>
          <p:cNvPicPr>
            <a:picLocks noChangeAspect="1"/>
          </p:cNvPicPr>
          <p:nvPr/>
        </p:nvPicPr>
        <p:blipFill rotWithShape="1">
          <a:blip r:embed="rId2"/>
          <a:srcRect l="3239" r="8263"/>
          <a:stretch/>
        </p:blipFill>
        <p:spPr>
          <a:xfrm>
            <a:off x="0" y="-502124"/>
            <a:ext cx="12192000" cy="2641032"/>
          </a:xfrm>
          <a:prstGeom prst="rect">
            <a:avLst/>
          </a:prstGeom>
        </p:spPr>
      </p:pic>
      <p:sp>
        <p:nvSpPr>
          <p:cNvPr id="11" name="Title 22">
            <a:extLst>
              <a:ext uri="{FF2B5EF4-FFF2-40B4-BE49-F238E27FC236}">
                <a16:creationId xmlns:a16="http://schemas.microsoft.com/office/drawing/2014/main" id="{39B0754C-BF4F-DB42-9DDD-F372D5B38D1F}"/>
              </a:ext>
            </a:extLst>
          </p:cNvPr>
          <p:cNvSpPr>
            <a:spLocks noGrp="1"/>
          </p:cNvSpPr>
          <p:nvPr>
            <p:ph type="title" idx="4294967295"/>
          </p:nvPr>
        </p:nvSpPr>
        <p:spPr>
          <a:xfrm>
            <a:off x="3031067" y="390102"/>
            <a:ext cx="8890000" cy="1057963"/>
          </a:xfrm>
          <a:prstGeom prst="rect">
            <a:avLst/>
          </a:prstGeom>
        </p:spPr>
        <p:txBody>
          <a:bodyPr/>
          <a:lstStyle>
            <a:lvl1pPr>
              <a:defRPr>
                <a:solidFill>
                  <a:schemeClr val="bg2">
                    <a:lumMod val="20000"/>
                    <a:lumOff val="80000"/>
                  </a:schemeClr>
                </a:solidFill>
              </a:defRPr>
            </a:lvl1pPr>
          </a:lstStyle>
          <a:p>
            <a:r>
              <a:rPr lang="en-US" b="1">
                <a:latin typeface="Hind" panose="02000000000000000000" pitchFamily="2" charset="77"/>
                <a:cs typeface="Hind" panose="02000000000000000000" pitchFamily="2" charset="77"/>
              </a:rPr>
              <a:t>Click to edit Master title style</a:t>
            </a:r>
            <a:endParaRPr lang="en-US" b="1" dirty="0">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223201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B0D6F0-95E5-A747-BEDA-B9B7D575BB1F}"/>
              </a:ext>
            </a:extLst>
          </p:cNvPr>
          <p:cNvSpPr>
            <a:spLocks noGrp="1"/>
          </p:cNvSpPr>
          <p:nvPr>
            <p:ph type="sldNum" sz="quarter" idx="12"/>
          </p:nvPr>
        </p:nvSpPr>
        <p:spPr/>
        <p:txBody>
          <a:bodyPr/>
          <a:lstStyle/>
          <a:p>
            <a:fld id="{BD647B0B-0E99-AB4B-8B41-A1BCC4820AA8}" type="slidenum">
              <a:rPr lang="en-US" smtClean="0"/>
              <a:t>‹#›</a:t>
            </a:fld>
            <a:endParaRPr lang="en-US"/>
          </a:p>
        </p:txBody>
      </p:sp>
      <p:pic>
        <p:nvPicPr>
          <p:cNvPr id="6" name="Picture 5">
            <a:extLst>
              <a:ext uri="{FF2B5EF4-FFF2-40B4-BE49-F238E27FC236}">
                <a16:creationId xmlns:a16="http://schemas.microsoft.com/office/drawing/2014/main" id="{7AD56D73-4F84-144F-AC43-CB911F34C093}"/>
              </a:ext>
            </a:extLst>
          </p:cNvPr>
          <p:cNvPicPr>
            <a:picLocks noChangeAspect="1"/>
          </p:cNvPicPr>
          <p:nvPr/>
        </p:nvPicPr>
        <p:blipFill rotWithShape="1">
          <a:blip r:embed="rId2"/>
          <a:srcRect l="3239" r="8263"/>
          <a:stretch/>
        </p:blipFill>
        <p:spPr>
          <a:xfrm>
            <a:off x="0" y="-502124"/>
            <a:ext cx="12192000" cy="2641032"/>
          </a:xfrm>
          <a:prstGeom prst="rect">
            <a:avLst/>
          </a:prstGeom>
        </p:spPr>
      </p:pic>
      <p:sp>
        <p:nvSpPr>
          <p:cNvPr id="7" name="Title 22">
            <a:extLst>
              <a:ext uri="{FF2B5EF4-FFF2-40B4-BE49-F238E27FC236}">
                <a16:creationId xmlns:a16="http://schemas.microsoft.com/office/drawing/2014/main" id="{15FBBD49-3B16-5045-B689-C9B8C9FFF7AD}"/>
              </a:ext>
            </a:extLst>
          </p:cNvPr>
          <p:cNvSpPr>
            <a:spLocks noGrp="1"/>
          </p:cNvSpPr>
          <p:nvPr>
            <p:ph type="title" idx="4294967295"/>
          </p:nvPr>
        </p:nvSpPr>
        <p:spPr>
          <a:xfrm>
            <a:off x="3031067" y="390102"/>
            <a:ext cx="8890000" cy="1057963"/>
          </a:xfrm>
          <a:prstGeom prst="rect">
            <a:avLst/>
          </a:prstGeom>
        </p:spPr>
        <p:txBody>
          <a:bodyPr/>
          <a:lstStyle>
            <a:lvl1pPr>
              <a:defRPr>
                <a:solidFill>
                  <a:schemeClr val="bg2">
                    <a:lumMod val="20000"/>
                    <a:lumOff val="80000"/>
                  </a:schemeClr>
                </a:solidFill>
              </a:defRPr>
            </a:lvl1pPr>
          </a:lstStyle>
          <a:p>
            <a:r>
              <a:rPr lang="en-US" b="1">
                <a:latin typeface="Hind" panose="02000000000000000000" pitchFamily="2" charset="77"/>
                <a:cs typeface="Hind" panose="02000000000000000000" pitchFamily="2" charset="77"/>
              </a:rPr>
              <a:t>Click to edit Master title style</a:t>
            </a:r>
            <a:endParaRPr lang="en-US" b="1" dirty="0">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1236820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DBEBD4-45D8-4844-9337-EB4551B17FD1}"/>
              </a:ext>
            </a:extLst>
          </p:cNvPr>
          <p:cNvSpPr>
            <a:spLocks noGrp="1"/>
          </p:cNvSpPr>
          <p:nvPr>
            <p:ph type="sldNum" sz="quarter" idx="12"/>
          </p:nvPr>
        </p:nvSpPr>
        <p:spPr/>
        <p:txBody>
          <a:bodyPr/>
          <a:lstStyle/>
          <a:p>
            <a:fld id="{BD647B0B-0E99-AB4B-8B41-A1BCC4820AA8}" type="slidenum">
              <a:rPr lang="en-US" smtClean="0"/>
              <a:t>‹#›</a:t>
            </a:fld>
            <a:endParaRPr lang="en-US"/>
          </a:p>
        </p:txBody>
      </p:sp>
      <p:pic>
        <p:nvPicPr>
          <p:cNvPr id="7" name="Picture 6">
            <a:extLst>
              <a:ext uri="{FF2B5EF4-FFF2-40B4-BE49-F238E27FC236}">
                <a16:creationId xmlns:a16="http://schemas.microsoft.com/office/drawing/2014/main" id="{FFB08BAE-7FE8-8A4C-A39C-87ECC9E9D114}"/>
              </a:ext>
            </a:extLst>
          </p:cNvPr>
          <p:cNvPicPr>
            <a:picLocks noChangeAspect="1"/>
          </p:cNvPicPr>
          <p:nvPr/>
        </p:nvPicPr>
        <p:blipFill>
          <a:blip r:embed="rId2"/>
          <a:stretch>
            <a:fillRect/>
          </a:stretch>
        </p:blipFill>
        <p:spPr>
          <a:xfrm>
            <a:off x="5774267" y="5266264"/>
            <a:ext cx="2260602" cy="2260602"/>
          </a:xfrm>
          <a:prstGeom prst="rect">
            <a:avLst/>
          </a:prstGeom>
        </p:spPr>
      </p:pic>
    </p:spTree>
    <p:extLst>
      <p:ext uri="{BB962C8B-B14F-4D97-AF65-F5344CB8AC3E}">
        <p14:creationId xmlns:p14="http://schemas.microsoft.com/office/powerpoint/2010/main" val="1120960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B27D5-2388-9D4A-9CC6-AD9850414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D8F333E-472F-A944-86C6-03211D6196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B37ED3-6451-B641-AA8F-9B6B4803CF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2B25CA7-D79A-4841-AF1E-D503BAF4629A}"/>
              </a:ext>
            </a:extLst>
          </p:cNvPr>
          <p:cNvSpPr>
            <a:spLocks noGrp="1"/>
          </p:cNvSpPr>
          <p:nvPr>
            <p:ph type="sldNum" sz="quarter" idx="12"/>
          </p:nvPr>
        </p:nvSpPr>
        <p:spPr/>
        <p:txBody>
          <a:bodyPr/>
          <a:lstStyle/>
          <a:p>
            <a:fld id="{BD647B0B-0E99-AB4B-8B41-A1BCC4820AA8}" type="slidenum">
              <a:rPr lang="en-US" smtClean="0"/>
              <a:t>‹#›</a:t>
            </a:fld>
            <a:endParaRPr lang="en-US"/>
          </a:p>
        </p:txBody>
      </p:sp>
      <p:pic>
        <p:nvPicPr>
          <p:cNvPr id="8" name="Picture 7">
            <a:extLst>
              <a:ext uri="{FF2B5EF4-FFF2-40B4-BE49-F238E27FC236}">
                <a16:creationId xmlns:a16="http://schemas.microsoft.com/office/drawing/2014/main" id="{C59B5014-9079-3746-AFCC-2D0DB11AC310}"/>
              </a:ext>
            </a:extLst>
          </p:cNvPr>
          <p:cNvPicPr>
            <a:picLocks noChangeAspect="1"/>
          </p:cNvPicPr>
          <p:nvPr/>
        </p:nvPicPr>
        <p:blipFill>
          <a:blip r:embed="rId2"/>
          <a:stretch>
            <a:fillRect/>
          </a:stretch>
        </p:blipFill>
        <p:spPr>
          <a:xfrm>
            <a:off x="5774267" y="5266264"/>
            <a:ext cx="2260602" cy="2260602"/>
          </a:xfrm>
          <a:prstGeom prst="rect">
            <a:avLst/>
          </a:prstGeom>
        </p:spPr>
      </p:pic>
    </p:spTree>
    <p:extLst>
      <p:ext uri="{BB962C8B-B14F-4D97-AF65-F5344CB8AC3E}">
        <p14:creationId xmlns:p14="http://schemas.microsoft.com/office/powerpoint/2010/main" val="1814366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5">
              <a:lumMod val="20000"/>
              <a:lumOff val="80000"/>
            </a:schemeClr>
          </a:fgClr>
          <a:bgClr>
            <a:srgbClr val="FFFFFF"/>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2E52CB-663B-3C49-9CA3-12B462F3A4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8CAAC2F-9EFC-3648-9F71-25E688E5C4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C1DDA9E3-5FD2-D643-8A72-73E9E887F3F9}"/>
              </a:ext>
            </a:extLst>
          </p:cNvPr>
          <p:cNvSpPr>
            <a:spLocks noGrp="1"/>
          </p:cNvSpPr>
          <p:nvPr>
            <p:ph type="sldNum" sz="quarter" idx="4"/>
          </p:nvPr>
        </p:nvSpPr>
        <p:spPr>
          <a:xfrm>
            <a:off x="211666" y="63119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647B0B-0E99-AB4B-8B41-A1BCC4820AA8}" type="slidenum">
              <a:rPr lang="en-US" smtClean="0"/>
              <a:t>‹#›</a:t>
            </a:fld>
            <a:endParaRPr lang="en-US"/>
          </a:p>
        </p:txBody>
      </p:sp>
      <p:pic>
        <p:nvPicPr>
          <p:cNvPr id="15" name="Picture 2">
            <a:extLst>
              <a:ext uri="{FF2B5EF4-FFF2-40B4-BE49-F238E27FC236}">
                <a16:creationId xmlns:a16="http://schemas.microsoft.com/office/drawing/2014/main" id="{98D93DC9-0528-6E4F-A43B-2E6E912974A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69355" y="6123243"/>
            <a:ext cx="3743739" cy="570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39029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b="1" i="0" kern="1200">
          <a:solidFill>
            <a:schemeClr val="tx1"/>
          </a:solidFill>
          <a:latin typeface="Hind" panose="02000000000000000000" pitchFamily="2" charset="77"/>
          <a:ea typeface="+mj-ea"/>
          <a:cs typeface="Hind" panose="02000000000000000000"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ind" panose="02000000000000000000" pitchFamily="2" charset="77"/>
          <a:ea typeface="+mn-ea"/>
          <a:cs typeface="Hind"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ind" panose="02000000000000000000" pitchFamily="2" charset="77"/>
          <a:ea typeface="+mn-ea"/>
          <a:cs typeface="Hind" panose="02000000000000000000"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ind" panose="02000000000000000000" pitchFamily="2" charset="77"/>
          <a:ea typeface="+mn-ea"/>
          <a:cs typeface="Hind" panose="02000000000000000000"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ind" panose="02000000000000000000" pitchFamily="2" charset="77"/>
          <a:ea typeface="+mn-ea"/>
          <a:cs typeface="Hind" panose="02000000000000000000"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ind" panose="02000000000000000000" pitchFamily="2" charset="77"/>
          <a:ea typeface="+mn-ea"/>
          <a:cs typeface="Hind" panose="02000000000000000000"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8.jpeg"/><Relationship Id="rId7" Type="http://schemas.openxmlformats.org/officeDocument/2006/relationships/image" Target="../media/image20.jfif"/><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24.pn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19.jpe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hyperlink" Target="mailto:allison_stiles@urmc.rochester.edu"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E8744DC-52AE-F643-BD19-4960188134CC}"/>
              </a:ext>
            </a:extLst>
          </p:cNvPr>
          <p:cNvSpPr>
            <a:spLocks noGrp="1"/>
          </p:cNvSpPr>
          <p:nvPr>
            <p:ph type="subTitle" idx="4294967295"/>
          </p:nvPr>
        </p:nvSpPr>
        <p:spPr>
          <a:xfrm>
            <a:off x="1061708" y="3798958"/>
            <a:ext cx="10515600" cy="2482293"/>
          </a:xfrm>
        </p:spPr>
        <p:txBody>
          <a:bodyPr>
            <a:normAutofit/>
          </a:bodyPr>
          <a:lstStyle/>
          <a:p>
            <a:pPr marL="0" indent="0" algn="ctr">
              <a:buNone/>
            </a:pPr>
            <a:r>
              <a:rPr lang="en-US" sz="4000" dirty="0">
                <a:solidFill>
                  <a:schemeClr val="tx2"/>
                </a:solidFill>
              </a:rPr>
              <a:t>Strengthening Educators’ Response to the Mental Health Needs of Teens</a:t>
            </a:r>
          </a:p>
        </p:txBody>
      </p:sp>
      <p:sp>
        <p:nvSpPr>
          <p:cNvPr id="3" name="Subtitle 1">
            <a:extLst>
              <a:ext uri="{FF2B5EF4-FFF2-40B4-BE49-F238E27FC236}">
                <a16:creationId xmlns:a16="http://schemas.microsoft.com/office/drawing/2014/main" id="{F277E574-7753-A04B-ABFC-16884302F2D1}"/>
              </a:ext>
            </a:extLst>
          </p:cNvPr>
          <p:cNvSpPr txBox="1">
            <a:spLocks/>
          </p:cNvSpPr>
          <p:nvPr/>
        </p:nvSpPr>
        <p:spPr>
          <a:xfrm>
            <a:off x="1747508" y="5047964"/>
            <a:ext cx="9144000" cy="4080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ind" panose="02000000000000000000" pitchFamily="2" charset="77"/>
                <a:ea typeface="+mn-ea"/>
                <a:cs typeface="Hind"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ind" panose="02000000000000000000" pitchFamily="2" charset="77"/>
                <a:ea typeface="+mn-ea"/>
                <a:cs typeface="Hind" panose="02000000000000000000"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ind" panose="02000000000000000000" pitchFamily="2" charset="77"/>
                <a:ea typeface="+mn-ea"/>
                <a:cs typeface="Hind" panose="02000000000000000000"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ind" panose="02000000000000000000" pitchFamily="2" charset="77"/>
                <a:ea typeface="+mn-ea"/>
                <a:cs typeface="Hind" panose="02000000000000000000"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ind" panose="02000000000000000000" pitchFamily="2" charset="77"/>
                <a:ea typeface="+mn-ea"/>
                <a:cs typeface="Hind" panose="02000000000000000000"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4575"/>
                </a:solidFill>
                <a:effectLst/>
                <a:uLnTx/>
                <a:uFillTx/>
                <a:latin typeface="Hind" panose="02000000000000000000" pitchFamily="2" charset="77"/>
                <a:ea typeface="+mn-ea"/>
                <a:cs typeface="Hind" panose="02000000000000000000" pitchFamily="2" charset="77"/>
              </a:rPr>
              <a:t>Hosted by the Expanded School Mental Health Team at UR Medicine</a:t>
            </a:r>
          </a:p>
        </p:txBody>
      </p:sp>
      <p:pic>
        <p:nvPicPr>
          <p:cNvPr id="2050" name="Picture 2" descr="Logo Use Guidelines | SAMHSA">
            <a:extLst>
              <a:ext uri="{FF2B5EF4-FFF2-40B4-BE49-F238E27FC236}">
                <a16:creationId xmlns:a16="http://schemas.microsoft.com/office/drawing/2014/main" id="{741358D0-C6CD-C946-AE12-6BB7BD166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421" y="5584927"/>
            <a:ext cx="2106829" cy="15046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D4F5F9-1264-0B42-AAC3-593A938EBDE5}"/>
              </a:ext>
            </a:extLst>
          </p:cNvPr>
          <p:cNvSpPr txBox="1"/>
          <p:nvPr/>
        </p:nvSpPr>
        <p:spPr>
          <a:xfrm>
            <a:off x="5654182" y="6137186"/>
            <a:ext cx="210826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4575"/>
                </a:solidFill>
                <a:effectLst/>
                <a:uLnTx/>
                <a:uFillTx/>
                <a:latin typeface="Hind" panose="02000000000000000000" pitchFamily="2" charset="77"/>
                <a:ea typeface="+mn-ea"/>
                <a:cs typeface="Hind" panose="02000000000000000000" pitchFamily="2" charset="77"/>
              </a:rPr>
              <a:t>www.URSOS.org</a:t>
            </a:r>
            <a:endParaRPr kumimoji="0" lang="en-US" sz="2000" b="1" i="0" u="none" strike="noStrike" kern="1200" cap="none" spc="0" normalizeH="0" baseline="0" noProof="0" dirty="0">
              <a:ln>
                <a:noFill/>
              </a:ln>
              <a:solidFill>
                <a:srgbClr val="004575"/>
              </a:solidFill>
              <a:effectLst/>
              <a:uLnTx/>
              <a:uFillTx/>
              <a:latin typeface="Hind" panose="02000000000000000000" pitchFamily="2" charset="77"/>
              <a:ea typeface="+mn-ea"/>
              <a:cs typeface="Hind" panose="02000000000000000000" pitchFamily="2" charset="77"/>
            </a:endParaRPr>
          </a:p>
        </p:txBody>
      </p:sp>
      <p:sp>
        <p:nvSpPr>
          <p:cNvPr id="8" name="TextBox 7">
            <a:extLst>
              <a:ext uri="{FF2B5EF4-FFF2-40B4-BE49-F238E27FC236}">
                <a16:creationId xmlns:a16="http://schemas.microsoft.com/office/drawing/2014/main" id="{98B3D30C-7E03-9B40-876A-CCC99C7AA4C8}"/>
              </a:ext>
            </a:extLst>
          </p:cNvPr>
          <p:cNvSpPr txBox="1"/>
          <p:nvPr/>
        </p:nvSpPr>
        <p:spPr>
          <a:xfrm>
            <a:off x="1986270" y="98644"/>
            <a:ext cx="845295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941100"/>
                </a:solidFill>
                <a:effectLst/>
                <a:uLnTx/>
                <a:uFillTx/>
                <a:latin typeface="Hind" panose="02000000000000000000" pitchFamily="2" charset="77"/>
                <a:ea typeface="+mn-ea"/>
                <a:cs typeface="Hind" panose="02000000000000000000" pitchFamily="2" charset="77"/>
              </a:rPr>
              <a:t>Welcome to Project ECHO!</a:t>
            </a:r>
          </a:p>
        </p:txBody>
      </p:sp>
      <p:pic>
        <p:nvPicPr>
          <p:cNvPr id="9" name="Picture 8" descr="A picture containing text, clipart&#10;&#10;Description automatically generated">
            <a:extLst>
              <a:ext uri="{FF2B5EF4-FFF2-40B4-BE49-F238E27FC236}">
                <a16:creationId xmlns:a16="http://schemas.microsoft.com/office/drawing/2014/main" id="{12316C7F-ED8A-AF4F-9E39-753F93474B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59" y="110808"/>
            <a:ext cx="1667117" cy="823843"/>
          </a:xfrm>
          <a:prstGeom prst="rect">
            <a:avLst/>
          </a:prstGeom>
        </p:spPr>
      </p:pic>
    </p:spTree>
    <p:extLst>
      <p:ext uri="{BB962C8B-B14F-4D97-AF65-F5344CB8AC3E}">
        <p14:creationId xmlns:p14="http://schemas.microsoft.com/office/powerpoint/2010/main" val="341776232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BE65C-44FB-7845-8335-C0E104CA1F30}"/>
              </a:ext>
            </a:extLst>
          </p:cNvPr>
          <p:cNvSpPr>
            <a:spLocks noGrp="1"/>
          </p:cNvSpPr>
          <p:nvPr>
            <p:ph type="title" idx="4294967295"/>
          </p:nvPr>
        </p:nvSpPr>
        <p:spPr>
          <a:xfrm>
            <a:off x="2911150" y="365125"/>
            <a:ext cx="8442649" cy="1325563"/>
          </a:xfrm>
        </p:spPr>
        <p:txBody>
          <a:bodyPr/>
          <a:lstStyle/>
          <a:p>
            <a:r>
              <a:rPr lang="en-US" i="1" dirty="0"/>
              <a:t>Urgent</a:t>
            </a:r>
            <a:r>
              <a:rPr lang="en-US" dirty="0"/>
              <a:t> Need for . . . . </a:t>
            </a:r>
          </a:p>
        </p:txBody>
      </p:sp>
      <p:sp>
        <p:nvSpPr>
          <p:cNvPr id="3" name="Content Placeholder 2">
            <a:extLst>
              <a:ext uri="{FF2B5EF4-FFF2-40B4-BE49-F238E27FC236}">
                <a16:creationId xmlns:a16="http://schemas.microsoft.com/office/drawing/2014/main" id="{1618BCA4-EAFA-A44C-9CC8-8E498AE28DBE}"/>
              </a:ext>
            </a:extLst>
          </p:cNvPr>
          <p:cNvSpPr>
            <a:spLocks noGrp="1"/>
          </p:cNvSpPr>
          <p:nvPr>
            <p:ph idx="4294967295"/>
          </p:nvPr>
        </p:nvSpPr>
        <p:spPr>
          <a:xfrm>
            <a:off x="258417" y="2158998"/>
            <a:ext cx="11662650" cy="3744845"/>
          </a:xfrm>
        </p:spPr>
        <p:txBody>
          <a:bodyPr>
            <a:normAutofit/>
          </a:bodyPr>
          <a:lstStyle/>
          <a:p>
            <a:pPr marL="0" indent="0">
              <a:buNone/>
            </a:pPr>
            <a:r>
              <a:rPr lang="en-US" sz="3600" b="1" dirty="0"/>
              <a:t>Easy &amp; Efficient methods of . . . </a:t>
            </a:r>
          </a:p>
          <a:p>
            <a:pPr lvl="1"/>
            <a:r>
              <a:rPr lang="en-US" sz="3200" i="1" dirty="0"/>
              <a:t>Early identification </a:t>
            </a:r>
            <a:r>
              <a:rPr lang="en-US" sz="3200" dirty="0"/>
              <a:t>of youth with emerging MH challenges</a:t>
            </a:r>
          </a:p>
          <a:p>
            <a:pPr lvl="1"/>
            <a:r>
              <a:rPr lang="en-US" sz="3200" i="1" dirty="0"/>
              <a:t>Monitoring</a:t>
            </a:r>
            <a:r>
              <a:rPr lang="en-US" sz="3200" dirty="0"/>
              <a:t> kids with internalizing concerns</a:t>
            </a:r>
          </a:p>
          <a:p>
            <a:pPr lvl="1"/>
            <a:r>
              <a:rPr lang="en-US" sz="3200" i="1" dirty="0"/>
              <a:t>Assessing</a:t>
            </a:r>
            <a:r>
              <a:rPr lang="en-US" sz="3200" dirty="0"/>
              <a:t> immediate risk of suicidality and self-harm</a:t>
            </a:r>
          </a:p>
          <a:p>
            <a:pPr lvl="1"/>
            <a:r>
              <a:rPr lang="en-US" sz="3200" i="1" dirty="0"/>
              <a:t>Resources</a:t>
            </a:r>
            <a:r>
              <a:rPr lang="en-US" sz="3200" dirty="0"/>
              <a:t> for talking with families about concerns</a:t>
            </a:r>
          </a:p>
          <a:p>
            <a:pPr lvl="1"/>
            <a:r>
              <a:rPr lang="en-US" sz="3200" i="1" dirty="0"/>
              <a:t>Resources</a:t>
            </a:r>
            <a:r>
              <a:rPr lang="en-US" sz="3200" dirty="0"/>
              <a:t> for linking families with resources &amp; services</a:t>
            </a:r>
          </a:p>
          <a:p>
            <a:pPr lvl="1"/>
            <a:r>
              <a:rPr lang="en-US" sz="3200" i="1" dirty="0"/>
              <a:t>Strategies</a:t>
            </a:r>
            <a:r>
              <a:rPr lang="en-US" sz="3200" dirty="0"/>
              <a:t> for implementation</a:t>
            </a:r>
          </a:p>
          <a:p>
            <a:pPr lvl="1"/>
            <a:endParaRPr lang="en-US" sz="3200" dirty="0"/>
          </a:p>
          <a:p>
            <a:pPr marL="457200" lvl="1" indent="0">
              <a:buNone/>
            </a:pPr>
            <a:endParaRPr lang="en-US" sz="3200" dirty="0"/>
          </a:p>
        </p:txBody>
      </p:sp>
    </p:spTree>
    <p:extLst>
      <p:ext uri="{BB962C8B-B14F-4D97-AF65-F5344CB8AC3E}">
        <p14:creationId xmlns:p14="http://schemas.microsoft.com/office/powerpoint/2010/main" val="174804780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8EAEF-69F3-1D4B-93B1-6D232A1A1F95}"/>
              </a:ext>
            </a:extLst>
          </p:cNvPr>
          <p:cNvSpPr>
            <a:spLocks noGrp="1"/>
          </p:cNvSpPr>
          <p:nvPr>
            <p:ph type="title"/>
          </p:nvPr>
        </p:nvSpPr>
        <p:spPr>
          <a:xfrm>
            <a:off x="838200" y="2976748"/>
            <a:ext cx="10515600" cy="1325563"/>
          </a:xfrm>
        </p:spPr>
        <p:txBody>
          <a:bodyPr>
            <a:noAutofit/>
          </a:bodyPr>
          <a:lstStyle/>
          <a:p>
            <a:pPr algn="ctr"/>
            <a:r>
              <a:rPr lang="en-US" sz="3600" u="sng" dirty="0"/>
              <a:t>UR-Supporting Our Students</a:t>
            </a:r>
            <a:br>
              <a:rPr lang="en-US" sz="3600" dirty="0"/>
            </a:br>
            <a:br>
              <a:rPr lang="en-US" sz="3600" dirty="0"/>
            </a:br>
            <a:r>
              <a:rPr lang="en-US" sz="3600" dirty="0"/>
              <a:t>Goal: Enhance the capacity of middle and high school educators within the NY Finger Lakes region to recognize, support, and refer teens with serious behavioral health needs</a:t>
            </a:r>
          </a:p>
        </p:txBody>
      </p:sp>
      <p:pic>
        <p:nvPicPr>
          <p:cNvPr id="4" name="Picture 2" descr="Logo Use Guidelines | SAMHSA">
            <a:extLst>
              <a:ext uri="{FF2B5EF4-FFF2-40B4-BE49-F238E27FC236}">
                <a16:creationId xmlns:a16="http://schemas.microsoft.com/office/drawing/2014/main" id="{6B5BAD07-8E2D-DA4D-A677-088512CA9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421" y="5584927"/>
            <a:ext cx="2106829" cy="15046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6811AF8-22CC-4241-A032-277C51DEE089}"/>
              </a:ext>
            </a:extLst>
          </p:cNvPr>
          <p:cNvSpPr txBox="1"/>
          <p:nvPr/>
        </p:nvSpPr>
        <p:spPr>
          <a:xfrm>
            <a:off x="575866" y="1222717"/>
            <a:ext cx="1335622" cy="307777"/>
          </a:xfrm>
          <a:prstGeom prst="rect">
            <a:avLst/>
          </a:prstGeom>
          <a:noFill/>
        </p:spPr>
        <p:txBody>
          <a:bodyPr wrap="none" rtlCol="0">
            <a:spAutoFit/>
          </a:bodyPr>
          <a:lstStyle/>
          <a:p>
            <a:r>
              <a:rPr lang="en-US" sz="1400" dirty="0">
                <a:latin typeface="Hind" panose="02000000000000000000" pitchFamily="2" charset="77"/>
                <a:cs typeface="Hind" panose="02000000000000000000" pitchFamily="2" charset="77"/>
              </a:rPr>
              <a:t>www.ursos.org</a:t>
            </a:r>
          </a:p>
        </p:txBody>
      </p:sp>
    </p:spTree>
    <p:extLst>
      <p:ext uri="{BB962C8B-B14F-4D97-AF65-F5344CB8AC3E}">
        <p14:creationId xmlns:p14="http://schemas.microsoft.com/office/powerpoint/2010/main" val="1075164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Zoom-Supported Project ECHO Passes Bill Through Congress">
            <a:extLst>
              <a:ext uri="{FF2B5EF4-FFF2-40B4-BE49-F238E27FC236}">
                <a16:creationId xmlns:a16="http://schemas.microsoft.com/office/drawing/2014/main" id="{8CB52620-DBEA-4340-A579-C0B3D3A93C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28" t="21668" r="12567" b="27065"/>
          <a:stretch/>
        </p:blipFill>
        <p:spPr bwMode="auto">
          <a:xfrm>
            <a:off x="93042" y="2502821"/>
            <a:ext cx="2928938" cy="16287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8D81617-9CF4-FB4F-8C97-2D320DDD3409}"/>
              </a:ext>
            </a:extLst>
          </p:cNvPr>
          <p:cNvSpPr txBox="1"/>
          <p:nvPr/>
        </p:nvSpPr>
        <p:spPr>
          <a:xfrm>
            <a:off x="5950344" y="4303047"/>
            <a:ext cx="29625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575"/>
                </a:solidFill>
                <a:effectLst/>
                <a:uLnTx/>
                <a:uFillTx/>
                <a:latin typeface="Hind" panose="02000000000000000000" pitchFamily="2" charset="77"/>
                <a:ea typeface="+mn-ea"/>
                <a:cs typeface="Hind" panose="02000000000000000000" pitchFamily="2" charset="77"/>
              </a:rPr>
              <a:t>School-Based Referrals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575"/>
                </a:solidFill>
                <a:effectLst/>
                <a:uLnTx/>
                <a:uFillTx/>
                <a:latin typeface="Hind" panose="02000000000000000000" pitchFamily="2" charset="77"/>
                <a:ea typeface="+mn-ea"/>
                <a:cs typeface="Hind" panose="02000000000000000000" pitchFamily="2" charset="77"/>
              </a:rPr>
              <a:t>Short-Term Intervention Services</a:t>
            </a:r>
          </a:p>
        </p:txBody>
      </p:sp>
      <p:sp>
        <p:nvSpPr>
          <p:cNvPr id="9" name="TextBox 8">
            <a:extLst>
              <a:ext uri="{FF2B5EF4-FFF2-40B4-BE49-F238E27FC236}">
                <a16:creationId xmlns:a16="http://schemas.microsoft.com/office/drawing/2014/main" id="{5AAA6620-B861-4F49-A98F-157B0EBCE14E}"/>
              </a:ext>
            </a:extLst>
          </p:cNvPr>
          <p:cNvSpPr txBox="1"/>
          <p:nvPr/>
        </p:nvSpPr>
        <p:spPr>
          <a:xfrm>
            <a:off x="8912924" y="4291657"/>
            <a:ext cx="319590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575"/>
                </a:solidFill>
                <a:effectLst/>
                <a:uLnTx/>
                <a:uFillTx/>
                <a:latin typeface="Hind" panose="02000000000000000000" pitchFamily="2" charset="77"/>
                <a:ea typeface="+mn-ea"/>
                <a:cs typeface="Hind" panose="02000000000000000000" pitchFamily="2" charset="77"/>
              </a:rPr>
              <a:t>Adolescent Mental Health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575"/>
                </a:solidFill>
                <a:effectLst/>
                <a:uLnTx/>
                <a:uFillTx/>
                <a:latin typeface="Hind" panose="02000000000000000000" pitchFamily="2" charset="77"/>
                <a:ea typeface="+mn-ea"/>
                <a:cs typeface="Hind" panose="02000000000000000000" pitchFamily="2" charset="77"/>
              </a:rPr>
              <a:t>Tools &amp; Community Resources</a:t>
            </a:r>
          </a:p>
        </p:txBody>
      </p:sp>
      <p:sp>
        <p:nvSpPr>
          <p:cNvPr id="10" name="TextBox 9">
            <a:extLst>
              <a:ext uri="{FF2B5EF4-FFF2-40B4-BE49-F238E27FC236}">
                <a16:creationId xmlns:a16="http://schemas.microsoft.com/office/drawing/2014/main" id="{952DD28B-C031-E44C-9921-72FA7C026CE8}"/>
              </a:ext>
            </a:extLst>
          </p:cNvPr>
          <p:cNvSpPr txBox="1"/>
          <p:nvPr/>
        </p:nvSpPr>
        <p:spPr>
          <a:xfrm>
            <a:off x="191251" y="4303047"/>
            <a:ext cx="27475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575"/>
                </a:solidFill>
                <a:effectLst/>
                <a:uLnTx/>
                <a:uFillTx/>
                <a:latin typeface="Hind" panose="02000000000000000000" pitchFamily="2" charset="77"/>
                <a:ea typeface="+mn-ea"/>
                <a:cs typeface="Hind" panose="02000000000000000000" pitchFamily="2" charset="77"/>
              </a:rPr>
              <a:t>Expert Training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575"/>
                </a:solidFill>
                <a:effectLst/>
                <a:uLnTx/>
                <a:uFillTx/>
                <a:latin typeface="Hind" panose="02000000000000000000" pitchFamily="2" charset="77"/>
                <a:ea typeface="+mn-ea"/>
                <a:cs typeface="Hind" panose="02000000000000000000" pitchFamily="2" charset="77"/>
              </a:rPr>
              <a:t>Case Consultation</a:t>
            </a:r>
          </a:p>
        </p:txBody>
      </p:sp>
      <p:pic>
        <p:nvPicPr>
          <p:cNvPr id="4106" name="Picture 10" descr="Youth Mental Health First Aid | Collaborative for Educational Services">
            <a:extLst>
              <a:ext uri="{FF2B5EF4-FFF2-40B4-BE49-F238E27FC236}">
                <a16:creationId xmlns:a16="http://schemas.microsoft.com/office/drawing/2014/main" id="{7A720351-F0CE-E74D-86D3-3BAFB99D3F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6814" y="2617122"/>
            <a:ext cx="2714625" cy="1628775"/>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Mining tools">
            <a:extLst>
              <a:ext uri="{FF2B5EF4-FFF2-40B4-BE49-F238E27FC236}">
                <a16:creationId xmlns:a16="http://schemas.microsoft.com/office/drawing/2014/main" id="{28608590-7CF4-F941-83C6-7864AE2BF3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63808" y="2556530"/>
            <a:ext cx="1609729" cy="1609729"/>
          </a:xfrm>
          <a:prstGeom prst="rect">
            <a:avLst/>
          </a:prstGeom>
        </p:spPr>
      </p:pic>
      <p:pic>
        <p:nvPicPr>
          <p:cNvPr id="8" name="Graphic 7" descr="Speaker Phone">
            <a:extLst>
              <a:ext uri="{FF2B5EF4-FFF2-40B4-BE49-F238E27FC236}">
                <a16:creationId xmlns:a16="http://schemas.microsoft.com/office/drawing/2014/main" id="{93C39406-BEC1-DE47-9A18-A917FFA541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68812" y="2374370"/>
            <a:ext cx="1774825" cy="1774825"/>
          </a:xfrm>
          <a:prstGeom prst="rect">
            <a:avLst/>
          </a:prstGeom>
        </p:spPr>
      </p:pic>
      <p:sp>
        <p:nvSpPr>
          <p:cNvPr id="16" name="TextBox 15">
            <a:extLst>
              <a:ext uri="{FF2B5EF4-FFF2-40B4-BE49-F238E27FC236}">
                <a16:creationId xmlns:a16="http://schemas.microsoft.com/office/drawing/2014/main" id="{2264184E-9E66-BE40-88B5-FAB7CD848621}"/>
              </a:ext>
            </a:extLst>
          </p:cNvPr>
          <p:cNvSpPr txBox="1"/>
          <p:nvPr/>
        </p:nvSpPr>
        <p:spPr>
          <a:xfrm>
            <a:off x="3391550" y="4327244"/>
            <a:ext cx="23352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575"/>
                </a:solidFill>
                <a:effectLst/>
                <a:uLnTx/>
                <a:uFillTx/>
                <a:latin typeface="Hind" panose="02000000000000000000" pitchFamily="2" charset="77"/>
                <a:ea typeface="+mn-ea"/>
                <a:cs typeface="Hind" panose="02000000000000000000" pitchFamily="2" charset="77"/>
              </a:rPr>
              <a:t>Develop District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575"/>
                </a:solidFill>
                <a:effectLst/>
                <a:uLnTx/>
                <a:uFillTx/>
                <a:latin typeface="Hind" panose="02000000000000000000" pitchFamily="2" charset="77"/>
                <a:ea typeface="+mn-ea"/>
                <a:cs typeface="Hind" panose="02000000000000000000" pitchFamily="2" charset="77"/>
              </a:rPr>
              <a:t>YMHFA Trainers</a:t>
            </a:r>
          </a:p>
        </p:txBody>
      </p:sp>
      <p:pic>
        <p:nvPicPr>
          <p:cNvPr id="17" name="Picture 2" descr="Logo Use Guidelines | SAMHSA">
            <a:extLst>
              <a:ext uri="{FF2B5EF4-FFF2-40B4-BE49-F238E27FC236}">
                <a16:creationId xmlns:a16="http://schemas.microsoft.com/office/drawing/2014/main" id="{23309CBB-159E-9D43-B59C-40AC08FD44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421" y="5584927"/>
            <a:ext cx="2106829" cy="15046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5989382-086F-8D41-8B76-8F87C2EFB47A}"/>
              </a:ext>
            </a:extLst>
          </p:cNvPr>
          <p:cNvSpPr txBox="1"/>
          <p:nvPr/>
        </p:nvSpPr>
        <p:spPr>
          <a:xfrm>
            <a:off x="575866" y="1222717"/>
            <a:ext cx="1335622" cy="307777"/>
          </a:xfrm>
          <a:prstGeom prst="rect">
            <a:avLst/>
          </a:prstGeom>
          <a:noFill/>
        </p:spPr>
        <p:txBody>
          <a:bodyPr wrap="none" rtlCol="0">
            <a:spAutoFit/>
          </a:bodyPr>
          <a:lstStyle/>
          <a:p>
            <a:r>
              <a:rPr lang="en-US" sz="1400" dirty="0">
                <a:latin typeface="Hind" panose="02000000000000000000" pitchFamily="2" charset="77"/>
                <a:cs typeface="Hind" panose="02000000000000000000" pitchFamily="2" charset="77"/>
              </a:rPr>
              <a:t>www.ursos.org</a:t>
            </a:r>
          </a:p>
        </p:txBody>
      </p:sp>
    </p:spTree>
    <p:extLst>
      <p:ext uri="{BB962C8B-B14F-4D97-AF65-F5344CB8AC3E}">
        <p14:creationId xmlns:p14="http://schemas.microsoft.com/office/powerpoint/2010/main" val="3794847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6811F1-3B27-4F00-AF95-80865B6E7730}"/>
              </a:ext>
            </a:extLst>
          </p:cNvPr>
          <p:cNvSpPr>
            <a:spLocks noGrp="1"/>
          </p:cNvSpPr>
          <p:nvPr>
            <p:ph idx="4294967295"/>
          </p:nvPr>
        </p:nvSpPr>
        <p:spPr>
          <a:xfrm>
            <a:off x="714629" y="1987615"/>
            <a:ext cx="11160212" cy="4304575"/>
          </a:xfrm>
        </p:spPr>
        <p:txBody>
          <a:bodyPr>
            <a:normAutofit fontScale="77500" lnSpcReduction="20000"/>
          </a:bodyPr>
          <a:lstStyle/>
          <a:p>
            <a:pPr marL="0" indent="0">
              <a:buNone/>
            </a:pPr>
            <a:r>
              <a:rPr lang="en-US" sz="3600" b="1" u="sng" dirty="0"/>
              <a:t>UR-SOS Website:</a:t>
            </a:r>
          </a:p>
          <a:p>
            <a:pPr lvl="1">
              <a:lnSpc>
                <a:spcPct val="160000"/>
              </a:lnSpc>
            </a:pPr>
            <a:r>
              <a:rPr lang="en-US" sz="3200" dirty="0"/>
              <a:t>Houses all information related core components of the project</a:t>
            </a:r>
          </a:p>
          <a:p>
            <a:pPr lvl="1">
              <a:lnSpc>
                <a:spcPct val="160000"/>
              </a:lnSpc>
            </a:pPr>
            <a:r>
              <a:rPr lang="en-US" sz="3200" dirty="0"/>
              <a:t>ECHO recordings, slides &amp; resources</a:t>
            </a:r>
          </a:p>
          <a:p>
            <a:pPr lvl="1">
              <a:lnSpc>
                <a:spcPct val="160000"/>
              </a:lnSpc>
            </a:pPr>
            <a:r>
              <a:rPr lang="en-US" sz="3200" dirty="0"/>
              <a:t>Up-to-date tools &amp; community resources for supporting teen mental health</a:t>
            </a:r>
          </a:p>
          <a:p>
            <a:pPr lvl="1">
              <a:lnSpc>
                <a:spcPct val="160000"/>
              </a:lnSpc>
            </a:pPr>
            <a:r>
              <a:rPr lang="en-US" sz="3200" dirty="0"/>
              <a:t>Links for referral to UR Medicine Short-Term Intervention Services (READY &amp; START)</a:t>
            </a:r>
          </a:p>
          <a:p>
            <a:pPr marL="0" indent="0" algn="ctr">
              <a:buNone/>
            </a:pPr>
            <a:r>
              <a:rPr lang="en-US" sz="4600" b="1" dirty="0">
                <a:sym typeface="Wingdings" pitchFamily="2" charset="2"/>
              </a:rPr>
              <a:t> </a:t>
            </a:r>
            <a:r>
              <a:rPr lang="en-US" sz="4600" b="1" dirty="0" err="1"/>
              <a:t>www.URSOS.org</a:t>
            </a:r>
            <a:endParaRPr lang="en-US" sz="4600" b="1" dirty="0"/>
          </a:p>
        </p:txBody>
      </p:sp>
    </p:spTree>
    <p:extLst>
      <p:ext uri="{BB962C8B-B14F-4D97-AF65-F5344CB8AC3E}">
        <p14:creationId xmlns:p14="http://schemas.microsoft.com/office/powerpoint/2010/main" val="1793940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F0CE7-ED4C-7F4A-9FC9-94D3832C9642}"/>
              </a:ext>
            </a:extLst>
          </p:cNvPr>
          <p:cNvSpPr>
            <a:spLocks noGrp="1"/>
          </p:cNvSpPr>
          <p:nvPr>
            <p:ph type="title" idx="4294967295"/>
          </p:nvPr>
        </p:nvSpPr>
        <p:spPr>
          <a:xfrm>
            <a:off x="3657599" y="390102"/>
            <a:ext cx="8263467" cy="1057963"/>
          </a:xfrm>
        </p:spPr>
        <p:txBody>
          <a:bodyPr/>
          <a:lstStyle/>
          <a:p>
            <a:r>
              <a:rPr lang="en-US" dirty="0"/>
              <a:t>Case Presentation: </a:t>
            </a:r>
          </a:p>
        </p:txBody>
      </p:sp>
      <p:sp>
        <p:nvSpPr>
          <p:cNvPr id="5" name="Rectangle 4"/>
          <p:cNvSpPr/>
          <p:nvPr/>
        </p:nvSpPr>
        <p:spPr>
          <a:xfrm>
            <a:off x="7620000" y="3391764"/>
            <a:ext cx="4301067" cy="461665"/>
          </a:xfrm>
          <a:prstGeom prst="rect">
            <a:avLst/>
          </a:prstGeom>
        </p:spPr>
        <p:txBody>
          <a:bodyPr wrap="square">
            <a:spAutoFit/>
          </a:bodyPr>
          <a:lstStyle/>
          <a:p>
            <a:endParaRPr lang="en-US" sz="2400" dirty="0">
              <a:solidFill>
                <a:schemeClr val="accent2"/>
              </a:solidFill>
            </a:endParaRPr>
          </a:p>
        </p:txBody>
      </p:sp>
      <p:sp>
        <p:nvSpPr>
          <p:cNvPr id="6" name="Rounded Rectangular Callout 5"/>
          <p:cNvSpPr/>
          <p:nvPr/>
        </p:nvSpPr>
        <p:spPr>
          <a:xfrm>
            <a:off x="6841608" y="1926946"/>
            <a:ext cx="5206229" cy="3658308"/>
          </a:xfrm>
          <a:prstGeom prst="wedgeRoundRect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bg2">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How can we better connect the student to the school community &amp; help him engage in school work?</a:t>
            </a:r>
          </a:p>
          <a:p>
            <a:pPr algn="ctr"/>
            <a:endParaRPr lang="en-US" b="1" dirty="0">
              <a:solidFill>
                <a:schemeClr val="bg2">
                  <a:lumMod val="20000"/>
                  <a:lumOff val="80000"/>
                </a:schemeClr>
              </a:solidFill>
              <a:latin typeface="Calibri" panose="020F0502020204030204" pitchFamily="34" charset="0"/>
              <a:cs typeface="Times New Roman" panose="02020603050405020304" pitchFamily="18" charset="0"/>
            </a:endParaRPr>
          </a:p>
          <a:p>
            <a:pPr algn="ctr"/>
            <a:r>
              <a:rPr lang="en-US" b="1" dirty="0">
                <a:solidFill>
                  <a:schemeClr val="bg2">
                    <a:lumMod val="20000"/>
                    <a:lumOff val="80000"/>
                  </a:schemeClr>
                </a:solidFill>
                <a:latin typeface="Calibri" panose="020F0502020204030204" pitchFamily="34" charset="0"/>
                <a:cs typeface="Times New Roman" panose="02020603050405020304" pitchFamily="18" charset="0"/>
              </a:rPr>
              <a:t>With so many concerns, where should our school team focus our attention &amp; how?</a:t>
            </a:r>
          </a:p>
          <a:p>
            <a:pPr algn="ctr"/>
            <a:endParaRPr lang="en-US" b="1" dirty="0">
              <a:solidFill>
                <a:schemeClr val="bg2">
                  <a:lumMod val="20000"/>
                  <a:lumOff val="80000"/>
                </a:schemeClr>
              </a:solidFill>
              <a:latin typeface="Calibri" panose="020F0502020204030204" pitchFamily="34" charset="0"/>
              <a:cs typeface="Times New Roman" panose="02020603050405020304" pitchFamily="18" charset="0"/>
            </a:endParaRPr>
          </a:p>
          <a:p>
            <a:pPr algn="ctr"/>
            <a:r>
              <a:rPr lang="en-US" b="1" dirty="0"/>
              <a:t>What options for support can our school teams connect this student and family with?</a:t>
            </a:r>
            <a:endParaRPr lang="en-US" b="1" dirty="0">
              <a:solidFill>
                <a:schemeClr val="bg2">
                  <a:lumMod val="20000"/>
                  <a:lumOff val="80000"/>
                </a:schemeClr>
              </a:solidFill>
            </a:endParaRPr>
          </a:p>
        </p:txBody>
      </p:sp>
      <p:pic>
        <p:nvPicPr>
          <p:cNvPr id="4" name="Picture 3">
            <a:extLst>
              <a:ext uri="{FF2B5EF4-FFF2-40B4-BE49-F238E27FC236}">
                <a16:creationId xmlns:a16="http://schemas.microsoft.com/office/drawing/2014/main" id="{F816992A-0C76-3538-6278-2219ECB0DB06}"/>
              </a:ext>
            </a:extLst>
          </p:cNvPr>
          <p:cNvPicPr>
            <a:picLocks noChangeAspect="1"/>
          </p:cNvPicPr>
          <p:nvPr/>
        </p:nvPicPr>
        <p:blipFill>
          <a:blip r:embed="rId3"/>
          <a:stretch>
            <a:fillRect/>
          </a:stretch>
        </p:blipFill>
        <p:spPr>
          <a:xfrm>
            <a:off x="9160933" y="85077"/>
            <a:ext cx="1556380" cy="1536844"/>
          </a:xfrm>
          <a:prstGeom prst="rect">
            <a:avLst/>
          </a:prstGeom>
        </p:spPr>
      </p:pic>
      <p:pic>
        <p:nvPicPr>
          <p:cNvPr id="9" name="Picture 8">
            <a:extLst>
              <a:ext uri="{FF2B5EF4-FFF2-40B4-BE49-F238E27FC236}">
                <a16:creationId xmlns:a16="http://schemas.microsoft.com/office/drawing/2014/main" id="{8566B87C-77F2-5D66-C9EF-AEF1A27EE258}"/>
              </a:ext>
            </a:extLst>
          </p:cNvPr>
          <p:cNvPicPr>
            <a:picLocks noChangeAspect="1"/>
          </p:cNvPicPr>
          <p:nvPr/>
        </p:nvPicPr>
        <p:blipFill>
          <a:blip r:embed="rId4"/>
          <a:stretch>
            <a:fillRect/>
          </a:stretch>
        </p:blipFill>
        <p:spPr>
          <a:xfrm>
            <a:off x="473588" y="1993377"/>
            <a:ext cx="6368021" cy="4474521"/>
          </a:xfrm>
          <a:prstGeom prst="rect">
            <a:avLst/>
          </a:prstGeom>
        </p:spPr>
      </p:pic>
    </p:spTree>
    <p:extLst>
      <p:ext uri="{BB962C8B-B14F-4D97-AF65-F5344CB8AC3E}">
        <p14:creationId xmlns:p14="http://schemas.microsoft.com/office/powerpoint/2010/main" val="341682234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31067" y="390102"/>
            <a:ext cx="8890000" cy="1057963"/>
          </a:xfrm>
        </p:spPr>
        <p:txBody>
          <a:bodyPr>
            <a:normAutofit fontScale="90000"/>
          </a:bodyPr>
          <a:lstStyle/>
          <a:p>
            <a:r>
              <a:rPr lang="en-US" dirty="0"/>
              <a:t>ECHO Session Training Surveys</a:t>
            </a:r>
            <a:br>
              <a:rPr lang="en-US" dirty="0"/>
            </a:br>
            <a:r>
              <a:rPr lang="en-US" dirty="0"/>
              <a:t>&amp; Continuing Education Reminder</a:t>
            </a:r>
          </a:p>
        </p:txBody>
      </p:sp>
      <p:sp>
        <p:nvSpPr>
          <p:cNvPr id="3" name="Content Placeholder 2"/>
          <p:cNvSpPr>
            <a:spLocks noGrp="1"/>
          </p:cNvSpPr>
          <p:nvPr>
            <p:ph idx="4294967295"/>
          </p:nvPr>
        </p:nvSpPr>
        <p:spPr>
          <a:xfrm>
            <a:off x="554566" y="1765192"/>
            <a:ext cx="11082867" cy="4610893"/>
          </a:xfrm>
        </p:spPr>
        <p:txBody>
          <a:bodyPr>
            <a:normAutofit fontScale="85000" lnSpcReduction="20000"/>
          </a:bodyPr>
          <a:lstStyle/>
          <a:p>
            <a:pPr marL="0" indent="0">
              <a:buNone/>
            </a:pPr>
            <a:endParaRPr lang="en-US" dirty="0"/>
          </a:p>
          <a:p>
            <a:pPr marL="0" indent="0">
              <a:buNone/>
            </a:pPr>
            <a:r>
              <a:rPr lang="en-US" dirty="0"/>
              <a:t>We ask that you please complete a </a:t>
            </a:r>
            <a:r>
              <a:rPr lang="en-US" b="1" dirty="0"/>
              <a:t>very brief survey </a:t>
            </a:r>
            <a:r>
              <a:rPr lang="en-US" dirty="0"/>
              <a:t>at the </a:t>
            </a:r>
            <a:r>
              <a:rPr lang="en-US" b="1" dirty="0"/>
              <a:t>end of each ECHO session. </a:t>
            </a:r>
            <a:r>
              <a:rPr lang="en-US" i="1" dirty="0"/>
              <a:t>Please note that you </a:t>
            </a:r>
            <a:r>
              <a:rPr lang="en-US" i="1" u="sng" dirty="0"/>
              <a:t>cannot receive continuing educator hours unless you complete this survey.</a:t>
            </a:r>
          </a:p>
          <a:p>
            <a:pPr marL="0" indent="0">
              <a:buNone/>
            </a:pPr>
            <a:endParaRPr lang="en-US" dirty="0"/>
          </a:p>
          <a:p>
            <a:pPr marL="0" indent="0" algn="ctr">
              <a:buNone/>
            </a:pPr>
            <a:r>
              <a:rPr lang="en-US" b="1" u="sng" dirty="0"/>
              <a:t>ECHO Session #1 Training Survey</a:t>
            </a:r>
            <a:r>
              <a:rPr lang="en-US" dirty="0"/>
              <a:t>: https://</a:t>
            </a:r>
            <a:r>
              <a:rPr lang="en-US" dirty="0" err="1"/>
              <a:t>redcap.link</a:t>
            </a:r>
            <a:r>
              <a:rPr lang="en-US" dirty="0"/>
              <a:t>/ECHO-1</a:t>
            </a:r>
          </a:p>
          <a:p>
            <a:pPr marL="0" indent="0">
              <a:buNone/>
            </a:pPr>
            <a:endParaRPr lang="en-US" dirty="0"/>
          </a:p>
          <a:p>
            <a:pPr marL="0" indent="0">
              <a:buNone/>
            </a:pPr>
            <a:endParaRPr lang="en-US" dirty="0"/>
          </a:p>
          <a:p>
            <a:pPr marL="0" indent="0">
              <a:buNone/>
            </a:pPr>
            <a:r>
              <a:rPr lang="en-US" sz="1600" i="1" dirty="0"/>
              <a:t>University of Rochester Medical Center, Center for Experiential Learning is recognized by the New York State Education Department's State Board for Social Work as an approved provider of continuing education for licensed social workers #SW-0005. </a:t>
            </a:r>
            <a:r>
              <a:rPr lang="en-US" sz="1600" b="1" i="1" dirty="0"/>
              <a:t>This activity is approved for 1.0 Social Work continuing education hour(s).</a:t>
            </a:r>
          </a:p>
          <a:p>
            <a:pPr marL="0" indent="0">
              <a:buNone/>
            </a:pPr>
            <a:endParaRPr lang="en-US" sz="1600" i="1" dirty="0"/>
          </a:p>
          <a:p>
            <a:pPr marL="0" indent="0">
              <a:buNone/>
            </a:pPr>
            <a:r>
              <a:rPr lang="en-US" sz="1600" i="1" dirty="0"/>
              <a:t>University of Rochester Warner School of Education is recognized by the New York State Education Department as an approved provider of Continuing Teacher Leader Education (CTLE) for educators, administrators, and some classes of paraprofessionals. </a:t>
            </a:r>
            <a:r>
              <a:rPr lang="en-US" sz="1600" b="1" i="1" dirty="0"/>
              <a:t>This activity is approved for 1.0 Continuing Teacher Leader Education hours.</a:t>
            </a:r>
          </a:p>
          <a:p>
            <a:pPr marL="0" indent="0" algn="ctr">
              <a:buNone/>
            </a:pPr>
            <a:endParaRPr lang="en-US" b="1" dirty="0"/>
          </a:p>
        </p:txBody>
      </p:sp>
    </p:spTree>
    <p:extLst>
      <p:ext uri="{BB962C8B-B14F-4D97-AF65-F5344CB8AC3E}">
        <p14:creationId xmlns:p14="http://schemas.microsoft.com/office/powerpoint/2010/main" val="3976613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2ADA0-DC51-5C41-9944-C1B8833D75BA}"/>
              </a:ext>
            </a:extLst>
          </p:cNvPr>
          <p:cNvSpPr>
            <a:spLocks noGrp="1"/>
          </p:cNvSpPr>
          <p:nvPr>
            <p:ph type="title" idx="4294967295"/>
          </p:nvPr>
        </p:nvSpPr>
        <p:spPr>
          <a:xfrm>
            <a:off x="3162300" y="193675"/>
            <a:ext cx="7962900" cy="1325563"/>
          </a:xfrm>
        </p:spPr>
        <p:txBody>
          <a:bodyPr/>
          <a:lstStyle/>
          <a:p>
            <a:r>
              <a:rPr lang="en-US" dirty="0"/>
              <a:t>Next Time</a:t>
            </a:r>
          </a:p>
        </p:txBody>
      </p:sp>
      <p:sp>
        <p:nvSpPr>
          <p:cNvPr id="4" name="Title 1">
            <a:extLst>
              <a:ext uri="{FF2B5EF4-FFF2-40B4-BE49-F238E27FC236}">
                <a16:creationId xmlns:a16="http://schemas.microsoft.com/office/drawing/2014/main" id="{F0B590F7-522C-8C4E-8C5F-F0E7C1492798}"/>
              </a:ext>
            </a:extLst>
          </p:cNvPr>
          <p:cNvSpPr txBox="1">
            <a:spLocks/>
          </p:cNvSpPr>
          <p:nvPr/>
        </p:nvSpPr>
        <p:spPr>
          <a:xfrm>
            <a:off x="0" y="2098094"/>
            <a:ext cx="8580952" cy="1325563"/>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ind" panose="02000000000000000000" pitchFamily="2" charset="77"/>
                <a:ea typeface="+mj-ea"/>
                <a:cs typeface="Hind" panose="02000000000000000000" pitchFamily="2" charset="77"/>
              </a:defRPr>
            </a:lvl1pPr>
          </a:lstStyle>
          <a:p>
            <a:pPr algn="ctr"/>
            <a:r>
              <a:rPr lang="en-US" dirty="0"/>
              <a:t>Approaching &amp; Supporting</a:t>
            </a:r>
            <a:br>
              <a:rPr lang="en-US" dirty="0"/>
            </a:br>
            <a:r>
              <a:rPr lang="en-US" dirty="0"/>
              <a:t>Youth and Families in Distress</a:t>
            </a:r>
          </a:p>
        </p:txBody>
      </p:sp>
      <p:pic>
        <p:nvPicPr>
          <p:cNvPr id="3" name="Picture 4" descr="Linda Alpert-Gillis, Ph.D.">
            <a:extLst>
              <a:ext uri="{FF2B5EF4-FFF2-40B4-BE49-F238E27FC236}">
                <a16:creationId xmlns:a16="http://schemas.microsoft.com/office/drawing/2014/main" id="{18C9F8D8-273B-3D55-EAF4-AAC5B7095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1113" y="1893356"/>
            <a:ext cx="2064087" cy="30961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92E8128-28E7-F2E2-F7E5-92D713E44E78}"/>
              </a:ext>
            </a:extLst>
          </p:cNvPr>
          <p:cNvSpPr txBox="1"/>
          <p:nvPr/>
        </p:nvSpPr>
        <p:spPr>
          <a:xfrm>
            <a:off x="8178680" y="5060510"/>
            <a:ext cx="382895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575"/>
                </a:solidFill>
                <a:effectLst/>
                <a:uLnTx/>
                <a:uFillTx/>
                <a:latin typeface="Calibri" panose="020F0502020204030204"/>
                <a:ea typeface="+mn-ea"/>
                <a:cs typeface="+mn-cs"/>
              </a:rPr>
              <a:t>Linda Alpert-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575"/>
                </a:solidFill>
                <a:effectLst/>
                <a:uLnTx/>
                <a:uFillTx/>
                <a:latin typeface="Calibri" panose="020F0502020204030204"/>
                <a:ea typeface="+mn-ea"/>
                <a:cs typeface="+mn-cs"/>
              </a:rPr>
              <a:t>Gillis,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575"/>
                </a:solidFill>
                <a:effectLst/>
                <a:uLnTx/>
                <a:uFillTx/>
                <a:latin typeface="Calibri" panose="020F0502020204030204"/>
                <a:ea typeface="+mn-ea"/>
                <a:cs typeface="+mn-cs"/>
              </a:rPr>
              <a:t>Child &amp; Adolescent Psychologist</a:t>
            </a:r>
          </a:p>
        </p:txBody>
      </p:sp>
      <p:sp>
        <p:nvSpPr>
          <p:cNvPr id="7" name="TextBox 6">
            <a:extLst>
              <a:ext uri="{FF2B5EF4-FFF2-40B4-BE49-F238E27FC236}">
                <a16:creationId xmlns:a16="http://schemas.microsoft.com/office/drawing/2014/main" id="{91F58C50-105F-3F29-EF00-83FAAD646909}"/>
              </a:ext>
            </a:extLst>
          </p:cNvPr>
          <p:cNvSpPr txBox="1"/>
          <p:nvPr/>
        </p:nvSpPr>
        <p:spPr>
          <a:xfrm>
            <a:off x="1241447" y="3641919"/>
            <a:ext cx="6098058" cy="2092881"/>
          </a:xfrm>
          <a:prstGeom prst="rect">
            <a:avLst/>
          </a:prstGeom>
          <a:noFill/>
        </p:spPr>
        <p:txBody>
          <a:bodyPr wrap="square">
            <a:spAutoFit/>
          </a:bodyPr>
          <a:lstStyle/>
          <a:p>
            <a:pPr algn="ctr"/>
            <a:r>
              <a:rPr lang="en-US" sz="2600" dirty="0">
                <a:effectLst/>
                <a:latin typeface="Garamond" panose="02020404030301010803" pitchFamily="18" charset="0"/>
                <a:ea typeface="Times New Roman" panose="02020603050405020304" pitchFamily="18" charset="0"/>
                <a:cs typeface="Times New Roman" panose="02020603050405020304" pitchFamily="18" charset="0"/>
              </a:rPr>
              <a:t>Training will </a:t>
            </a:r>
            <a:r>
              <a:rPr lang="en-US" sz="2600" dirty="0">
                <a:effectLst/>
                <a:latin typeface="Garamond" panose="02020404030301010803" pitchFamily="18" charset="0"/>
                <a:ea typeface="Calibri" panose="020F0502020204030204" pitchFamily="34" charset="0"/>
                <a:cs typeface="Times New Roman" panose="02020603050405020304" pitchFamily="18" charset="0"/>
              </a:rPr>
              <a:t>offer education in understanding adolescents’ </a:t>
            </a:r>
            <a:r>
              <a:rPr lang="en-US" sz="2600" b="1" dirty="0">
                <a:effectLst/>
                <a:latin typeface="Garamond" panose="02020404030301010803" pitchFamily="18" charset="0"/>
                <a:ea typeface="Calibri" panose="020F0502020204030204" pitchFamily="34" charset="0"/>
                <a:cs typeface="Times New Roman" panose="02020603050405020304" pitchFamily="18" charset="0"/>
              </a:rPr>
              <a:t>Cycle of Regulation</a:t>
            </a:r>
            <a:r>
              <a:rPr lang="en-US" sz="2600" dirty="0">
                <a:effectLst/>
                <a:latin typeface="Garamond" panose="02020404030301010803" pitchFamily="18" charset="0"/>
                <a:ea typeface="Calibri" panose="020F0502020204030204" pitchFamily="34" charset="0"/>
                <a:cs typeface="Times New Roman" panose="02020603050405020304" pitchFamily="18" charset="0"/>
              </a:rPr>
              <a:t> and explicit guidance for </a:t>
            </a:r>
            <a:r>
              <a:rPr lang="en-US" sz="2600" b="1" dirty="0">
                <a:effectLst/>
                <a:latin typeface="Garamond" panose="02020404030301010803" pitchFamily="18" charset="0"/>
                <a:ea typeface="Calibri" panose="020F0502020204030204" pitchFamily="34" charset="0"/>
                <a:cs typeface="Times New Roman" panose="02020603050405020304" pitchFamily="18" charset="0"/>
              </a:rPr>
              <a:t>verbal de-escalation strategies</a:t>
            </a:r>
            <a:r>
              <a:rPr lang="en-US" sz="2600" dirty="0">
                <a:effectLst/>
                <a:latin typeface="Garamond" panose="02020404030301010803" pitchFamily="18" charset="0"/>
                <a:ea typeface="Calibri" panose="020F0502020204030204" pitchFamily="34" charset="0"/>
                <a:cs typeface="Times New Roman" panose="02020603050405020304" pitchFamily="18" charset="0"/>
              </a:rPr>
              <a:t> including non-verbal body language and active listening skills. </a:t>
            </a:r>
            <a:endParaRPr lang="en-US" sz="2600" dirty="0"/>
          </a:p>
        </p:txBody>
      </p:sp>
    </p:spTree>
    <p:extLst>
      <p:ext uri="{BB962C8B-B14F-4D97-AF65-F5344CB8AC3E}">
        <p14:creationId xmlns:p14="http://schemas.microsoft.com/office/powerpoint/2010/main" val="364508411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E8744DC-52AE-F643-BD19-4960188134CC}"/>
              </a:ext>
            </a:extLst>
          </p:cNvPr>
          <p:cNvSpPr>
            <a:spLocks noGrp="1"/>
          </p:cNvSpPr>
          <p:nvPr>
            <p:ph type="subTitle" idx="4294967295"/>
          </p:nvPr>
        </p:nvSpPr>
        <p:spPr>
          <a:xfrm>
            <a:off x="1061708" y="3798958"/>
            <a:ext cx="10515600" cy="2482293"/>
          </a:xfrm>
        </p:spPr>
        <p:txBody>
          <a:bodyPr>
            <a:normAutofit/>
          </a:bodyPr>
          <a:lstStyle/>
          <a:p>
            <a:pPr marL="0" indent="0" algn="ctr">
              <a:buNone/>
            </a:pPr>
            <a:r>
              <a:rPr lang="en-US" sz="4000" dirty="0">
                <a:solidFill>
                  <a:schemeClr val="tx2"/>
                </a:solidFill>
              </a:rPr>
              <a:t>Strengthening Educators’ Response to the Mental Health Needs of Teens</a:t>
            </a:r>
          </a:p>
        </p:txBody>
      </p:sp>
      <p:sp>
        <p:nvSpPr>
          <p:cNvPr id="3" name="Subtitle 1">
            <a:extLst>
              <a:ext uri="{FF2B5EF4-FFF2-40B4-BE49-F238E27FC236}">
                <a16:creationId xmlns:a16="http://schemas.microsoft.com/office/drawing/2014/main" id="{F277E574-7753-A04B-ABFC-16884302F2D1}"/>
              </a:ext>
            </a:extLst>
          </p:cNvPr>
          <p:cNvSpPr txBox="1">
            <a:spLocks/>
          </p:cNvSpPr>
          <p:nvPr/>
        </p:nvSpPr>
        <p:spPr>
          <a:xfrm>
            <a:off x="1747508" y="5047964"/>
            <a:ext cx="9144000" cy="4080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ind" panose="02000000000000000000" pitchFamily="2" charset="77"/>
                <a:ea typeface="+mn-ea"/>
                <a:cs typeface="Hind"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ind" panose="02000000000000000000" pitchFamily="2" charset="77"/>
                <a:ea typeface="+mn-ea"/>
                <a:cs typeface="Hind" panose="02000000000000000000"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ind" panose="02000000000000000000" pitchFamily="2" charset="77"/>
                <a:ea typeface="+mn-ea"/>
                <a:cs typeface="Hind" panose="02000000000000000000"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ind" panose="02000000000000000000" pitchFamily="2" charset="77"/>
                <a:ea typeface="+mn-ea"/>
                <a:cs typeface="Hind" panose="02000000000000000000"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ind" panose="02000000000000000000" pitchFamily="2" charset="77"/>
                <a:ea typeface="+mn-ea"/>
                <a:cs typeface="Hind" panose="02000000000000000000"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4575"/>
                </a:solidFill>
                <a:effectLst/>
                <a:uLnTx/>
                <a:uFillTx/>
                <a:latin typeface="Hind" panose="02000000000000000000" pitchFamily="2" charset="77"/>
                <a:ea typeface="+mn-ea"/>
                <a:cs typeface="Hind" panose="02000000000000000000" pitchFamily="2" charset="77"/>
              </a:rPr>
              <a:t>Hosted by the Expanded School Mental Health Team at UR Medicine</a:t>
            </a:r>
          </a:p>
        </p:txBody>
      </p:sp>
      <p:pic>
        <p:nvPicPr>
          <p:cNvPr id="2050" name="Picture 2" descr="Logo Use Guidelines | SAMHSA">
            <a:extLst>
              <a:ext uri="{FF2B5EF4-FFF2-40B4-BE49-F238E27FC236}">
                <a16:creationId xmlns:a16="http://schemas.microsoft.com/office/drawing/2014/main" id="{741358D0-C6CD-C946-AE12-6BB7BD166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421" y="5584927"/>
            <a:ext cx="2106829" cy="15046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D4F5F9-1264-0B42-AAC3-593A938EBDE5}"/>
              </a:ext>
            </a:extLst>
          </p:cNvPr>
          <p:cNvSpPr txBox="1"/>
          <p:nvPr/>
        </p:nvSpPr>
        <p:spPr>
          <a:xfrm>
            <a:off x="5654182" y="6137186"/>
            <a:ext cx="210826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4575"/>
                </a:solidFill>
                <a:effectLst/>
                <a:uLnTx/>
                <a:uFillTx/>
                <a:latin typeface="Hind" panose="02000000000000000000" pitchFamily="2" charset="77"/>
                <a:ea typeface="+mn-ea"/>
                <a:cs typeface="Hind" panose="02000000000000000000" pitchFamily="2" charset="77"/>
              </a:rPr>
              <a:t>www.URSOS.org</a:t>
            </a:r>
            <a:endParaRPr kumimoji="0" lang="en-US" sz="2000" b="1" i="0" u="none" strike="noStrike" kern="1200" cap="none" spc="0" normalizeH="0" baseline="0" noProof="0" dirty="0">
              <a:ln>
                <a:noFill/>
              </a:ln>
              <a:solidFill>
                <a:srgbClr val="004575"/>
              </a:solidFill>
              <a:effectLst/>
              <a:uLnTx/>
              <a:uFillTx/>
              <a:latin typeface="Hind" panose="02000000000000000000" pitchFamily="2" charset="77"/>
              <a:ea typeface="+mn-ea"/>
              <a:cs typeface="Hind" panose="02000000000000000000" pitchFamily="2" charset="77"/>
            </a:endParaRPr>
          </a:p>
        </p:txBody>
      </p:sp>
      <p:sp>
        <p:nvSpPr>
          <p:cNvPr id="8" name="TextBox 7">
            <a:extLst>
              <a:ext uri="{FF2B5EF4-FFF2-40B4-BE49-F238E27FC236}">
                <a16:creationId xmlns:a16="http://schemas.microsoft.com/office/drawing/2014/main" id="{98B3D30C-7E03-9B40-876A-CCC99C7AA4C8}"/>
              </a:ext>
            </a:extLst>
          </p:cNvPr>
          <p:cNvSpPr txBox="1"/>
          <p:nvPr/>
        </p:nvSpPr>
        <p:spPr>
          <a:xfrm>
            <a:off x="1986270" y="98644"/>
            <a:ext cx="845295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941100"/>
                </a:solidFill>
                <a:effectLst/>
                <a:uLnTx/>
                <a:uFillTx/>
                <a:latin typeface="Hind" panose="02000000000000000000" pitchFamily="2" charset="77"/>
                <a:ea typeface="+mn-ea"/>
                <a:cs typeface="Hind" panose="02000000000000000000" pitchFamily="2" charset="77"/>
              </a:rPr>
              <a:t>Welcome to Project ECHO!</a:t>
            </a:r>
          </a:p>
        </p:txBody>
      </p:sp>
      <p:pic>
        <p:nvPicPr>
          <p:cNvPr id="9" name="Picture 8" descr="A picture containing text, clipart&#10;&#10;Description automatically generated">
            <a:extLst>
              <a:ext uri="{FF2B5EF4-FFF2-40B4-BE49-F238E27FC236}">
                <a16:creationId xmlns:a16="http://schemas.microsoft.com/office/drawing/2014/main" id="{12316C7F-ED8A-AF4F-9E39-753F93474B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59" y="110808"/>
            <a:ext cx="1667117" cy="823843"/>
          </a:xfrm>
          <a:prstGeom prst="rect">
            <a:avLst/>
          </a:prstGeom>
        </p:spPr>
      </p:pic>
    </p:spTree>
    <p:extLst>
      <p:ext uri="{BB962C8B-B14F-4D97-AF65-F5344CB8AC3E}">
        <p14:creationId xmlns:p14="http://schemas.microsoft.com/office/powerpoint/2010/main" val="362116283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91A3-3A1F-3643-9A25-9A4250321495}"/>
              </a:ext>
            </a:extLst>
          </p:cNvPr>
          <p:cNvSpPr>
            <a:spLocks noGrp="1"/>
          </p:cNvSpPr>
          <p:nvPr>
            <p:ph type="title" idx="4294967295"/>
          </p:nvPr>
        </p:nvSpPr>
        <p:spPr>
          <a:xfrm>
            <a:off x="2985796" y="365125"/>
            <a:ext cx="8368004" cy="1325563"/>
          </a:xfrm>
        </p:spPr>
        <p:txBody>
          <a:bodyPr/>
          <a:lstStyle/>
          <a:p>
            <a:r>
              <a:rPr lang="en-US" dirty="0"/>
              <a:t>Introductions (5 min)</a:t>
            </a:r>
          </a:p>
        </p:txBody>
      </p:sp>
      <p:pic>
        <p:nvPicPr>
          <p:cNvPr id="3" name="Picture 2">
            <a:extLst>
              <a:ext uri="{FF2B5EF4-FFF2-40B4-BE49-F238E27FC236}">
                <a16:creationId xmlns:a16="http://schemas.microsoft.com/office/drawing/2014/main" id="{10B729D7-8C24-BBBE-4E04-1570308BEAC6}"/>
              </a:ext>
            </a:extLst>
          </p:cNvPr>
          <p:cNvPicPr>
            <a:picLocks noChangeAspect="1"/>
          </p:cNvPicPr>
          <p:nvPr/>
        </p:nvPicPr>
        <p:blipFill>
          <a:blip r:embed="rId3"/>
          <a:stretch>
            <a:fillRect/>
          </a:stretch>
        </p:blipFill>
        <p:spPr>
          <a:xfrm>
            <a:off x="5176213" y="1905408"/>
            <a:ext cx="2387600" cy="1828800"/>
          </a:xfrm>
          <a:prstGeom prst="rect">
            <a:avLst/>
          </a:prstGeom>
        </p:spPr>
      </p:pic>
      <p:pic>
        <p:nvPicPr>
          <p:cNvPr id="4" name="Picture 3">
            <a:extLst>
              <a:ext uri="{FF2B5EF4-FFF2-40B4-BE49-F238E27FC236}">
                <a16:creationId xmlns:a16="http://schemas.microsoft.com/office/drawing/2014/main" id="{FF2855E7-3A6F-17AC-DEF4-64BD0197F224}"/>
              </a:ext>
            </a:extLst>
          </p:cNvPr>
          <p:cNvPicPr>
            <a:picLocks noChangeAspect="1"/>
          </p:cNvPicPr>
          <p:nvPr/>
        </p:nvPicPr>
        <p:blipFill>
          <a:blip r:embed="rId4"/>
          <a:stretch>
            <a:fillRect/>
          </a:stretch>
        </p:blipFill>
        <p:spPr>
          <a:xfrm>
            <a:off x="474223" y="2185191"/>
            <a:ext cx="3736546" cy="907227"/>
          </a:xfrm>
          <a:prstGeom prst="rect">
            <a:avLst/>
          </a:prstGeom>
        </p:spPr>
      </p:pic>
      <p:pic>
        <p:nvPicPr>
          <p:cNvPr id="5" name="Picture 4">
            <a:extLst>
              <a:ext uri="{FF2B5EF4-FFF2-40B4-BE49-F238E27FC236}">
                <a16:creationId xmlns:a16="http://schemas.microsoft.com/office/drawing/2014/main" id="{0177E39D-6971-45F7-730F-0B43B9BA9180}"/>
              </a:ext>
            </a:extLst>
          </p:cNvPr>
          <p:cNvPicPr>
            <a:picLocks noChangeAspect="1"/>
          </p:cNvPicPr>
          <p:nvPr/>
        </p:nvPicPr>
        <p:blipFill>
          <a:blip r:embed="rId5"/>
          <a:stretch>
            <a:fillRect/>
          </a:stretch>
        </p:blipFill>
        <p:spPr>
          <a:xfrm>
            <a:off x="3071392" y="5371741"/>
            <a:ext cx="4233905" cy="1018174"/>
          </a:xfrm>
          <a:prstGeom prst="rect">
            <a:avLst/>
          </a:prstGeom>
        </p:spPr>
      </p:pic>
      <p:pic>
        <p:nvPicPr>
          <p:cNvPr id="6" name="Picture 5">
            <a:extLst>
              <a:ext uri="{FF2B5EF4-FFF2-40B4-BE49-F238E27FC236}">
                <a16:creationId xmlns:a16="http://schemas.microsoft.com/office/drawing/2014/main" id="{8633D258-5145-96B4-4139-C509777B2DB2}"/>
              </a:ext>
            </a:extLst>
          </p:cNvPr>
          <p:cNvPicPr>
            <a:picLocks noChangeAspect="1"/>
          </p:cNvPicPr>
          <p:nvPr/>
        </p:nvPicPr>
        <p:blipFill>
          <a:blip r:embed="rId6"/>
          <a:stretch>
            <a:fillRect/>
          </a:stretch>
        </p:blipFill>
        <p:spPr>
          <a:xfrm>
            <a:off x="4375449" y="4029436"/>
            <a:ext cx="4565650" cy="878672"/>
          </a:xfrm>
          <a:prstGeom prst="rect">
            <a:avLst/>
          </a:prstGeom>
        </p:spPr>
      </p:pic>
      <p:pic>
        <p:nvPicPr>
          <p:cNvPr id="8" name="Picture 7">
            <a:extLst>
              <a:ext uri="{FF2B5EF4-FFF2-40B4-BE49-F238E27FC236}">
                <a16:creationId xmlns:a16="http://schemas.microsoft.com/office/drawing/2014/main" id="{5088962A-9CA6-53FD-90F0-796084B7E080}"/>
              </a:ext>
            </a:extLst>
          </p:cNvPr>
          <p:cNvPicPr>
            <a:picLocks noChangeAspect="1"/>
          </p:cNvPicPr>
          <p:nvPr/>
        </p:nvPicPr>
        <p:blipFill>
          <a:blip r:embed="rId7"/>
          <a:stretch>
            <a:fillRect/>
          </a:stretch>
        </p:blipFill>
        <p:spPr>
          <a:xfrm>
            <a:off x="8641047" y="2026831"/>
            <a:ext cx="2387600" cy="1361084"/>
          </a:xfrm>
          <a:prstGeom prst="rect">
            <a:avLst/>
          </a:prstGeom>
        </p:spPr>
      </p:pic>
      <p:pic>
        <p:nvPicPr>
          <p:cNvPr id="9" name="Picture 8">
            <a:extLst>
              <a:ext uri="{FF2B5EF4-FFF2-40B4-BE49-F238E27FC236}">
                <a16:creationId xmlns:a16="http://schemas.microsoft.com/office/drawing/2014/main" id="{E3B6DFC7-641E-32E6-33B9-AB3D0302D314}"/>
              </a:ext>
            </a:extLst>
          </p:cNvPr>
          <p:cNvPicPr>
            <a:picLocks noChangeAspect="1"/>
          </p:cNvPicPr>
          <p:nvPr/>
        </p:nvPicPr>
        <p:blipFill>
          <a:blip r:embed="rId8"/>
          <a:stretch>
            <a:fillRect/>
          </a:stretch>
        </p:blipFill>
        <p:spPr>
          <a:xfrm>
            <a:off x="593696" y="5007360"/>
            <a:ext cx="1634675" cy="1614156"/>
          </a:xfrm>
          <a:prstGeom prst="rect">
            <a:avLst/>
          </a:prstGeom>
        </p:spPr>
      </p:pic>
      <p:pic>
        <p:nvPicPr>
          <p:cNvPr id="11" name="Picture 10">
            <a:extLst>
              <a:ext uri="{FF2B5EF4-FFF2-40B4-BE49-F238E27FC236}">
                <a16:creationId xmlns:a16="http://schemas.microsoft.com/office/drawing/2014/main" id="{C9033419-E1F6-AF3F-EB61-B00D919F7F88}"/>
              </a:ext>
            </a:extLst>
          </p:cNvPr>
          <p:cNvPicPr>
            <a:picLocks noChangeAspect="1"/>
          </p:cNvPicPr>
          <p:nvPr/>
        </p:nvPicPr>
        <p:blipFill>
          <a:blip r:embed="rId9"/>
          <a:stretch>
            <a:fillRect/>
          </a:stretch>
        </p:blipFill>
        <p:spPr>
          <a:xfrm>
            <a:off x="7791877" y="5654159"/>
            <a:ext cx="4233905" cy="1020523"/>
          </a:xfrm>
          <a:prstGeom prst="rect">
            <a:avLst/>
          </a:prstGeom>
        </p:spPr>
      </p:pic>
      <p:pic>
        <p:nvPicPr>
          <p:cNvPr id="12" name="Picture 11">
            <a:extLst>
              <a:ext uri="{FF2B5EF4-FFF2-40B4-BE49-F238E27FC236}">
                <a16:creationId xmlns:a16="http://schemas.microsoft.com/office/drawing/2014/main" id="{A0236786-BE52-C655-623A-C2092A631E4C}"/>
              </a:ext>
            </a:extLst>
          </p:cNvPr>
          <p:cNvPicPr>
            <a:picLocks noChangeAspect="1"/>
          </p:cNvPicPr>
          <p:nvPr/>
        </p:nvPicPr>
        <p:blipFill>
          <a:blip r:embed="rId10"/>
          <a:stretch>
            <a:fillRect/>
          </a:stretch>
        </p:blipFill>
        <p:spPr>
          <a:xfrm>
            <a:off x="317241" y="3693373"/>
            <a:ext cx="3536950" cy="889449"/>
          </a:xfrm>
          <a:prstGeom prst="rect">
            <a:avLst/>
          </a:prstGeom>
        </p:spPr>
      </p:pic>
      <p:pic>
        <p:nvPicPr>
          <p:cNvPr id="1026" name="Picture 2" descr="Rochester City School District - Wikipedia">
            <a:extLst>
              <a:ext uri="{FF2B5EF4-FFF2-40B4-BE49-F238E27FC236}">
                <a16:creationId xmlns:a16="http://schemas.microsoft.com/office/drawing/2014/main" id="{DAECEFFF-6E8A-8D26-A678-934F798A7E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62358" y="3743689"/>
            <a:ext cx="1634675" cy="1678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12938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842646-22E5-EC4C-AAC8-24414C5C9933}"/>
              </a:ext>
            </a:extLst>
          </p:cNvPr>
          <p:cNvPicPr>
            <a:picLocks noChangeAspect="1"/>
          </p:cNvPicPr>
          <p:nvPr/>
        </p:nvPicPr>
        <p:blipFill rotWithShape="1">
          <a:blip r:embed="rId2">
            <a:extLst>
              <a:ext uri="{28A0092B-C50C-407E-A947-70E740481C1C}">
                <a14:useLocalDpi xmlns:a14="http://schemas.microsoft.com/office/drawing/2010/main" val="0"/>
              </a:ext>
            </a:extLst>
          </a:blip>
          <a:srcRect l="7366"/>
          <a:stretch/>
        </p:blipFill>
        <p:spPr bwMode="auto">
          <a:xfrm>
            <a:off x="268783" y="2605807"/>
            <a:ext cx="1456821" cy="1845374"/>
          </a:xfrm>
          <a:prstGeom prst="rect">
            <a:avLst/>
          </a:prstGeom>
          <a:noFill/>
          <a:ln>
            <a:solidFill>
              <a:schemeClr val="tx1"/>
            </a:solidFill>
          </a:ln>
        </p:spPr>
      </p:pic>
      <p:pic>
        <p:nvPicPr>
          <p:cNvPr id="1028" name="Picture 4" descr="Linda Alpert-Gillis, Ph.D.">
            <a:extLst>
              <a:ext uri="{FF2B5EF4-FFF2-40B4-BE49-F238E27FC236}">
                <a16:creationId xmlns:a16="http://schemas.microsoft.com/office/drawing/2014/main" id="{E1942317-6308-F44F-9C3E-12096DB80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1323" y="2601428"/>
            <a:ext cx="1233171" cy="18497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Corey A. Nichols-Hadeed, J.D.">
            <a:extLst>
              <a:ext uri="{FF2B5EF4-FFF2-40B4-BE49-F238E27FC236}">
                <a16:creationId xmlns:a16="http://schemas.microsoft.com/office/drawing/2014/main" id="{94FE35FA-2A72-724E-A09D-D0B036D5B1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5645" y="2601428"/>
            <a:ext cx="1233171" cy="18497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DDA08B-6FD5-0546-9345-627EE539C672}"/>
              </a:ext>
            </a:extLst>
          </p:cNvPr>
          <p:cNvSpPr txBox="1"/>
          <p:nvPr/>
        </p:nvSpPr>
        <p:spPr>
          <a:xfrm>
            <a:off x="141400" y="4615834"/>
            <a:ext cx="1750286"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4575"/>
                </a:solidFill>
                <a:effectLst/>
                <a:uLnTx/>
                <a:uFillTx/>
                <a:latin typeface="Calibri" panose="020F0502020204030204"/>
                <a:ea typeface="+mn-ea"/>
                <a:cs typeface="+mn-cs"/>
              </a:rPr>
              <a:t>Melissa Heatly,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4575"/>
                </a:solidFill>
                <a:effectLst/>
                <a:uLnTx/>
                <a:uFillTx/>
                <a:latin typeface="Calibri" panose="020F0502020204030204"/>
                <a:ea typeface="+mn-ea"/>
                <a:cs typeface="+mn-cs"/>
              </a:rPr>
              <a:t>Project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4575"/>
                </a:solidFill>
                <a:effectLst/>
                <a:uLnTx/>
                <a:uFillTx/>
                <a:latin typeface="Calibri" panose="020F0502020204030204"/>
                <a:ea typeface="+mn-ea"/>
                <a:cs typeface="+mn-cs"/>
              </a:rPr>
              <a:t>Proj</a:t>
            </a:r>
            <a:r>
              <a:rPr kumimoji="0" lang="en-US" sz="1400" b="1" i="0" u="none" strike="noStrike" kern="1200" cap="none" spc="0" normalizeH="0" baseline="0" noProof="0" dirty="0">
                <a:ln>
                  <a:noFill/>
                </a:ln>
                <a:solidFill>
                  <a:srgbClr val="004575"/>
                </a:solidFill>
                <a:effectLst/>
                <a:uLnTx/>
                <a:uFillTx/>
                <a:latin typeface="Calibri" panose="020F0502020204030204"/>
                <a:ea typeface="+mn-ea"/>
                <a:cs typeface="+mn-cs"/>
              </a:rPr>
              <a:t>. ECHO Lead</a:t>
            </a:r>
          </a:p>
        </p:txBody>
      </p:sp>
      <p:sp>
        <p:nvSpPr>
          <p:cNvPr id="10" name="TextBox 9">
            <a:extLst>
              <a:ext uri="{FF2B5EF4-FFF2-40B4-BE49-F238E27FC236}">
                <a16:creationId xmlns:a16="http://schemas.microsoft.com/office/drawing/2014/main" id="{B48AB189-D294-1045-A527-5B60BAC0DD19}"/>
              </a:ext>
            </a:extLst>
          </p:cNvPr>
          <p:cNvSpPr txBox="1"/>
          <p:nvPr/>
        </p:nvSpPr>
        <p:spPr>
          <a:xfrm>
            <a:off x="1806117" y="4581770"/>
            <a:ext cx="1616981"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4575"/>
                </a:solidFill>
                <a:effectLst/>
                <a:uLnTx/>
                <a:uFillTx/>
                <a:latin typeface="Calibri" panose="020F0502020204030204"/>
                <a:ea typeface="+mn-ea"/>
                <a:cs typeface="+mn-cs"/>
              </a:rPr>
              <a:t>Allison Stiles,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4575"/>
                </a:solidFill>
                <a:effectLst/>
                <a:uLnTx/>
                <a:uFillTx/>
                <a:latin typeface="Calibri" panose="020F0502020204030204"/>
                <a:ea typeface="+mn-ea"/>
                <a:cs typeface="+mn-cs"/>
              </a:rPr>
              <a:t>Co-Director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4575"/>
                </a:solidFill>
                <a:effectLst/>
                <a:uLnTx/>
                <a:uFillTx/>
                <a:latin typeface="Calibri" panose="020F0502020204030204"/>
                <a:ea typeface="+mn-ea"/>
                <a:cs typeface="+mn-cs"/>
              </a:rPr>
              <a:t>YMHFA Lead</a:t>
            </a:r>
          </a:p>
        </p:txBody>
      </p:sp>
      <p:sp>
        <p:nvSpPr>
          <p:cNvPr id="11" name="TextBox 10">
            <a:extLst>
              <a:ext uri="{FF2B5EF4-FFF2-40B4-BE49-F238E27FC236}">
                <a16:creationId xmlns:a16="http://schemas.microsoft.com/office/drawing/2014/main" id="{40920A7E-5276-8245-923B-D4DA0FC2E074}"/>
              </a:ext>
            </a:extLst>
          </p:cNvPr>
          <p:cNvSpPr txBox="1"/>
          <p:nvPr/>
        </p:nvSpPr>
        <p:spPr>
          <a:xfrm>
            <a:off x="3127803" y="4581770"/>
            <a:ext cx="183757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4575"/>
                </a:solidFill>
                <a:effectLst/>
                <a:uLnTx/>
                <a:uFillTx/>
                <a:latin typeface="Calibri" panose="020F0502020204030204"/>
                <a:ea typeface="+mn-ea"/>
                <a:cs typeface="+mn-cs"/>
              </a:rPr>
              <a:t>Linda Alpert-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4575"/>
                </a:solidFill>
                <a:effectLst/>
                <a:uLnTx/>
                <a:uFillTx/>
                <a:latin typeface="Calibri" panose="020F0502020204030204"/>
                <a:ea typeface="+mn-ea"/>
                <a:cs typeface="+mn-cs"/>
              </a:rPr>
              <a:t>Gillis,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4575"/>
                </a:solidFill>
                <a:effectLst/>
                <a:uLnTx/>
                <a:uFillTx/>
                <a:latin typeface="Calibri" panose="020F0502020204030204"/>
                <a:ea typeface="+mn-ea"/>
                <a:cs typeface="+mn-cs"/>
              </a:rPr>
              <a:t>Senior Advisor</a:t>
            </a:r>
          </a:p>
        </p:txBody>
      </p:sp>
      <p:sp>
        <p:nvSpPr>
          <p:cNvPr id="12" name="TextBox 11">
            <a:extLst>
              <a:ext uri="{FF2B5EF4-FFF2-40B4-BE49-F238E27FC236}">
                <a16:creationId xmlns:a16="http://schemas.microsoft.com/office/drawing/2014/main" id="{FBBAE8C2-165E-894D-BD4E-F6110A8EB16C}"/>
              </a:ext>
            </a:extLst>
          </p:cNvPr>
          <p:cNvSpPr txBox="1"/>
          <p:nvPr/>
        </p:nvSpPr>
        <p:spPr>
          <a:xfrm>
            <a:off x="4659159" y="4584438"/>
            <a:ext cx="166252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4575"/>
                </a:solidFill>
                <a:effectLst/>
                <a:uLnTx/>
                <a:uFillTx/>
                <a:latin typeface="Calibri" panose="020F0502020204030204"/>
                <a:ea typeface="+mn-ea"/>
                <a:cs typeface="+mn-cs"/>
              </a:rPr>
              <a:t>Corey Nichols-</a:t>
            </a:r>
            <a:r>
              <a:rPr kumimoji="0" lang="en-US" sz="1400" b="1" i="0" u="none" strike="noStrike" kern="1200" cap="none" spc="0" normalizeH="0" baseline="0" noProof="0" dirty="0" err="1">
                <a:ln>
                  <a:noFill/>
                </a:ln>
                <a:solidFill>
                  <a:srgbClr val="004575"/>
                </a:solidFill>
                <a:effectLst/>
                <a:uLnTx/>
                <a:uFillTx/>
                <a:latin typeface="Calibri" panose="020F0502020204030204"/>
                <a:ea typeface="+mn-ea"/>
                <a:cs typeface="+mn-cs"/>
              </a:rPr>
              <a:t>Hadeed</a:t>
            </a:r>
            <a:r>
              <a:rPr kumimoji="0" lang="en-US" sz="1400" b="1" i="0" u="none" strike="noStrike" kern="1200" cap="none" spc="0" normalizeH="0" baseline="0" noProof="0" dirty="0">
                <a:ln>
                  <a:noFill/>
                </a:ln>
                <a:solidFill>
                  <a:srgbClr val="004575"/>
                </a:solidFill>
                <a:effectLst/>
                <a:uLnTx/>
                <a:uFillTx/>
                <a:latin typeface="Calibri" panose="020F0502020204030204"/>
                <a:ea typeface="+mn-ea"/>
                <a:cs typeface="+mn-cs"/>
              </a:rPr>
              <a:t>, JD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4575"/>
                </a:solidFill>
                <a:effectLst/>
                <a:uLnTx/>
                <a:uFillTx/>
                <a:latin typeface="Calibri" panose="020F0502020204030204"/>
                <a:ea typeface="+mn-ea"/>
                <a:cs typeface="+mn-cs"/>
              </a:rPr>
              <a:t>Project Coordinator</a:t>
            </a:r>
          </a:p>
        </p:txBody>
      </p:sp>
      <p:pic>
        <p:nvPicPr>
          <p:cNvPr id="13" name="Picture 2" descr="Logo Use Guidelines | SAMHSA">
            <a:extLst>
              <a:ext uri="{FF2B5EF4-FFF2-40B4-BE49-F238E27FC236}">
                <a16:creationId xmlns:a16="http://schemas.microsoft.com/office/drawing/2014/main" id="{E306C9D1-2EB1-3A4B-9D5A-FBF78C2C5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421" y="5584927"/>
            <a:ext cx="2106829" cy="15046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FFCE763-B575-BC41-AC06-D86E4F8D2055}"/>
              </a:ext>
            </a:extLst>
          </p:cNvPr>
          <p:cNvSpPr txBox="1"/>
          <p:nvPr/>
        </p:nvSpPr>
        <p:spPr>
          <a:xfrm>
            <a:off x="575866" y="1222717"/>
            <a:ext cx="13356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575"/>
                </a:solidFill>
                <a:effectLst/>
                <a:uLnTx/>
                <a:uFillTx/>
                <a:latin typeface="Hind" panose="02000000000000000000" pitchFamily="2" charset="77"/>
                <a:ea typeface="+mn-ea"/>
                <a:cs typeface="Hind" panose="02000000000000000000" pitchFamily="2" charset="77"/>
              </a:rPr>
              <a:t>www.ursos.org</a:t>
            </a:r>
          </a:p>
        </p:txBody>
      </p:sp>
      <p:sp>
        <p:nvSpPr>
          <p:cNvPr id="15" name="Title 1">
            <a:extLst>
              <a:ext uri="{FF2B5EF4-FFF2-40B4-BE49-F238E27FC236}">
                <a16:creationId xmlns:a16="http://schemas.microsoft.com/office/drawing/2014/main" id="{BFB0FCBF-2E59-9046-BF41-FA67BB1B6EE0}"/>
              </a:ext>
            </a:extLst>
          </p:cNvPr>
          <p:cNvSpPr txBox="1">
            <a:spLocks/>
          </p:cNvSpPr>
          <p:nvPr/>
        </p:nvSpPr>
        <p:spPr>
          <a:xfrm>
            <a:off x="2087559" y="1769139"/>
            <a:ext cx="10515600" cy="798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Hind" panose="02000000000000000000" pitchFamily="2" charset="77"/>
                <a:ea typeface="+mj-ea"/>
                <a:cs typeface="Hind" panose="02000000000000000000"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4575"/>
                </a:solidFill>
                <a:effectLst/>
                <a:uLnTx/>
                <a:uFillTx/>
                <a:latin typeface="Hind" panose="02000000000000000000" pitchFamily="2" charset="77"/>
                <a:ea typeface="+mj-ea"/>
                <a:cs typeface="Hind" panose="02000000000000000000" pitchFamily="2" charset="77"/>
              </a:rPr>
              <a:t>Welcome From Our Hub Team!</a:t>
            </a:r>
          </a:p>
        </p:txBody>
      </p:sp>
      <p:pic>
        <p:nvPicPr>
          <p:cNvPr id="16" name="Picture 15" descr="A picture containing text, clipart&#10;&#10;Description automatically generated">
            <a:extLst>
              <a:ext uri="{FF2B5EF4-FFF2-40B4-BE49-F238E27FC236}">
                <a16:creationId xmlns:a16="http://schemas.microsoft.com/office/drawing/2014/main" id="{1024A030-677B-4148-B74E-F65BD65CCE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1515" y="6061934"/>
            <a:ext cx="1114213" cy="550613"/>
          </a:xfrm>
          <a:prstGeom prst="rect">
            <a:avLst/>
          </a:prstGeom>
        </p:spPr>
      </p:pic>
      <p:sp>
        <p:nvSpPr>
          <p:cNvPr id="17" name="TextBox 16">
            <a:extLst>
              <a:ext uri="{FF2B5EF4-FFF2-40B4-BE49-F238E27FC236}">
                <a16:creationId xmlns:a16="http://schemas.microsoft.com/office/drawing/2014/main" id="{F338F1B7-D846-594B-9E09-C03D64693BF8}"/>
              </a:ext>
            </a:extLst>
          </p:cNvPr>
          <p:cNvSpPr txBox="1"/>
          <p:nvPr/>
        </p:nvSpPr>
        <p:spPr>
          <a:xfrm>
            <a:off x="6029115" y="4579921"/>
            <a:ext cx="18136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4575"/>
                </a:solidFill>
                <a:effectLst/>
                <a:uLnTx/>
                <a:uFillTx/>
                <a:latin typeface="Calibri" panose="020F0502020204030204"/>
                <a:ea typeface="+mn-ea"/>
                <a:cs typeface="+mn-cs"/>
              </a:rPr>
              <a:t>Jerard</a:t>
            </a:r>
            <a:r>
              <a:rPr kumimoji="0" lang="en-US" sz="1400" b="1" i="0" u="none" strike="noStrike" kern="1200" cap="none" spc="0" normalizeH="0" baseline="0" noProof="0" dirty="0">
                <a:ln>
                  <a:noFill/>
                </a:ln>
                <a:solidFill>
                  <a:srgbClr val="004575"/>
                </a:solidFill>
                <a:effectLst/>
                <a:uLnTx/>
                <a:uFillTx/>
                <a:latin typeface="Calibri" panose="020F0502020204030204"/>
                <a:ea typeface="+mn-ea"/>
                <a:cs typeface="+mn-cs"/>
              </a:rPr>
              <a:t> Johnson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4575"/>
                </a:solidFill>
                <a:effectLst/>
                <a:uLnTx/>
                <a:uFillTx/>
                <a:latin typeface="Calibri" panose="020F0502020204030204"/>
                <a:ea typeface="+mn-ea"/>
                <a:cs typeface="+mn-cs"/>
              </a:rPr>
              <a:t>Case Management</a:t>
            </a:r>
          </a:p>
        </p:txBody>
      </p:sp>
      <p:sp>
        <p:nvSpPr>
          <p:cNvPr id="18" name="TextBox 17">
            <a:extLst>
              <a:ext uri="{FF2B5EF4-FFF2-40B4-BE49-F238E27FC236}">
                <a16:creationId xmlns:a16="http://schemas.microsoft.com/office/drawing/2014/main" id="{687E6BBF-ADC2-F747-9D6A-28EAF2DF0628}"/>
              </a:ext>
            </a:extLst>
          </p:cNvPr>
          <p:cNvSpPr txBox="1"/>
          <p:nvPr/>
        </p:nvSpPr>
        <p:spPr>
          <a:xfrm>
            <a:off x="7536762" y="4578380"/>
            <a:ext cx="18136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4575"/>
                </a:solidFill>
                <a:effectLst/>
                <a:uLnTx/>
                <a:uFillTx/>
                <a:latin typeface="Calibri" panose="020F0502020204030204"/>
                <a:ea typeface="+mn-ea"/>
                <a:cs typeface="+mn-cs"/>
              </a:rPr>
              <a:t>Kristen </a:t>
            </a:r>
            <a:r>
              <a:rPr kumimoji="0" lang="en-US" sz="1400" b="1" i="0" u="none" strike="noStrike" kern="1200" cap="none" spc="0" normalizeH="0" baseline="0" noProof="0" dirty="0" err="1">
                <a:ln>
                  <a:noFill/>
                </a:ln>
                <a:solidFill>
                  <a:srgbClr val="004575"/>
                </a:solidFill>
                <a:effectLst/>
                <a:uLnTx/>
                <a:uFillTx/>
                <a:latin typeface="Calibri" panose="020F0502020204030204"/>
                <a:ea typeface="+mn-ea"/>
                <a:cs typeface="+mn-cs"/>
              </a:rPr>
              <a:t>DiFillippo</a:t>
            </a:r>
            <a:endParaRPr kumimoji="0" lang="en-US" sz="1400" b="1" i="0" u="none" strike="noStrike" kern="1200" cap="none" spc="0" normalizeH="0" baseline="0" noProof="0" dirty="0">
              <a:ln>
                <a:noFill/>
              </a:ln>
              <a:solidFill>
                <a:srgbClr val="004575"/>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4575"/>
                </a:solidFill>
                <a:latin typeface="Calibri" panose="020F0502020204030204"/>
              </a:rPr>
              <a:t>Parent </a:t>
            </a:r>
            <a:r>
              <a:rPr lang="en-US" sz="1400" b="1" dirty="0" err="1">
                <a:solidFill>
                  <a:srgbClr val="004575"/>
                </a:solidFill>
                <a:latin typeface="Calibri" panose="020F0502020204030204"/>
              </a:rPr>
              <a:t>Liason</a:t>
            </a:r>
            <a:endParaRPr kumimoji="0" lang="en-US" sz="1400" b="1" i="0" u="none" strike="noStrike" kern="1200" cap="none" spc="0" normalizeH="0" baseline="0" noProof="0" dirty="0">
              <a:ln>
                <a:noFill/>
              </a:ln>
              <a:solidFill>
                <a:srgbClr val="004575"/>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3BC9B97-9A38-5E48-A3D7-A516F0AC5DEC}"/>
              </a:ext>
            </a:extLst>
          </p:cNvPr>
          <p:cNvSpPr txBox="1"/>
          <p:nvPr/>
        </p:nvSpPr>
        <p:spPr>
          <a:xfrm>
            <a:off x="10631375" y="4581770"/>
            <a:ext cx="151920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4575"/>
                </a:solidFill>
                <a:effectLst/>
                <a:uLnTx/>
                <a:uFillTx/>
                <a:latin typeface="Calibri" panose="020F0502020204030204"/>
                <a:ea typeface="+mn-ea"/>
                <a:cs typeface="+mn-cs"/>
              </a:rPr>
              <a:t>Jessica </a:t>
            </a:r>
            <a:r>
              <a:rPr kumimoji="0" lang="en-US" sz="1400" b="1" i="0" u="none" strike="noStrike" kern="1200" cap="none" spc="0" normalizeH="0" baseline="0" noProof="0" dirty="0" err="1">
                <a:ln>
                  <a:noFill/>
                </a:ln>
                <a:solidFill>
                  <a:srgbClr val="004575"/>
                </a:solidFill>
                <a:effectLst/>
                <a:uLnTx/>
                <a:uFillTx/>
                <a:latin typeface="Calibri" panose="020F0502020204030204"/>
                <a:ea typeface="+mn-ea"/>
                <a:cs typeface="+mn-cs"/>
              </a:rPr>
              <a:t>Watington</a:t>
            </a:r>
            <a:endParaRPr kumimoji="0" lang="en-US" sz="1400" b="1" i="0" u="none" strike="noStrike" kern="1200" cap="none" spc="0" normalizeH="0" baseline="0" noProof="0" dirty="0">
              <a:ln>
                <a:noFill/>
              </a:ln>
              <a:solidFill>
                <a:srgbClr val="004575"/>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4575"/>
                </a:solidFill>
                <a:latin typeface="Calibri" panose="020F0502020204030204"/>
              </a:rPr>
              <a:t>Office of Mental Health</a:t>
            </a:r>
            <a:endParaRPr kumimoji="0" lang="en-US" sz="1400" b="1" i="0" u="none" strike="noStrike" kern="1200" cap="none" spc="0" normalizeH="0" baseline="0" noProof="0" dirty="0">
              <a:ln>
                <a:noFill/>
              </a:ln>
              <a:solidFill>
                <a:srgbClr val="004575"/>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16762" r="28233"/>
          <a:stretch/>
        </p:blipFill>
        <p:spPr>
          <a:xfrm>
            <a:off x="6353694" y="2601427"/>
            <a:ext cx="1222179" cy="1849756"/>
          </a:xfrm>
          <a:prstGeom prst="rect">
            <a:avLst/>
          </a:prstGeom>
          <a:ln>
            <a:solidFill>
              <a:schemeClr val="tx1"/>
            </a:solidFill>
          </a:ln>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r="14784"/>
          <a:stretch/>
        </p:blipFill>
        <p:spPr>
          <a:xfrm>
            <a:off x="7807831" y="2601427"/>
            <a:ext cx="1270620" cy="1849756"/>
          </a:xfrm>
          <a:prstGeom prst="rect">
            <a:avLst/>
          </a:prstGeom>
          <a:ln>
            <a:solidFill>
              <a:schemeClr val="tx1"/>
            </a:solidFill>
          </a:ln>
        </p:spPr>
      </p:pic>
      <p:pic>
        <p:nvPicPr>
          <p:cNvPr id="8" name="Picture 7">
            <a:extLst>
              <a:ext uri="{FF2B5EF4-FFF2-40B4-BE49-F238E27FC236}">
                <a16:creationId xmlns:a16="http://schemas.microsoft.com/office/drawing/2014/main" id="{0E15367F-4F6D-8518-088C-2FB93CAA364D}"/>
              </a:ext>
            </a:extLst>
          </p:cNvPr>
          <p:cNvPicPr>
            <a:picLocks noChangeAspect="1"/>
          </p:cNvPicPr>
          <p:nvPr/>
        </p:nvPicPr>
        <p:blipFill>
          <a:blip r:embed="rId9"/>
          <a:stretch>
            <a:fillRect/>
          </a:stretch>
        </p:blipFill>
        <p:spPr>
          <a:xfrm>
            <a:off x="9288616" y="2601427"/>
            <a:ext cx="1325002" cy="1849756"/>
          </a:xfrm>
          <a:prstGeom prst="rect">
            <a:avLst/>
          </a:prstGeom>
        </p:spPr>
      </p:pic>
      <p:pic>
        <p:nvPicPr>
          <p:cNvPr id="20" name="Picture 19">
            <a:extLst>
              <a:ext uri="{FF2B5EF4-FFF2-40B4-BE49-F238E27FC236}">
                <a16:creationId xmlns:a16="http://schemas.microsoft.com/office/drawing/2014/main" id="{538D5C2B-59CE-9BFF-D461-853337DF394D}"/>
              </a:ext>
            </a:extLst>
          </p:cNvPr>
          <p:cNvPicPr>
            <a:picLocks noChangeAspect="1"/>
          </p:cNvPicPr>
          <p:nvPr/>
        </p:nvPicPr>
        <p:blipFill>
          <a:blip r:embed="rId10"/>
          <a:stretch>
            <a:fillRect/>
          </a:stretch>
        </p:blipFill>
        <p:spPr>
          <a:xfrm>
            <a:off x="10823928" y="2601426"/>
            <a:ext cx="1092142" cy="1849755"/>
          </a:xfrm>
          <a:prstGeom prst="rect">
            <a:avLst/>
          </a:prstGeom>
        </p:spPr>
      </p:pic>
      <p:sp>
        <p:nvSpPr>
          <p:cNvPr id="21" name="TextBox 20">
            <a:extLst>
              <a:ext uri="{FF2B5EF4-FFF2-40B4-BE49-F238E27FC236}">
                <a16:creationId xmlns:a16="http://schemas.microsoft.com/office/drawing/2014/main" id="{D126CE24-510A-936E-EC4D-F00865AFE764}"/>
              </a:ext>
            </a:extLst>
          </p:cNvPr>
          <p:cNvSpPr txBox="1"/>
          <p:nvPr/>
        </p:nvSpPr>
        <p:spPr>
          <a:xfrm>
            <a:off x="9124601" y="4581770"/>
            <a:ext cx="163534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4575"/>
                </a:solidFill>
                <a:effectLst/>
                <a:uLnTx/>
                <a:uFillTx/>
                <a:latin typeface="Calibri" panose="020F0502020204030204"/>
                <a:ea typeface="+mn-ea"/>
                <a:cs typeface="+mn-cs"/>
              </a:rPr>
              <a:t>Melanie Funchess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4575"/>
                </a:solidFill>
                <a:latin typeface="Calibri" panose="020F0502020204030204"/>
              </a:rPr>
              <a:t>Ubuntu Village Works, LLC</a:t>
            </a:r>
            <a:endParaRPr kumimoji="0" lang="en-US" sz="1400" b="1" i="0" u="none" strike="noStrike" kern="1200" cap="none" spc="0" normalizeH="0" baseline="0" noProof="0" dirty="0">
              <a:ln>
                <a:noFill/>
              </a:ln>
              <a:solidFill>
                <a:srgbClr val="004575"/>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D676B8A-D5F9-A0B7-D144-4EF2A80F1293}"/>
              </a:ext>
            </a:extLst>
          </p:cNvPr>
          <p:cNvPicPr>
            <a:picLocks noChangeAspect="1"/>
          </p:cNvPicPr>
          <p:nvPr/>
        </p:nvPicPr>
        <p:blipFill>
          <a:blip r:embed="rId11"/>
          <a:stretch>
            <a:fillRect/>
          </a:stretch>
        </p:blipFill>
        <p:spPr>
          <a:xfrm>
            <a:off x="1889281" y="2601426"/>
            <a:ext cx="1375866" cy="1849755"/>
          </a:xfrm>
          <a:prstGeom prst="rect">
            <a:avLst/>
          </a:prstGeom>
        </p:spPr>
      </p:pic>
    </p:spTree>
    <p:extLst>
      <p:ext uri="{BB962C8B-B14F-4D97-AF65-F5344CB8AC3E}">
        <p14:creationId xmlns:p14="http://schemas.microsoft.com/office/powerpoint/2010/main" val="108269964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807" y="3152961"/>
            <a:ext cx="10515600" cy="1325563"/>
          </a:xfrm>
        </p:spPr>
        <p:txBody>
          <a:bodyPr/>
          <a:lstStyle/>
          <a:p>
            <a:pPr algn="ctr"/>
            <a:r>
              <a:rPr lang="en-US" i="1" dirty="0"/>
              <a:t>No disclosures or relevant financial relationships to declare</a:t>
            </a:r>
          </a:p>
        </p:txBody>
      </p:sp>
    </p:spTree>
    <p:extLst>
      <p:ext uri="{BB962C8B-B14F-4D97-AF65-F5344CB8AC3E}">
        <p14:creationId xmlns:p14="http://schemas.microsoft.com/office/powerpoint/2010/main" val="3456731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31067" y="390102"/>
            <a:ext cx="8890000" cy="1057963"/>
          </a:xfrm>
        </p:spPr>
        <p:txBody>
          <a:bodyPr/>
          <a:lstStyle/>
          <a:p>
            <a:r>
              <a:rPr lang="en-US" dirty="0"/>
              <a:t>ECHO Session Training Surveys</a:t>
            </a:r>
          </a:p>
        </p:txBody>
      </p:sp>
      <p:sp>
        <p:nvSpPr>
          <p:cNvPr id="3" name="Content Placeholder 2"/>
          <p:cNvSpPr>
            <a:spLocks noGrp="1"/>
          </p:cNvSpPr>
          <p:nvPr>
            <p:ph idx="4294967295"/>
          </p:nvPr>
        </p:nvSpPr>
        <p:spPr>
          <a:xfrm>
            <a:off x="554566" y="1765192"/>
            <a:ext cx="11082867" cy="4610893"/>
          </a:xfrm>
        </p:spPr>
        <p:txBody>
          <a:bodyPr>
            <a:normAutofit fontScale="85000" lnSpcReduction="20000"/>
          </a:bodyPr>
          <a:lstStyle/>
          <a:p>
            <a:pPr marL="0" indent="0">
              <a:buNone/>
            </a:pPr>
            <a:endParaRPr lang="en-US" dirty="0"/>
          </a:p>
          <a:p>
            <a:pPr marL="0" indent="0">
              <a:buNone/>
            </a:pPr>
            <a:r>
              <a:rPr lang="en-US" dirty="0"/>
              <a:t>We ask that you please complete a </a:t>
            </a:r>
            <a:r>
              <a:rPr lang="en-US" b="1" dirty="0"/>
              <a:t>very brief survey </a:t>
            </a:r>
            <a:r>
              <a:rPr lang="en-US" dirty="0"/>
              <a:t>at the </a:t>
            </a:r>
            <a:r>
              <a:rPr lang="en-US" b="1" dirty="0"/>
              <a:t>end of each ECHO session. </a:t>
            </a:r>
            <a:r>
              <a:rPr lang="en-US" i="1" dirty="0"/>
              <a:t>Please note that you </a:t>
            </a:r>
            <a:r>
              <a:rPr lang="en-US" i="1" u="sng" dirty="0"/>
              <a:t>cannot receive continuing educator hours unless you complete this survey.</a:t>
            </a:r>
          </a:p>
          <a:p>
            <a:pPr marL="0" indent="0">
              <a:buNone/>
            </a:pPr>
            <a:endParaRPr lang="en-US" dirty="0"/>
          </a:p>
          <a:p>
            <a:pPr marL="0" indent="0" algn="ctr">
              <a:buNone/>
            </a:pPr>
            <a:r>
              <a:rPr lang="en-US" b="1" u="sng" dirty="0"/>
              <a:t>ECHO Session #1 Training Survey</a:t>
            </a:r>
            <a:r>
              <a:rPr lang="en-US" dirty="0"/>
              <a:t>: https://</a:t>
            </a:r>
            <a:r>
              <a:rPr lang="en-US" dirty="0" err="1"/>
              <a:t>redcap.link</a:t>
            </a:r>
            <a:r>
              <a:rPr lang="en-US" dirty="0"/>
              <a:t>/ECHO-1</a:t>
            </a:r>
          </a:p>
          <a:p>
            <a:pPr marL="0" indent="0">
              <a:buNone/>
            </a:pPr>
            <a:endParaRPr lang="en-US" dirty="0"/>
          </a:p>
          <a:p>
            <a:pPr marL="0" indent="0">
              <a:buNone/>
            </a:pPr>
            <a:endParaRPr lang="en-US" dirty="0"/>
          </a:p>
          <a:p>
            <a:pPr marL="0" indent="0">
              <a:buNone/>
            </a:pPr>
            <a:r>
              <a:rPr lang="en-US" sz="1600" i="1" dirty="0"/>
              <a:t>University of Rochester Medical Center, Center for Experiential Learning is recognized by the New York State Education Department's State Board for Social Work as an approved provider of continuing education for licensed social workers #SW-0005. </a:t>
            </a:r>
            <a:r>
              <a:rPr lang="en-US" sz="1600" b="1" i="1" dirty="0"/>
              <a:t>This activity is approved for 1.0 Social Work continuing education hour(s).</a:t>
            </a:r>
          </a:p>
          <a:p>
            <a:pPr marL="0" indent="0">
              <a:buNone/>
            </a:pPr>
            <a:endParaRPr lang="en-US" sz="1600" i="1" dirty="0"/>
          </a:p>
          <a:p>
            <a:pPr marL="0" indent="0">
              <a:buNone/>
            </a:pPr>
            <a:r>
              <a:rPr lang="en-US" sz="1600" i="1" dirty="0"/>
              <a:t>University of Rochester Warner School of Education is recognized by the New York State Education Department as an approved provider of Continuing Teacher Leader Education (CTLE) for educators, administrators, and some classes of paraprofessionals. </a:t>
            </a:r>
            <a:r>
              <a:rPr lang="en-US" sz="1600" b="1" i="1" dirty="0"/>
              <a:t>This activity is approved for 1.0 Continuing Teacher Leader Education hours.</a:t>
            </a:r>
          </a:p>
          <a:p>
            <a:pPr marL="0" indent="0" algn="ctr">
              <a:buNone/>
            </a:pPr>
            <a:endParaRPr lang="en-US" b="1" dirty="0"/>
          </a:p>
        </p:txBody>
      </p:sp>
    </p:spTree>
    <p:extLst>
      <p:ext uri="{BB962C8B-B14F-4D97-AF65-F5344CB8AC3E}">
        <p14:creationId xmlns:p14="http://schemas.microsoft.com/office/powerpoint/2010/main" val="3901052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B547-0CE8-5466-C11B-D6CB07E30B2B}"/>
              </a:ext>
            </a:extLst>
          </p:cNvPr>
          <p:cNvSpPr>
            <a:spLocks noGrp="1"/>
          </p:cNvSpPr>
          <p:nvPr>
            <p:ph type="title" idx="4294967295"/>
          </p:nvPr>
        </p:nvSpPr>
        <p:spPr>
          <a:xfrm>
            <a:off x="3237470" y="365125"/>
            <a:ext cx="8116330" cy="1325563"/>
          </a:xfrm>
        </p:spPr>
        <p:txBody>
          <a:bodyPr/>
          <a:lstStyle/>
          <a:p>
            <a:r>
              <a:rPr lang="en-US" dirty="0"/>
              <a:t>UR-SOS Announcements</a:t>
            </a:r>
          </a:p>
        </p:txBody>
      </p:sp>
      <p:sp>
        <p:nvSpPr>
          <p:cNvPr id="3" name="Content Placeholder 2">
            <a:extLst>
              <a:ext uri="{FF2B5EF4-FFF2-40B4-BE49-F238E27FC236}">
                <a16:creationId xmlns:a16="http://schemas.microsoft.com/office/drawing/2014/main" id="{8ABA756B-0AD6-63B5-918D-E29DD81C39BC}"/>
              </a:ext>
            </a:extLst>
          </p:cNvPr>
          <p:cNvSpPr>
            <a:spLocks noGrp="1"/>
          </p:cNvSpPr>
          <p:nvPr>
            <p:ph idx="4294967295"/>
          </p:nvPr>
        </p:nvSpPr>
        <p:spPr/>
        <p:txBody>
          <a:bodyPr>
            <a:normAutofit fontScale="92500" lnSpcReduction="10000"/>
          </a:bodyPr>
          <a:lstStyle/>
          <a:p>
            <a:r>
              <a:rPr lang="en-US" b="1" u="sng" dirty="0"/>
              <a:t>Monthly ECHO Meetings: </a:t>
            </a:r>
            <a:r>
              <a:rPr lang="en-US" dirty="0"/>
              <a:t>2</a:t>
            </a:r>
            <a:r>
              <a:rPr lang="en-US" baseline="30000" dirty="0"/>
              <a:t>nd</a:t>
            </a:r>
            <a:r>
              <a:rPr lang="en-US" dirty="0"/>
              <a:t> &amp; 4</a:t>
            </a:r>
            <a:r>
              <a:rPr lang="en-US" baseline="30000" dirty="0"/>
              <a:t>th</a:t>
            </a:r>
            <a:r>
              <a:rPr lang="en-US" dirty="0"/>
              <a:t> Thursdays, 11am-12pm via zoom</a:t>
            </a:r>
          </a:p>
          <a:p>
            <a:endParaRPr lang="en-US" dirty="0"/>
          </a:p>
          <a:p>
            <a:r>
              <a:rPr lang="en-US" b="1" u="sng" dirty="0"/>
              <a:t>YMHFA Instructors:</a:t>
            </a:r>
          </a:p>
          <a:p>
            <a:pPr lvl="1"/>
            <a:r>
              <a:rPr lang="en-US" dirty="0"/>
              <a:t>3-day YMHFA Instructor Certification Course:</a:t>
            </a:r>
          </a:p>
          <a:p>
            <a:pPr lvl="2"/>
            <a:r>
              <a:rPr lang="en-US" b="1" dirty="0"/>
              <a:t>January 18th, 19th, and 20th</a:t>
            </a:r>
            <a:r>
              <a:rPr lang="en-US" i="1" dirty="0"/>
              <a:t> (approx. timing is 8:30am-4:30pm)</a:t>
            </a:r>
          </a:p>
          <a:p>
            <a:pPr lvl="1"/>
            <a:endParaRPr lang="en-US" dirty="0"/>
          </a:p>
          <a:p>
            <a:pPr lvl="1"/>
            <a:r>
              <a:rPr lang="en-US" b="1" dirty="0"/>
              <a:t>Monthly 30-minute Implementation Trainings</a:t>
            </a:r>
            <a:r>
              <a:rPr lang="en-US" dirty="0"/>
              <a:t> (3</a:t>
            </a:r>
            <a:r>
              <a:rPr lang="en-US" baseline="30000" dirty="0"/>
              <a:t>rd</a:t>
            </a:r>
            <a:r>
              <a:rPr lang="en-US" dirty="0"/>
              <a:t> week of each month)</a:t>
            </a:r>
          </a:p>
          <a:p>
            <a:pPr lvl="2"/>
            <a:r>
              <a:rPr lang="en-US" dirty="0"/>
              <a:t>Exact day/time = TBD; please email Allison Stiles (</a:t>
            </a:r>
            <a:r>
              <a:rPr lang="en-US" dirty="0">
                <a:hlinkClick r:id="rId2"/>
              </a:rPr>
              <a:t>allison_stiles@urmc.rochester.edu</a:t>
            </a:r>
            <a:r>
              <a:rPr lang="en-US" dirty="0"/>
              <a:t>) to indicate availability</a:t>
            </a:r>
          </a:p>
          <a:p>
            <a:pPr lvl="4">
              <a:buFont typeface="Wingdings" pitchFamily="2" charset="2"/>
              <a:buChar char="Ø"/>
            </a:pPr>
            <a:r>
              <a:rPr lang="en-US" b="1" dirty="0"/>
              <a:t>Wednesdays from 11-11:30am ​  </a:t>
            </a:r>
            <a:r>
              <a:rPr lang="en-US" i="1" dirty="0"/>
              <a:t>(optional office hours from 11:30am-12pm)</a:t>
            </a:r>
            <a:endParaRPr lang="en-US" dirty="0"/>
          </a:p>
          <a:p>
            <a:pPr lvl="4">
              <a:buFont typeface="Wingdings" pitchFamily="2" charset="2"/>
              <a:buChar char="Ø"/>
            </a:pPr>
            <a:r>
              <a:rPr lang="en-US" b="1" dirty="0"/>
              <a:t>Wednesdays from 12-12:30pm   </a:t>
            </a:r>
            <a:r>
              <a:rPr lang="en-US" i="1" dirty="0"/>
              <a:t>(optional office hours from 12:30pm-1pm)</a:t>
            </a:r>
            <a:endParaRPr lang="en-US" dirty="0"/>
          </a:p>
          <a:p>
            <a:pPr lvl="4">
              <a:buFont typeface="Wingdings" pitchFamily="2" charset="2"/>
              <a:buChar char="Ø"/>
            </a:pPr>
            <a:r>
              <a:rPr lang="en-US" b="1" dirty="0"/>
              <a:t>Thursdays from 11-11:30am   </a:t>
            </a:r>
            <a:r>
              <a:rPr lang="en-US" i="1" dirty="0"/>
              <a:t>(optional office hours from 11:30am-12pm)</a:t>
            </a:r>
            <a:endParaRPr lang="en-US" dirty="0"/>
          </a:p>
          <a:p>
            <a:pPr lvl="4">
              <a:buFont typeface="Wingdings" pitchFamily="2" charset="2"/>
              <a:buChar char="Ø"/>
            </a:pPr>
            <a:r>
              <a:rPr lang="en-US" b="1" dirty="0"/>
              <a:t>Thursdays from 12-12:30pm   </a:t>
            </a:r>
            <a:r>
              <a:rPr lang="en-US" i="1" dirty="0"/>
              <a:t>(optional office hours from 12:30pm-1pm)</a:t>
            </a:r>
            <a:endParaRPr lang="en-US" dirty="0"/>
          </a:p>
          <a:p>
            <a:pPr lvl="2"/>
            <a:endParaRPr lang="en-US" b="1" dirty="0"/>
          </a:p>
          <a:p>
            <a:pPr lvl="1"/>
            <a:endParaRPr lang="en-US" dirty="0"/>
          </a:p>
          <a:p>
            <a:endParaRPr lang="en-US" dirty="0"/>
          </a:p>
        </p:txBody>
      </p:sp>
    </p:spTree>
    <p:extLst>
      <p:ext uri="{BB962C8B-B14F-4D97-AF65-F5344CB8AC3E}">
        <p14:creationId xmlns:p14="http://schemas.microsoft.com/office/powerpoint/2010/main" val="1140942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F0CE7-ED4C-7F4A-9FC9-94D3832C9642}"/>
              </a:ext>
            </a:extLst>
          </p:cNvPr>
          <p:cNvSpPr>
            <a:spLocks noGrp="1"/>
          </p:cNvSpPr>
          <p:nvPr>
            <p:ph type="title"/>
          </p:nvPr>
        </p:nvSpPr>
        <p:spPr>
          <a:xfrm>
            <a:off x="851807" y="2798901"/>
            <a:ext cx="10515600" cy="1325563"/>
          </a:xfrm>
        </p:spPr>
        <p:txBody>
          <a:bodyPr>
            <a:normAutofit fontScale="90000"/>
          </a:bodyPr>
          <a:lstStyle/>
          <a:p>
            <a:pPr algn="ctr"/>
            <a:r>
              <a:rPr lang="en-US" dirty="0"/>
              <a:t>Introduction to UR-SOS Project:</a:t>
            </a:r>
            <a:br>
              <a:rPr lang="en-US" dirty="0"/>
            </a:br>
            <a:r>
              <a:rPr lang="en-US" dirty="0"/>
              <a:t>Recognizing &amp; Supporting Youth in Distress </a:t>
            </a:r>
            <a:br>
              <a:rPr lang="en-US" dirty="0"/>
            </a:br>
            <a:r>
              <a:rPr lang="en-US" dirty="0"/>
              <a:t>in Educational Settings</a:t>
            </a:r>
          </a:p>
        </p:txBody>
      </p:sp>
      <p:sp>
        <p:nvSpPr>
          <p:cNvPr id="6" name="Content Placeholder 5">
            <a:extLst>
              <a:ext uri="{FF2B5EF4-FFF2-40B4-BE49-F238E27FC236}">
                <a16:creationId xmlns:a16="http://schemas.microsoft.com/office/drawing/2014/main" id="{64E8EE35-0973-C848-9AC4-16C74D6A598D}"/>
              </a:ext>
            </a:extLst>
          </p:cNvPr>
          <p:cNvSpPr>
            <a:spLocks noGrp="1"/>
          </p:cNvSpPr>
          <p:nvPr>
            <p:ph idx="1"/>
          </p:nvPr>
        </p:nvSpPr>
        <p:spPr>
          <a:xfrm>
            <a:off x="838200" y="4492717"/>
            <a:ext cx="10515600" cy="1325563"/>
          </a:xfrm>
        </p:spPr>
        <p:txBody>
          <a:bodyPr>
            <a:normAutofit fontScale="92500" lnSpcReduction="10000"/>
          </a:bodyPr>
          <a:lstStyle/>
          <a:p>
            <a:pPr marL="0" indent="0" algn="ctr">
              <a:buNone/>
            </a:pPr>
            <a:r>
              <a:rPr lang="en-US" dirty="0"/>
              <a:t>Dr. Allison Stiles</a:t>
            </a:r>
          </a:p>
          <a:p>
            <a:pPr marL="0" indent="0" algn="ctr">
              <a:buNone/>
            </a:pPr>
            <a:r>
              <a:rPr lang="en-US" dirty="0"/>
              <a:t>Child &amp; Adolescent Psychologist</a:t>
            </a:r>
          </a:p>
          <a:p>
            <a:pPr marL="0" indent="0" algn="ctr">
              <a:buNone/>
            </a:pPr>
            <a:r>
              <a:rPr lang="en-US" dirty="0"/>
              <a:t>at UR Medicine</a:t>
            </a:r>
          </a:p>
        </p:txBody>
      </p:sp>
      <p:sp>
        <p:nvSpPr>
          <p:cNvPr id="5" name="TextBox 4">
            <a:extLst>
              <a:ext uri="{FF2B5EF4-FFF2-40B4-BE49-F238E27FC236}">
                <a16:creationId xmlns:a16="http://schemas.microsoft.com/office/drawing/2014/main" id="{109EC01B-5B4D-4B45-8258-FC550FC70DE0}"/>
              </a:ext>
            </a:extLst>
          </p:cNvPr>
          <p:cNvSpPr txBox="1"/>
          <p:nvPr/>
        </p:nvSpPr>
        <p:spPr>
          <a:xfrm>
            <a:off x="324277" y="1879600"/>
            <a:ext cx="3956339" cy="584775"/>
          </a:xfrm>
          <a:prstGeom prst="rect">
            <a:avLst/>
          </a:prstGeom>
          <a:noFill/>
        </p:spPr>
        <p:txBody>
          <a:bodyPr wrap="none" rtlCol="0">
            <a:spAutoFit/>
          </a:bodyPr>
          <a:lstStyle/>
          <a:p>
            <a:r>
              <a:rPr lang="en-US" sz="3200" b="1" dirty="0"/>
              <a:t>Didactics (15 minutes)</a:t>
            </a:r>
          </a:p>
        </p:txBody>
      </p:sp>
    </p:spTree>
    <p:extLst>
      <p:ext uri="{BB962C8B-B14F-4D97-AF65-F5344CB8AC3E}">
        <p14:creationId xmlns:p14="http://schemas.microsoft.com/office/powerpoint/2010/main" val="235675737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E45FB-7A52-5E4B-A337-CB9EE6D787AA}"/>
              </a:ext>
            </a:extLst>
          </p:cNvPr>
          <p:cNvSpPr>
            <a:spLocks noGrp="1"/>
          </p:cNvSpPr>
          <p:nvPr>
            <p:ph type="title" idx="4294967295"/>
          </p:nvPr>
        </p:nvSpPr>
        <p:spPr>
          <a:xfrm>
            <a:off x="3079102" y="365125"/>
            <a:ext cx="8274698" cy="1325563"/>
          </a:xfrm>
        </p:spPr>
        <p:txBody>
          <a:bodyPr/>
          <a:lstStyle/>
          <a:p>
            <a:r>
              <a:rPr lang="en-US" dirty="0"/>
              <a:t>Prevalence of Teen MH Challenges</a:t>
            </a:r>
          </a:p>
        </p:txBody>
      </p:sp>
      <p:sp>
        <p:nvSpPr>
          <p:cNvPr id="6" name="Content Placeholder 1">
            <a:extLst>
              <a:ext uri="{FF2B5EF4-FFF2-40B4-BE49-F238E27FC236}">
                <a16:creationId xmlns:a16="http://schemas.microsoft.com/office/drawing/2014/main" id="{A9E039D2-09DE-4342-9571-2AE2D1238C40}"/>
              </a:ext>
            </a:extLst>
          </p:cNvPr>
          <p:cNvSpPr txBox="1">
            <a:spLocks/>
          </p:cNvSpPr>
          <p:nvPr/>
        </p:nvSpPr>
        <p:spPr>
          <a:xfrm>
            <a:off x="278727" y="1966499"/>
            <a:ext cx="5545603" cy="489150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ind" panose="02000000000000000000" pitchFamily="2" charset="77"/>
                <a:ea typeface="+mn-ea"/>
                <a:cs typeface="Hind"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ind" panose="02000000000000000000" pitchFamily="2" charset="77"/>
                <a:ea typeface="+mn-ea"/>
                <a:cs typeface="Hind" panose="02000000000000000000"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ind" panose="02000000000000000000" pitchFamily="2" charset="77"/>
                <a:ea typeface="+mn-ea"/>
                <a:cs typeface="Hind" panose="02000000000000000000"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ind" panose="02000000000000000000" pitchFamily="2" charset="77"/>
                <a:ea typeface="+mn-ea"/>
                <a:cs typeface="Hind" panose="02000000000000000000"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ind" panose="02000000000000000000" pitchFamily="2" charset="77"/>
                <a:ea typeface="+mn-ea"/>
                <a:cs typeface="Hind" panose="02000000000000000000"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From 2009 to 2019…</a:t>
            </a:r>
          </a:p>
          <a:p>
            <a:pPr lvl="1"/>
            <a:r>
              <a:rPr lang="en-US" sz="2000" dirty="0"/>
              <a:t>the proportion of high school students reporting persistent feelings of sadness or hopelessness increased by 40%</a:t>
            </a:r>
          </a:p>
          <a:p>
            <a:pPr lvl="1"/>
            <a:r>
              <a:rPr lang="en-US" sz="2000" dirty="0"/>
              <a:t>The share seriously considering attempting suicide increased by 36%</a:t>
            </a:r>
          </a:p>
          <a:p>
            <a:pPr lvl="1"/>
            <a:r>
              <a:rPr lang="en-US" sz="2000" dirty="0"/>
              <a:t>The share creating a suicide plan increased by 44%.</a:t>
            </a:r>
          </a:p>
          <a:p>
            <a:pPr lvl="1"/>
            <a:r>
              <a:rPr lang="en-US" sz="2000" dirty="0"/>
              <a:t>Suicide rates among youth ages 10-24 in the US increased by 57%.</a:t>
            </a:r>
          </a:p>
          <a:p>
            <a:pPr lvl="1"/>
            <a:endParaRPr lang="en-US" sz="2000" dirty="0"/>
          </a:p>
          <a:p>
            <a:pPr lvl="1"/>
            <a:endParaRPr lang="en-US" sz="1800" b="1" dirty="0"/>
          </a:p>
        </p:txBody>
      </p:sp>
      <p:sp>
        <p:nvSpPr>
          <p:cNvPr id="9" name="Content Placeholder 2">
            <a:extLst>
              <a:ext uri="{FF2B5EF4-FFF2-40B4-BE49-F238E27FC236}">
                <a16:creationId xmlns:a16="http://schemas.microsoft.com/office/drawing/2014/main" id="{F08B384E-E666-EB42-8D9B-F35F7A2494E8}"/>
              </a:ext>
            </a:extLst>
          </p:cNvPr>
          <p:cNvSpPr>
            <a:spLocks noGrp="1"/>
          </p:cNvSpPr>
          <p:nvPr>
            <p:ph idx="4294967295"/>
          </p:nvPr>
        </p:nvSpPr>
        <p:spPr>
          <a:xfrm>
            <a:off x="5824330" y="1980090"/>
            <a:ext cx="5943600" cy="4162289"/>
          </a:xfrm>
        </p:spPr>
        <p:txBody>
          <a:bodyPr>
            <a:normAutofit/>
          </a:bodyPr>
          <a:lstStyle/>
          <a:p>
            <a:r>
              <a:rPr lang="en-US" sz="2400" b="1" dirty="0"/>
              <a:t>Since the pandemic began…</a:t>
            </a:r>
          </a:p>
          <a:p>
            <a:pPr lvl="1"/>
            <a:r>
              <a:rPr lang="en-US" sz="2000" dirty="0"/>
              <a:t>Depressive and anxiety symptoms doubled during the pandemic, with 25% of youth experiencing depressive symptoms and 20% experiencing anxiety symptoms.</a:t>
            </a:r>
          </a:p>
          <a:p>
            <a:pPr lvl="1"/>
            <a:r>
              <a:rPr lang="en-US" sz="2000" dirty="0"/>
              <a:t>Negative emotions or behaviors such as impulsivity and irritability—associated with conditions such as ADHD— appear to have moderately increased.</a:t>
            </a:r>
          </a:p>
        </p:txBody>
      </p:sp>
      <p:sp>
        <p:nvSpPr>
          <p:cNvPr id="11" name="TextBox 10">
            <a:extLst>
              <a:ext uri="{FF2B5EF4-FFF2-40B4-BE49-F238E27FC236}">
                <a16:creationId xmlns:a16="http://schemas.microsoft.com/office/drawing/2014/main" id="{B011370A-8779-104F-868F-CDD3EAF91F25}"/>
              </a:ext>
            </a:extLst>
          </p:cNvPr>
          <p:cNvSpPr txBox="1"/>
          <p:nvPr/>
        </p:nvSpPr>
        <p:spPr>
          <a:xfrm>
            <a:off x="424070" y="5121107"/>
            <a:ext cx="11489203" cy="1015663"/>
          </a:xfrm>
          <a:prstGeom prst="rect">
            <a:avLst/>
          </a:prstGeom>
          <a:noFill/>
        </p:spPr>
        <p:txBody>
          <a:bodyPr wrap="square">
            <a:spAutoFit/>
          </a:bodyPr>
          <a:lstStyle/>
          <a:p>
            <a:pPr algn="ctr"/>
            <a:r>
              <a:rPr lang="en-US" sz="2000" b="1" dirty="0"/>
              <a:t>Early estimates from the National Center for Health Statistics suggest there were more than</a:t>
            </a:r>
            <a:r>
              <a:rPr lang="en-US" sz="2000" b="1" dirty="0">
                <a:solidFill>
                  <a:srgbClr val="C00000"/>
                </a:solidFill>
              </a:rPr>
              <a:t> 6,600 deaths </a:t>
            </a:r>
            <a:r>
              <a:rPr lang="en-US" sz="2000" b="1" dirty="0"/>
              <a:t>by suicide among the 10-24 age group in 2020.  2021 ED visits for suicide attempts were </a:t>
            </a:r>
            <a:r>
              <a:rPr lang="en-US" sz="2000" b="1" dirty="0">
                <a:solidFill>
                  <a:srgbClr val="C00000"/>
                </a:solidFill>
              </a:rPr>
              <a:t>51% higher </a:t>
            </a:r>
            <a:r>
              <a:rPr lang="en-US" sz="2000" b="1" dirty="0"/>
              <a:t>for teen girls, and </a:t>
            </a:r>
            <a:r>
              <a:rPr lang="en-US" sz="2000" b="1" dirty="0">
                <a:solidFill>
                  <a:srgbClr val="C00000"/>
                </a:solidFill>
              </a:rPr>
              <a:t>4% higher </a:t>
            </a:r>
            <a:r>
              <a:rPr lang="en-US" sz="2000" b="1" dirty="0"/>
              <a:t>for teen boys than in 2019.</a:t>
            </a:r>
          </a:p>
        </p:txBody>
      </p:sp>
    </p:spTree>
    <p:extLst>
      <p:ext uri="{BB962C8B-B14F-4D97-AF65-F5344CB8AC3E}">
        <p14:creationId xmlns:p14="http://schemas.microsoft.com/office/powerpoint/2010/main" val="60809048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36612-23D3-8A49-A095-12004DC70C0C}"/>
              </a:ext>
            </a:extLst>
          </p:cNvPr>
          <p:cNvSpPr>
            <a:spLocks noGrp="1"/>
          </p:cNvSpPr>
          <p:nvPr>
            <p:ph type="title" idx="4294967295"/>
          </p:nvPr>
        </p:nvSpPr>
        <p:spPr>
          <a:xfrm>
            <a:off x="3041780" y="365125"/>
            <a:ext cx="8312020" cy="1325563"/>
          </a:xfrm>
        </p:spPr>
        <p:txBody>
          <a:bodyPr>
            <a:noAutofit/>
          </a:bodyPr>
          <a:lstStyle/>
          <a:p>
            <a:r>
              <a:rPr lang="en-US" sz="3600" dirty="0"/>
              <a:t>Challenges in Recognizing Youth in Need of Support</a:t>
            </a:r>
          </a:p>
        </p:txBody>
      </p:sp>
      <p:sp>
        <p:nvSpPr>
          <p:cNvPr id="3" name="Content Placeholder 2">
            <a:extLst>
              <a:ext uri="{FF2B5EF4-FFF2-40B4-BE49-F238E27FC236}">
                <a16:creationId xmlns:a16="http://schemas.microsoft.com/office/drawing/2014/main" id="{681C548A-2386-F446-85DF-3B7646CB80DB}"/>
              </a:ext>
            </a:extLst>
          </p:cNvPr>
          <p:cNvSpPr>
            <a:spLocks noGrp="1"/>
          </p:cNvSpPr>
          <p:nvPr>
            <p:ph idx="4294967295"/>
          </p:nvPr>
        </p:nvSpPr>
        <p:spPr>
          <a:xfrm>
            <a:off x="838200" y="2218633"/>
            <a:ext cx="10515600" cy="4003263"/>
          </a:xfrm>
        </p:spPr>
        <p:txBody>
          <a:bodyPr>
            <a:normAutofit fontScale="92500" lnSpcReduction="20000"/>
          </a:bodyPr>
          <a:lstStyle/>
          <a:p>
            <a:pPr marL="0" indent="0" algn="ctr">
              <a:buNone/>
            </a:pPr>
            <a:r>
              <a:rPr lang="en-US" b="1" dirty="0"/>
              <a:t>Stigma</a:t>
            </a:r>
            <a:r>
              <a:rPr lang="en-US" dirty="0"/>
              <a:t> around discussing and disclosing mental health challenges</a:t>
            </a:r>
          </a:p>
          <a:p>
            <a:pPr marL="0" indent="0" algn="ctr">
              <a:buNone/>
            </a:pPr>
            <a:endParaRPr lang="en-US" b="1" dirty="0"/>
          </a:p>
          <a:p>
            <a:pPr marL="0" indent="0" algn="ctr">
              <a:buNone/>
            </a:pPr>
            <a:r>
              <a:rPr lang="en-US" b="1" dirty="0"/>
              <a:t>Externalizing</a:t>
            </a:r>
            <a:r>
              <a:rPr lang="en-US" dirty="0"/>
              <a:t> and </a:t>
            </a:r>
            <a:r>
              <a:rPr lang="en-US" b="1" dirty="0"/>
              <a:t>high-flying</a:t>
            </a:r>
            <a:r>
              <a:rPr lang="en-US" dirty="0"/>
              <a:t> </a:t>
            </a:r>
            <a:r>
              <a:rPr lang="en-US" b="1" dirty="0"/>
              <a:t>behaviors</a:t>
            </a:r>
            <a:r>
              <a:rPr lang="en-US" dirty="0"/>
              <a:t> much easier to ‘see’ than </a:t>
            </a:r>
            <a:r>
              <a:rPr lang="en-US" b="1" dirty="0"/>
              <a:t>internalizing</a:t>
            </a:r>
            <a:r>
              <a:rPr lang="en-US" dirty="0"/>
              <a:t> difficulties, like depression or anxiety</a:t>
            </a:r>
          </a:p>
          <a:p>
            <a:pPr marL="0" indent="0" algn="ctr">
              <a:buNone/>
            </a:pPr>
            <a:endParaRPr lang="en-US" dirty="0"/>
          </a:p>
          <a:p>
            <a:pPr marL="0" indent="0" algn="ctr">
              <a:buNone/>
            </a:pPr>
            <a:r>
              <a:rPr lang="en-US" dirty="0"/>
              <a:t>Front-line educators not always aware of ways </a:t>
            </a:r>
            <a:r>
              <a:rPr lang="en-US" b="1" dirty="0"/>
              <a:t>to recognize</a:t>
            </a:r>
            <a:r>
              <a:rPr lang="en-US" dirty="0"/>
              <a:t> signs that teens may be developing </a:t>
            </a:r>
            <a:r>
              <a:rPr lang="en-US" b="1" dirty="0"/>
              <a:t>mental health problems</a:t>
            </a:r>
            <a:endParaRPr lang="en-US" dirty="0"/>
          </a:p>
          <a:p>
            <a:pPr marL="0" indent="0" algn="ctr">
              <a:buNone/>
            </a:pPr>
            <a:endParaRPr lang="en-US" b="1" dirty="0"/>
          </a:p>
          <a:p>
            <a:pPr marL="0" indent="0" algn="ctr">
              <a:buNone/>
            </a:pPr>
            <a:r>
              <a:rPr lang="en-US" dirty="0"/>
              <a:t>“Terrifying </a:t>
            </a:r>
            <a:r>
              <a:rPr lang="en-US" b="1" dirty="0"/>
              <a:t>shortage</a:t>
            </a:r>
            <a:r>
              <a:rPr lang="en-US" dirty="0"/>
              <a:t> of </a:t>
            </a:r>
            <a:r>
              <a:rPr lang="en-US" b="1" dirty="0"/>
              <a:t>mental health providers </a:t>
            </a:r>
            <a:r>
              <a:rPr lang="en-US" dirty="0"/>
              <a:t>and </a:t>
            </a:r>
            <a:r>
              <a:rPr lang="en-US" b="1" dirty="0"/>
              <a:t>counselors</a:t>
            </a:r>
            <a:r>
              <a:rPr lang="en-US" dirty="0"/>
              <a:t> in schools right now.” – Ed Weekly</a:t>
            </a:r>
          </a:p>
          <a:p>
            <a:pPr marL="0" indent="0" algn="ctr">
              <a:buNone/>
            </a:pPr>
            <a:endParaRPr lang="en-US" dirty="0"/>
          </a:p>
          <a:p>
            <a:pPr marL="0" indent="0" algn="ctr">
              <a:buNone/>
            </a:pPr>
            <a:endParaRPr lang="en-US" dirty="0"/>
          </a:p>
        </p:txBody>
      </p:sp>
    </p:spTree>
    <p:extLst>
      <p:ext uri="{BB962C8B-B14F-4D97-AF65-F5344CB8AC3E}">
        <p14:creationId xmlns:p14="http://schemas.microsoft.com/office/powerpoint/2010/main" val="2549431869"/>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R-SOS Template Slides">
  <a:themeElements>
    <a:clrScheme name="UR Supporting Our Students 1">
      <a:dk1>
        <a:srgbClr val="004575"/>
      </a:dk1>
      <a:lt1>
        <a:srgbClr val="E9EBE9"/>
      </a:lt1>
      <a:dk2>
        <a:srgbClr val="296040"/>
      </a:dk2>
      <a:lt2>
        <a:srgbClr val="A3BEEA"/>
      </a:lt2>
      <a:accent1>
        <a:srgbClr val="6AAD74"/>
      </a:accent1>
      <a:accent2>
        <a:srgbClr val="9411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R-SOS Template Slides" id="{C4AF9302-C173-094F-9760-CC809B8181FA}" vid="{FA616882-1D79-B444-9133-E65912DC38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15794</TotalTime>
  <Words>1293</Words>
  <Application>Microsoft Macintosh PowerPoint</Application>
  <PresentationFormat>Widescreen</PresentationFormat>
  <Paragraphs>148</Paragraphs>
  <Slides>17</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Garamond</vt:lpstr>
      <vt:lpstr>Hind</vt:lpstr>
      <vt:lpstr>Hind Medium</vt:lpstr>
      <vt:lpstr>Wingdings</vt:lpstr>
      <vt:lpstr>UR-SOS Template Slides</vt:lpstr>
      <vt:lpstr>PowerPoint Presentation</vt:lpstr>
      <vt:lpstr>Introductions (5 min)</vt:lpstr>
      <vt:lpstr>PowerPoint Presentation</vt:lpstr>
      <vt:lpstr>No disclosures or relevant financial relationships to declare</vt:lpstr>
      <vt:lpstr>ECHO Session Training Surveys</vt:lpstr>
      <vt:lpstr>UR-SOS Announcements</vt:lpstr>
      <vt:lpstr>Introduction to UR-SOS Project: Recognizing &amp; Supporting Youth in Distress  in Educational Settings</vt:lpstr>
      <vt:lpstr>Prevalence of Teen MH Challenges</vt:lpstr>
      <vt:lpstr>Challenges in Recognizing Youth in Need of Support</vt:lpstr>
      <vt:lpstr>Urgent Need for . . . . </vt:lpstr>
      <vt:lpstr>UR-Supporting Our Students  Goal: Enhance the capacity of middle and high school educators within the NY Finger Lakes region to recognize, support, and refer teens with serious behavioral health needs</vt:lpstr>
      <vt:lpstr>PowerPoint Presentation</vt:lpstr>
      <vt:lpstr>PowerPoint Presentation</vt:lpstr>
      <vt:lpstr>Case Presentation: </vt:lpstr>
      <vt:lpstr>ECHO Session Training Surveys &amp; Continuing Education Reminder</vt:lpstr>
      <vt:lpstr>Next Time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Heatly, Melissa H</dc:creator>
  <cp:lastModifiedBy>Allison Stiles</cp:lastModifiedBy>
  <cp:revision>63</cp:revision>
  <cp:lastPrinted>2022-02-02T18:42:06Z</cp:lastPrinted>
  <dcterms:created xsi:type="dcterms:W3CDTF">2022-01-13T13:02:38Z</dcterms:created>
  <dcterms:modified xsi:type="dcterms:W3CDTF">2022-09-08T14:46:01Z</dcterms:modified>
</cp:coreProperties>
</file>