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7"/>
  </p:notesMasterIdLst>
  <p:sldIdLst>
    <p:sldId id="285" r:id="rId2"/>
    <p:sldId id="261" r:id="rId3"/>
    <p:sldId id="293" r:id="rId4"/>
    <p:sldId id="294" r:id="rId5"/>
    <p:sldId id="291" r:id="rId6"/>
    <p:sldId id="264" r:id="rId7"/>
    <p:sldId id="283" r:id="rId8"/>
    <p:sldId id="265" r:id="rId9"/>
    <p:sldId id="290" r:id="rId10"/>
    <p:sldId id="284" r:id="rId11"/>
    <p:sldId id="277" r:id="rId12"/>
    <p:sldId id="286" r:id="rId13"/>
    <p:sldId id="292" r:id="rId14"/>
    <p:sldId id="287" r:id="rId15"/>
    <p:sldId id="288" r:id="rId16"/>
    <p:sldId id="282" r:id="rId17"/>
    <p:sldId id="279" r:id="rId18"/>
    <p:sldId id="280" r:id="rId19"/>
    <p:sldId id="289" r:id="rId20"/>
    <p:sldId id="268" r:id="rId21"/>
    <p:sldId id="269" r:id="rId22"/>
    <p:sldId id="270" r:id="rId23"/>
    <p:sldId id="263" r:id="rId24"/>
    <p:sldId id="276"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3" autoAdjust="0"/>
    <p:restoredTop sz="94628"/>
  </p:normalViewPr>
  <p:slideViewPr>
    <p:cSldViewPr>
      <p:cViewPr varScale="1">
        <p:scale>
          <a:sx n="119" d="100"/>
          <a:sy n="119" d="100"/>
        </p:scale>
        <p:origin x="142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81816-5EF2-440C-B6C2-2CE2FF5E37CE}" type="datetimeFigureOut">
              <a:rPr lang="en-US" smtClean="0"/>
              <a:t>12/5/22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2CF57-53CA-4C9C-8A52-1C7101997BBB}" type="slidenum">
              <a:rPr lang="en-US" smtClean="0"/>
              <a:t>‹#›</a:t>
            </a:fld>
            <a:endParaRPr lang="en-US"/>
          </a:p>
        </p:txBody>
      </p:sp>
    </p:spTree>
    <p:extLst>
      <p:ext uri="{BB962C8B-B14F-4D97-AF65-F5344CB8AC3E}">
        <p14:creationId xmlns:p14="http://schemas.microsoft.com/office/powerpoint/2010/main" val="167939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2CF57-53CA-4C9C-8A52-1C7101997BBB}" type="slidenum">
              <a:rPr lang="en-US" smtClean="0"/>
              <a:t>2</a:t>
            </a:fld>
            <a:endParaRPr lang="en-US"/>
          </a:p>
        </p:txBody>
      </p:sp>
    </p:spTree>
    <p:extLst>
      <p:ext uri="{BB962C8B-B14F-4D97-AF65-F5344CB8AC3E}">
        <p14:creationId xmlns:p14="http://schemas.microsoft.com/office/powerpoint/2010/main" val="106740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2CF57-53CA-4C9C-8A52-1C7101997BBB}" type="slidenum">
              <a:rPr lang="en-US" smtClean="0"/>
              <a:t>6</a:t>
            </a:fld>
            <a:endParaRPr lang="en-US"/>
          </a:p>
        </p:txBody>
      </p:sp>
    </p:spTree>
    <p:extLst>
      <p:ext uri="{BB962C8B-B14F-4D97-AF65-F5344CB8AC3E}">
        <p14:creationId xmlns:p14="http://schemas.microsoft.com/office/powerpoint/2010/main" val="155604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2CF57-53CA-4C9C-8A52-1C7101997BBB}" type="slidenum">
              <a:rPr lang="en-US" smtClean="0"/>
              <a:t>8</a:t>
            </a:fld>
            <a:endParaRPr lang="en-US"/>
          </a:p>
        </p:txBody>
      </p:sp>
    </p:spTree>
    <p:extLst>
      <p:ext uri="{BB962C8B-B14F-4D97-AF65-F5344CB8AC3E}">
        <p14:creationId xmlns:p14="http://schemas.microsoft.com/office/powerpoint/2010/main" val="123643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2CF57-53CA-4C9C-8A52-1C7101997BBB}" type="slidenum">
              <a:rPr lang="en-US" smtClean="0"/>
              <a:t>16</a:t>
            </a:fld>
            <a:endParaRPr lang="en-US"/>
          </a:p>
        </p:txBody>
      </p:sp>
    </p:spTree>
    <p:extLst>
      <p:ext uri="{BB962C8B-B14F-4D97-AF65-F5344CB8AC3E}">
        <p14:creationId xmlns:p14="http://schemas.microsoft.com/office/powerpoint/2010/main" val="139239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2CF57-53CA-4C9C-8A52-1C7101997BBB}" type="slidenum">
              <a:rPr lang="en-US" smtClean="0"/>
              <a:t>17</a:t>
            </a:fld>
            <a:endParaRPr lang="en-US"/>
          </a:p>
        </p:txBody>
      </p:sp>
    </p:spTree>
    <p:extLst>
      <p:ext uri="{BB962C8B-B14F-4D97-AF65-F5344CB8AC3E}">
        <p14:creationId xmlns:p14="http://schemas.microsoft.com/office/powerpoint/2010/main" val="305583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2CF57-53CA-4C9C-8A52-1C7101997BBB}" type="slidenum">
              <a:rPr lang="en-US" smtClean="0"/>
              <a:t>18</a:t>
            </a:fld>
            <a:endParaRPr lang="en-US"/>
          </a:p>
        </p:txBody>
      </p:sp>
    </p:spTree>
    <p:extLst>
      <p:ext uri="{BB962C8B-B14F-4D97-AF65-F5344CB8AC3E}">
        <p14:creationId xmlns:p14="http://schemas.microsoft.com/office/powerpoint/2010/main" val="39534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2CF57-53CA-4C9C-8A52-1C7101997BBB}" type="slidenum">
              <a:rPr lang="en-US" smtClean="0"/>
              <a:t>20</a:t>
            </a:fld>
            <a:endParaRPr lang="en-US"/>
          </a:p>
        </p:txBody>
      </p:sp>
    </p:spTree>
    <p:extLst>
      <p:ext uri="{BB962C8B-B14F-4D97-AF65-F5344CB8AC3E}">
        <p14:creationId xmlns:p14="http://schemas.microsoft.com/office/powerpoint/2010/main" val="137892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2CF57-53CA-4C9C-8A52-1C7101997BBB}" type="slidenum">
              <a:rPr lang="en-US" smtClean="0"/>
              <a:t>23</a:t>
            </a:fld>
            <a:endParaRPr lang="en-US"/>
          </a:p>
        </p:txBody>
      </p:sp>
    </p:spTree>
    <p:extLst>
      <p:ext uri="{BB962C8B-B14F-4D97-AF65-F5344CB8AC3E}">
        <p14:creationId xmlns:p14="http://schemas.microsoft.com/office/powerpoint/2010/main" val="16615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2CF57-53CA-4C9C-8A52-1C7101997BBB}" type="slidenum">
              <a:rPr lang="en-US" smtClean="0"/>
              <a:t>24</a:t>
            </a:fld>
            <a:endParaRPr lang="en-US"/>
          </a:p>
        </p:txBody>
      </p:sp>
    </p:spTree>
    <p:extLst>
      <p:ext uri="{BB962C8B-B14F-4D97-AF65-F5344CB8AC3E}">
        <p14:creationId xmlns:p14="http://schemas.microsoft.com/office/powerpoint/2010/main" val="279197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3CCBF8-6845-4B1D-910E-23EEC70C5E63}"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B2DA7-4C9F-4E33-9591-EE3E59DF94A3}"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54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CCBF8-6845-4B1D-910E-23EEC70C5E63}"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B2DA7-4C9F-4E33-9591-EE3E59DF94A3}" type="slidenum">
              <a:rPr lang="en-US" smtClean="0"/>
              <a:t>‹#›</a:t>
            </a:fld>
            <a:endParaRPr lang="en-US"/>
          </a:p>
        </p:txBody>
      </p:sp>
    </p:spTree>
    <p:extLst>
      <p:ext uri="{BB962C8B-B14F-4D97-AF65-F5344CB8AC3E}">
        <p14:creationId xmlns:p14="http://schemas.microsoft.com/office/powerpoint/2010/main" val="282429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CCBF8-6845-4B1D-910E-23EEC70C5E63}"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B2DA7-4C9F-4E33-9591-EE3E59DF94A3}" type="slidenum">
              <a:rPr lang="en-US" smtClean="0"/>
              <a:t>‹#›</a:t>
            </a:fld>
            <a:endParaRPr lang="en-US"/>
          </a:p>
        </p:txBody>
      </p:sp>
    </p:spTree>
    <p:extLst>
      <p:ext uri="{BB962C8B-B14F-4D97-AF65-F5344CB8AC3E}">
        <p14:creationId xmlns:p14="http://schemas.microsoft.com/office/powerpoint/2010/main" val="144474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C3CCBF8-6845-4B1D-910E-23EEC70C5E63}"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B2DA7-4C9F-4E33-9591-EE3E59DF94A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64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CCBF8-6845-4B1D-910E-23EEC70C5E63}"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B2DA7-4C9F-4E33-9591-EE3E59DF94A3}" type="slidenum">
              <a:rPr lang="en-US" smtClean="0"/>
              <a:t>‹#›</a:t>
            </a:fld>
            <a:endParaRPr lang="en-US"/>
          </a:p>
        </p:txBody>
      </p:sp>
    </p:spTree>
    <p:extLst>
      <p:ext uri="{BB962C8B-B14F-4D97-AF65-F5344CB8AC3E}">
        <p14:creationId xmlns:p14="http://schemas.microsoft.com/office/powerpoint/2010/main" val="301575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3CCBF8-6845-4B1D-910E-23EEC70C5E63}"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B2DA7-4C9F-4E33-9591-EE3E59DF94A3}"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64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3CCBF8-6845-4B1D-910E-23EEC70C5E63}"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B2DA7-4C9F-4E33-9591-EE3E59DF94A3}" type="slidenum">
              <a:rPr lang="en-US" smtClean="0"/>
              <a:t>‹#›</a:t>
            </a:fld>
            <a:endParaRPr lang="en-US"/>
          </a:p>
        </p:txBody>
      </p:sp>
    </p:spTree>
    <p:extLst>
      <p:ext uri="{BB962C8B-B14F-4D97-AF65-F5344CB8AC3E}">
        <p14:creationId xmlns:p14="http://schemas.microsoft.com/office/powerpoint/2010/main" val="270707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3CCBF8-6845-4B1D-910E-23EEC70C5E63}" type="datetimeFigureOut">
              <a:rPr lang="en-US" smtClean="0"/>
              <a:t>12/5/22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EB2DA7-4C9F-4E33-9591-EE3E59DF94A3}" type="slidenum">
              <a:rPr lang="en-US" smtClean="0"/>
              <a:t>‹#›</a:t>
            </a:fld>
            <a:endParaRPr lang="en-US"/>
          </a:p>
        </p:txBody>
      </p:sp>
    </p:spTree>
    <p:extLst>
      <p:ext uri="{BB962C8B-B14F-4D97-AF65-F5344CB8AC3E}">
        <p14:creationId xmlns:p14="http://schemas.microsoft.com/office/powerpoint/2010/main" val="116920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3CCBF8-6845-4B1D-910E-23EEC70C5E63}" type="datetimeFigureOut">
              <a:rPr lang="en-US" smtClean="0"/>
              <a:t>12/5/22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EB2DA7-4C9F-4E33-9591-EE3E59DF94A3}" type="slidenum">
              <a:rPr lang="en-US" smtClean="0"/>
              <a:t>‹#›</a:t>
            </a:fld>
            <a:endParaRPr lang="en-US"/>
          </a:p>
        </p:txBody>
      </p:sp>
    </p:spTree>
    <p:extLst>
      <p:ext uri="{BB962C8B-B14F-4D97-AF65-F5344CB8AC3E}">
        <p14:creationId xmlns:p14="http://schemas.microsoft.com/office/powerpoint/2010/main" val="274388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3CCBF8-6845-4B1D-910E-23EEC70C5E63}" type="datetimeFigureOut">
              <a:rPr lang="en-US" smtClean="0"/>
              <a:t>12/5/22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6EB2DA7-4C9F-4E33-9591-EE3E59DF94A3}" type="slidenum">
              <a:rPr lang="en-US" smtClean="0"/>
              <a:t>‹#›</a:t>
            </a:fld>
            <a:endParaRPr lang="en-US"/>
          </a:p>
        </p:txBody>
      </p:sp>
    </p:spTree>
    <p:extLst>
      <p:ext uri="{BB962C8B-B14F-4D97-AF65-F5344CB8AC3E}">
        <p14:creationId xmlns:p14="http://schemas.microsoft.com/office/powerpoint/2010/main" val="422646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C3CCBF8-6845-4B1D-910E-23EEC70C5E63}" type="datetimeFigureOut">
              <a:rPr lang="en-US" smtClean="0"/>
              <a:t>12/5/22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EB2DA7-4C9F-4E33-9591-EE3E59DF94A3}" type="slidenum">
              <a:rPr lang="en-US" smtClean="0"/>
              <a:t>‹#›</a:t>
            </a:fld>
            <a:endParaRPr lang="en-US"/>
          </a:p>
        </p:txBody>
      </p:sp>
    </p:spTree>
    <p:extLst>
      <p:ext uri="{BB962C8B-B14F-4D97-AF65-F5344CB8AC3E}">
        <p14:creationId xmlns:p14="http://schemas.microsoft.com/office/powerpoint/2010/main" val="320636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C3CCBF8-6845-4B1D-910E-23EEC70C5E63}"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B2DA7-4C9F-4E33-9591-EE3E59DF94A3}" type="slidenum">
              <a:rPr lang="en-US" smtClean="0"/>
              <a:t>‹#›</a:t>
            </a:fld>
            <a:endParaRPr lang="en-US"/>
          </a:p>
        </p:txBody>
      </p:sp>
    </p:spTree>
    <p:extLst>
      <p:ext uri="{BB962C8B-B14F-4D97-AF65-F5344CB8AC3E}">
        <p14:creationId xmlns:p14="http://schemas.microsoft.com/office/powerpoint/2010/main" val="301901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C3CCBF8-6845-4B1D-910E-23EEC70C5E63}" type="datetimeFigureOut">
              <a:rPr lang="en-US" smtClean="0"/>
              <a:t>12/5/22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6EB2DA7-4C9F-4E33-9591-EE3E59DF94A3}"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2983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mailto:childspoa@monroecounty.gov"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monroecounty.gov/mhyouth-cfts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mannyrivera@monroecounty.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mailto:katarat@monroecounty.gov" TargetMode="External"/><Relationship Id="rId3" Type="http://schemas.openxmlformats.org/officeDocument/2006/relationships/hyperlink" Target="mailto:childspoa@monroecounty.gov" TargetMode="External"/><Relationship Id="rId7" Type="http://schemas.openxmlformats.org/officeDocument/2006/relationships/hyperlink" Target="mailto:mannyrivera@monroecounty.gov"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mailto:alexnnodum@monroecounty.gov" TargetMode="External"/><Relationship Id="rId5" Type="http://schemas.openxmlformats.org/officeDocument/2006/relationships/hyperlink" Target="mailto:maricelbrown@monroecounty.gov" TargetMode="External"/><Relationship Id="rId4" Type="http://schemas.openxmlformats.org/officeDocument/2006/relationships/hyperlink" Target="https://www.monroecounty.gov/mhyouth-spoa" TargetMode="External"/><Relationship Id="rId9" Type="http://schemas.openxmlformats.org/officeDocument/2006/relationships/hyperlink" Target="mailto:jessicawatington@monroecounty.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382000" cy="3149960"/>
          </a:xfrm>
        </p:spPr>
        <p:txBody>
          <a:bodyPr>
            <a:normAutofit fontScale="90000"/>
          </a:bodyPr>
          <a:lstStyle/>
          <a:p>
            <a:r>
              <a:rPr lang="en-US" dirty="0"/>
              <a:t>Monroe County</a:t>
            </a:r>
            <a:br>
              <a:rPr lang="en-US" dirty="0"/>
            </a:br>
            <a:r>
              <a:rPr lang="en-US" dirty="0"/>
              <a:t>Child and Youth SPOA </a:t>
            </a:r>
          </a:p>
        </p:txBody>
      </p:sp>
    </p:spTree>
    <p:extLst>
      <p:ext uri="{BB962C8B-B14F-4D97-AF65-F5344CB8AC3E}">
        <p14:creationId xmlns:p14="http://schemas.microsoft.com/office/powerpoint/2010/main" val="325541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609600"/>
            <a:ext cx="7848600" cy="1143000"/>
          </a:xfrm>
        </p:spPr>
        <p:txBody>
          <a:bodyPr>
            <a:normAutofit fontScale="90000"/>
          </a:bodyPr>
          <a:lstStyle/>
          <a:p>
            <a:r>
              <a:rPr lang="en-US" dirty="0"/>
              <a:t>Health Home Care Management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a:t>Ages birth-21</a:t>
            </a:r>
          </a:p>
          <a:p>
            <a:pPr>
              <a:buFont typeface="Wingdings" panose="05000000000000000000" pitchFamily="2" charset="2"/>
              <a:buChar char="v"/>
            </a:pPr>
            <a:r>
              <a:rPr lang="en-US" dirty="0"/>
              <a:t>Specific for youth with active Medicaid Insurance</a:t>
            </a:r>
          </a:p>
          <a:p>
            <a:pPr>
              <a:buFont typeface="Wingdings" panose="05000000000000000000" pitchFamily="2" charset="2"/>
              <a:buChar char="v"/>
            </a:pPr>
            <a:r>
              <a:rPr lang="en-US" dirty="0"/>
              <a:t>Assigned Care Managers focus on supporting family/youth in identifying goals, connecting with community resources, and maintaining open communication and collaboration among providers </a:t>
            </a:r>
          </a:p>
          <a:p>
            <a:pPr>
              <a:buFont typeface="Wingdings" panose="05000000000000000000" pitchFamily="2" charset="2"/>
              <a:buChar char="v"/>
            </a:pPr>
            <a:r>
              <a:rPr lang="en-US" dirty="0"/>
              <a:t>Health Home Care Managers can also assess youth for HCBS eligibility (Home and Community Based Services) </a:t>
            </a:r>
          </a:p>
        </p:txBody>
      </p:sp>
    </p:spTree>
    <p:extLst>
      <p:ext uri="{BB962C8B-B14F-4D97-AF65-F5344CB8AC3E}">
        <p14:creationId xmlns:p14="http://schemas.microsoft.com/office/powerpoint/2010/main" val="385813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latin typeface="Calibri" pitchFamily="34" charset="0"/>
              </a:rPr>
              <a:t>Additional Services that SPOA can help you connect to:</a:t>
            </a:r>
          </a:p>
        </p:txBody>
      </p:sp>
      <p:pic>
        <p:nvPicPr>
          <p:cNvPr id="3" name="Content Placeholder 2" descr="5 Tips To Help Parents Improve Their Children’s Academic Performance"/>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59772" y="1905000"/>
            <a:ext cx="8135682" cy="4270375"/>
          </a:xfrm>
        </p:spPr>
      </p:pic>
    </p:spTree>
    <p:extLst>
      <p:ext uri="{BB962C8B-B14F-4D97-AF65-F5344CB8AC3E}">
        <p14:creationId xmlns:p14="http://schemas.microsoft.com/office/powerpoint/2010/main" val="167294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536575"/>
            <a:ext cx="7543800" cy="1450975"/>
          </a:xfrm>
        </p:spPr>
        <p:txBody>
          <a:bodyPr>
            <a:normAutofit/>
          </a:bodyPr>
          <a:lstStyle/>
          <a:p>
            <a:r>
              <a:rPr lang="en-US" dirty="0"/>
              <a:t>OMH Flex Funds Requests</a:t>
            </a:r>
          </a:p>
        </p:txBody>
      </p:sp>
      <p:sp>
        <p:nvSpPr>
          <p:cNvPr id="3" name="Content Placeholder 2"/>
          <p:cNvSpPr>
            <a:spLocks noGrp="1"/>
          </p:cNvSpPr>
          <p:nvPr>
            <p:ph idx="4294967295"/>
          </p:nvPr>
        </p:nvSpPr>
        <p:spPr>
          <a:xfrm>
            <a:off x="457200" y="781050"/>
            <a:ext cx="7920037" cy="6076950"/>
          </a:xfrm>
        </p:spPr>
        <p:txBody>
          <a:bodyPr>
            <a:normAutofit/>
          </a:bodyPr>
          <a:lstStyle/>
          <a:p>
            <a:r>
              <a:rPr lang="en-US" dirty="0"/>
              <a:t>Must be a Monroe County youth, under 21. </a:t>
            </a:r>
          </a:p>
          <a:p>
            <a:r>
              <a:rPr lang="en-US" dirty="0"/>
              <a:t>It must be shown that this purchase is not otherwise available through donations or other resources. </a:t>
            </a:r>
          </a:p>
          <a:p>
            <a:r>
              <a:rPr lang="en-US" dirty="0"/>
              <a:t>1. An invoice or bill from the vendor for the exact cost of the item or service requested.</a:t>
            </a:r>
          </a:p>
          <a:p>
            <a:r>
              <a:rPr lang="en-US" dirty="0"/>
              <a:t>2. A W9 tax form.</a:t>
            </a:r>
          </a:p>
          <a:p>
            <a:r>
              <a:rPr lang="en-US" dirty="0"/>
              <a:t>3. A completed OMH Flex Fund Form.</a:t>
            </a:r>
          </a:p>
          <a:p>
            <a:r>
              <a:rPr lang="en-US" dirty="0"/>
              <a:t>4. An explanation of what other resources have been tried, some behavioral health information, and how this purchase directly relates or affects the individuals mental health treatment plan.  You can do this on the form or write a letter in addition to the form or enclose a copy of a recent treatment plan.</a:t>
            </a:r>
          </a:p>
          <a:p>
            <a:r>
              <a:rPr lang="en-US" dirty="0"/>
              <a:t>Amazon.com and Walmart.com items may be ordered </a:t>
            </a:r>
          </a:p>
          <a:p>
            <a:r>
              <a:rPr lang="en-US" dirty="0"/>
              <a:t>They can all be emailed to </a:t>
            </a:r>
            <a:r>
              <a:rPr lang="en-US" u="sng" dirty="0">
                <a:hlinkClick r:id="rId2"/>
              </a:rPr>
              <a:t>childspoa@monroecounty.gov</a:t>
            </a:r>
            <a:r>
              <a:rPr lang="en-US" dirty="0"/>
              <a:t> or you can contact Courtney Ponder at 585-261-0832. </a:t>
            </a:r>
          </a:p>
          <a:p>
            <a:endParaRPr lang="en-US" dirty="0"/>
          </a:p>
        </p:txBody>
      </p:sp>
    </p:spTree>
    <p:extLst>
      <p:ext uri="{BB962C8B-B14F-4D97-AF65-F5344CB8AC3E}">
        <p14:creationId xmlns:p14="http://schemas.microsoft.com/office/powerpoint/2010/main" val="17484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CFTSS (Child and Family Treatment and Support Services)</a:t>
            </a:r>
          </a:p>
        </p:txBody>
      </p:sp>
      <p:sp>
        <p:nvSpPr>
          <p:cNvPr id="3" name="Content Placeholder 2"/>
          <p:cNvSpPr>
            <a:spLocks noGrp="1"/>
          </p:cNvSpPr>
          <p:nvPr>
            <p:ph idx="1"/>
          </p:nvPr>
        </p:nvSpPr>
        <p:spPr>
          <a:xfrm>
            <a:off x="381000" y="1905000"/>
            <a:ext cx="8153400" cy="4458148"/>
          </a:xfrm>
        </p:spPr>
        <p:txBody>
          <a:bodyPr>
            <a:normAutofit/>
          </a:bodyPr>
          <a:lstStyle/>
          <a:p>
            <a:pPr>
              <a:buFont typeface="Wingdings" panose="05000000000000000000" pitchFamily="2" charset="2"/>
              <a:buChar char="v"/>
            </a:pPr>
            <a:r>
              <a:rPr lang="en-US" dirty="0"/>
              <a:t>Services specific for youth with active Medicaid</a:t>
            </a:r>
          </a:p>
          <a:p>
            <a:pPr>
              <a:buFont typeface="Wingdings" panose="05000000000000000000" pitchFamily="2" charset="2"/>
              <a:buChar char="v"/>
            </a:pPr>
            <a:r>
              <a:rPr lang="en-US" dirty="0"/>
              <a:t>Ages birth-21</a:t>
            </a:r>
          </a:p>
          <a:p>
            <a:pPr>
              <a:buFont typeface="Wingdings" panose="05000000000000000000" pitchFamily="2" charset="2"/>
              <a:buChar char="v"/>
            </a:pPr>
            <a:r>
              <a:rPr lang="en-US" dirty="0"/>
              <a:t>Services provided by multiple different Monroe County programs</a:t>
            </a:r>
          </a:p>
          <a:p>
            <a:pPr lvl="1">
              <a:buFont typeface="Wingdings" panose="05000000000000000000" pitchFamily="2" charset="2"/>
              <a:buChar char="v"/>
            </a:pPr>
            <a:r>
              <a:rPr lang="en-US" dirty="0"/>
              <a:t>SPOA can provide support in referral completion/information about referral process</a:t>
            </a:r>
          </a:p>
          <a:p>
            <a:pPr>
              <a:buFont typeface="Wingdings" panose="05000000000000000000" pitchFamily="2" charset="2"/>
              <a:buChar char="v"/>
            </a:pPr>
            <a:r>
              <a:rPr lang="en-US" b="1" dirty="0"/>
              <a:t>Services include:</a:t>
            </a:r>
          </a:p>
          <a:p>
            <a:pPr lvl="1">
              <a:buFont typeface="Wingdings" panose="05000000000000000000" pitchFamily="2" charset="2"/>
              <a:buChar char="v"/>
            </a:pPr>
            <a:r>
              <a:rPr lang="en-US" b="1" dirty="0"/>
              <a:t>Psychosocial Rehabilitation</a:t>
            </a:r>
          </a:p>
          <a:p>
            <a:pPr lvl="1">
              <a:buFont typeface="Wingdings" panose="05000000000000000000" pitchFamily="2" charset="2"/>
              <a:buChar char="v"/>
            </a:pPr>
            <a:r>
              <a:rPr lang="en-US" b="1" dirty="0"/>
              <a:t>Other Licensed Practitioner</a:t>
            </a:r>
          </a:p>
          <a:p>
            <a:pPr lvl="1">
              <a:buFont typeface="Wingdings" panose="05000000000000000000" pitchFamily="2" charset="2"/>
              <a:buChar char="v"/>
            </a:pPr>
            <a:r>
              <a:rPr lang="en-US" b="1" dirty="0"/>
              <a:t>Community Psychiatric Treatment and Support</a:t>
            </a:r>
          </a:p>
          <a:p>
            <a:pPr lvl="1">
              <a:buFont typeface="Wingdings" panose="05000000000000000000" pitchFamily="2" charset="2"/>
              <a:buChar char="v"/>
            </a:pPr>
            <a:r>
              <a:rPr lang="en-US" b="1" dirty="0"/>
              <a:t>Youth Peer Support &amp; Training</a:t>
            </a:r>
          </a:p>
          <a:p>
            <a:pPr lvl="1">
              <a:buFont typeface="Wingdings" panose="05000000000000000000" pitchFamily="2" charset="2"/>
              <a:buChar char="v"/>
            </a:pPr>
            <a:r>
              <a:rPr lang="en-US" b="1" dirty="0"/>
              <a:t>Family Peer Support</a:t>
            </a:r>
          </a:p>
          <a:p>
            <a:r>
              <a:rPr lang="en-US" dirty="0">
                <a:hlinkClick r:id="rId2"/>
              </a:rPr>
              <a:t>https://www.monroecounty.gov/mhyouth-cftss</a:t>
            </a:r>
            <a:r>
              <a:rPr lang="en-US" dirty="0"/>
              <a:t> </a:t>
            </a:r>
          </a:p>
        </p:txBody>
      </p:sp>
    </p:spTree>
    <p:extLst>
      <p:ext uri="{BB962C8B-B14F-4D97-AF65-F5344CB8AC3E}">
        <p14:creationId xmlns:p14="http://schemas.microsoft.com/office/powerpoint/2010/main" val="175857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HCBS (Home and Community Based Services)</a:t>
            </a:r>
          </a:p>
        </p:txBody>
      </p:sp>
      <p:sp>
        <p:nvSpPr>
          <p:cNvPr id="3" name="Content Placeholder 2"/>
          <p:cNvSpPr>
            <a:spLocks noGrp="1"/>
          </p:cNvSpPr>
          <p:nvPr>
            <p:ph idx="1"/>
          </p:nvPr>
        </p:nvSpPr>
        <p:spPr>
          <a:xfrm>
            <a:off x="899160" y="1737361"/>
            <a:ext cx="7391400" cy="4663439"/>
          </a:xfrm>
        </p:spPr>
        <p:txBody>
          <a:bodyPr>
            <a:normAutofit fontScale="85000" lnSpcReduction="20000"/>
          </a:bodyPr>
          <a:lstStyle/>
          <a:p>
            <a:pPr>
              <a:buFont typeface="Wingdings" panose="05000000000000000000" pitchFamily="2" charset="2"/>
              <a:buChar char="v"/>
            </a:pPr>
            <a:r>
              <a:rPr lang="en-US" dirty="0"/>
              <a:t>Provides a Medicaid Policy based on health need and allows access to the Home and Community Based Service array. </a:t>
            </a:r>
          </a:p>
          <a:p>
            <a:pPr>
              <a:buFont typeface="Wingdings" panose="05000000000000000000" pitchFamily="2" charset="2"/>
              <a:buChar char="v"/>
            </a:pPr>
            <a:r>
              <a:rPr lang="en-US" dirty="0"/>
              <a:t>Ages birth-21</a:t>
            </a:r>
          </a:p>
          <a:p>
            <a:pPr>
              <a:buFont typeface="Wingdings" panose="05000000000000000000" pitchFamily="2" charset="2"/>
              <a:buChar char="v"/>
            </a:pPr>
            <a:r>
              <a:rPr lang="en-US" dirty="0"/>
              <a:t>Most intensive level of in-home support</a:t>
            </a:r>
          </a:p>
          <a:p>
            <a:pPr lvl="1">
              <a:buFont typeface="Wingdings" panose="05000000000000000000" pitchFamily="2" charset="2"/>
              <a:buChar char="v"/>
            </a:pPr>
            <a:r>
              <a:rPr lang="en-US" dirty="0"/>
              <a:t>Meant to act as a preventative service to reduce the potential utilization of residential treatment or long-term hospitalization</a:t>
            </a:r>
          </a:p>
          <a:p>
            <a:pPr>
              <a:buFont typeface="Wingdings" panose="05000000000000000000" pitchFamily="2" charset="2"/>
              <a:buChar char="v"/>
            </a:pPr>
            <a:r>
              <a:rPr lang="en-US" b="1" dirty="0"/>
              <a:t>Services include:</a:t>
            </a:r>
          </a:p>
          <a:p>
            <a:pPr lvl="1">
              <a:buFont typeface="Wingdings" panose="05000000000000000000" pitchFamily="2" charset="2"/>
              <a:buChar char="v"/>
            </a:pPr>
            <a:r>
              <a:rPr lang="en-US" b="1" dirty="0"/>
              <a:t>Family and Caregiver Support &amp; Services</a:t>
            </a:r>
          </a:p>
          <a:p>
            <a:pPr lvl="1">
              <a:buFont typeface="Wingdings" panose="05000000000000000000" pitchFamily="2" charset="2"/>
              <a:buChar char="v"/>
            </a:pPr>
            <a:r>
              <a:rPr lang="en-US" b="1" dirty="0" err="1"/>
              <a:t>Habilitative</a:t>
            </a:r>
            <a:r>
              <a:rPr lang="en-US" b="1" dirty="0"/>
              <a:t> Skill Building</a:t>
            </a:r>
          </a:p>
          <a:p>
            <a:pPr lvl="1">
              <a:buFont typeface="Wingdings" panose="05000000000000000000" pitchFamily="2" charset="2"/>
              <a:buChar char="v"/>
            </a:pPr>
            <a:r>
              <a:rPr lang="en-US" b="1" dirty="0"/>
              <a:t>Crisis and Planned Respite</a:t>
            </a:r>
          </a:p>
          <a:p>
            <a:pPr lvl="1">
              <a:buFont typeface="Wingdings" panose="05000000000000000000" pitchFamily="2" charset="2"/>
              <a:buChar char="v"/>
            </a:pPr>
            <a:r>
              <a:rPr lang="en-US" b="1" dirty="0"/>
              <a:t>Prevocational Services</a:t>
            </a:r>
          </a:p>
          <a:p>
            <a:pPr lvl="1">
              <a:buFont typeface="Wingdings" panose="05000000000000000000" pitchFamily="2" charset="2"/>
              <a:buChar char="v"/>
            </a:pPr>
            <a:r>
              <a:rPr lang="en-US" b="1" dirty="0"/>
              <a:t>Supported Employment Services</a:t>
            </a:r>
          </a:p>
          <a:p>
            <a:pPr lvl="1">
              <a:buFont typeface="Wingdings" panose="05000000000000000000" pitchFamily="2" charset="2"/>
              <a:buChar char="v"/>
            </a:pPr>
            <a:r>
              <a:rPr lang="en-US" b="1" dirty="0"/>
              <a:t>Community Self-Advocacy Training and Support</a:t>
            </a:r>
          </a:p>
          <a:p>
            <a:pPr lvl="1">
              <a:buFont typeface="Wingdings" panose="05000000000000000000" pitchFamily="2" charset="2"/>
              <a:buChar char="v"/>
            </a:pPr>
            <a:r>
              <a:rPr lang="en-US" b="1" dirty="0"/>
              <a:t>Non-Medical Transportation</a:t>
            </a:r>
          </a:p>
          <a:p>
            <a:pPr lvl="1">
              <a:buFont typeface="Wingdings" panose="05000000000000000000" pitchFamily="2" charset="2"/>
              <a:buChar char="v"/>
            </a:pPr>
            <a:r>
              <a:rPr lang="en-US" b="1" dirty="0"/>
              <a:t>Community and Day Habilitation</a:t>
            </a:r>
          </a:p>
          <a:p>
            <a:pPr lvl="1">
              <a:buFont typeface="Wingdings" panose="05000000000000000000" pitchFamily="2" charset="2"/>
              <a:buChar char="v"/>
            </a:pPr>
            <a:r>
              <a:rPr lang="en-US" b="1" dirty="0"/>
              <a:t>Adaptive and Assistive Equipment</a:t>
            </a:r>
          </a:p>
          <a:p>
            <a:pPr lvl="1">
              <a:buFont typeface="Wingdings" panose="05000000000000000000" pitchFamily="2" charset="2"/>
              <a:buChar char="v"/>
            </a:pPr>
            <a:r>
              <a:rPr lang="en-US" b="1" dirty="0"/>
              <a:t>Accessibility Modifications</a:t>
            </a:r>
          </a:p>
          <a:p>
            <a:pPr lvl="1">
              <a:buFont typeface="Wingdings" panose="05000000000000000000" pitchFamily="2" charset="2"/>
              <a:buChar char="v"/>
            </a:pPr>
            <a:r>
              <a:rPr lang="en-US" b="1" dirty="0"/>
              <a:t>Palliative Care</a:t>
            </a:r>
          </a:p>
        </p:txBody>
      </p:sp>
    </p:spTree>
    <p:extLst>
      <p:ext uri="{BB962C8B-B14F-4D97-AF65-F5344CB8AC3E}">
        <p14:creationId xmlns:p14="http://schemas.microsoft.com/office/powerpoint/2010/main" val="313853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HCBS Continued: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a:t>Non-Medicaid Youth: </a:t>
            </a:r>
          </a:p>
          <a:p>
            <a:pPr lvl="1">
              <a:buFont typeface="Wingdings" panose="05000000000000000000" pitchFamily="2" charset="2"/>
              <a:buChar char="v"/>
            </a:pPr>
            <a:r>
              <a:rPr lang="en-US" dirty="0"/>
              <a:t>referrals for HCBS will be evaluated by an independent entity called C-Yes (Child and Youth Evaluation Service)</a:t>
            </a:r>
          </a:p>
          <a:p>
            <a:pPr>
              <a:buFont typeface="Wingdings" panose="05000000000000000000" pitchFamily="2" charset="2"/>
              <a:buChar char="v"/>
            </a:pPr>
            <a:r>
              <a:rPr lang="en-US" dirty="0"/>
              <a:t>Medicaid active Youth:</a:t>
            </a:r>
          </a:p>
          <a:p>
            <a:pPr lvl="1">
              <a:buFont typeface="Wingdings" panose="05000000000000000000" pitchFamily="2" charset="2"/>
              <a:buChar char="v"/>
            </a:pPr>
            <a:r>
              <a:rPr lang="en-US" dirty="0"/>
              <a:t>Must be referred to Health Home Care Management- Assigned Care Manager will complete the evaluation for HCBS eligibility</a:t>
            </a:r>
          </a:p>
          <a:p>
            <a:endParaRPr lang="en-US" dirty="0"/>
          </a:p>
        </p:txBody>
      </p:sp>
    </p:spTree>
    <p:extLst>
      <p:ext uri="{BB962C8B-B14F-4D97-AF65-F5344CB8AC3E}">
        <p14:creationId xmlns:p14="http://schemas.microsoft.com/office/powerpoint/2010/main" val="2874457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itchFamily="34" charset="0"/>
              </a:rPr>
              <a:t>Outpatient clinics:</a:t>
            </a:r>
          </a:p>
        </p:txBody>
      </p:sp>
      <p:sp>
        <p:nvSpPr>
          <p:cNvPr id="3" name="Text Placeholder 2"/>
          <p:cNvSpPr>
            <a:spLocks noGrp="1"/>
          </p:cNvSpPr>
          <p:nvPr>
            <p:ph type="body" idx="4294967295"/>
          </p:nvPr>
        </p:nvSpPr>
        <p:spPr>
          <a:xfrm>
            <a:off x="990600" y="2133600"/>
            <a:ext cx="6637338" cy="3429000"/>
          </a:xfrm>
        </p:spPr>
        <p:txBody>
          <a:bodyPr numCol="2">
            <a:normAutofit fontScale="77500" lnSpcReduction="20000"/>
          </a:bodyPr>
          <a:lstStyle/>
          <a:p>
            <a:pPr marL="342900" indent="-342900">
              <a:buFont typeface="Wingdings" pitchFamily="2" charset="2"/>
              <a:buChar char="v"/>
            </a:pPr>
            <a:r>
              <a:rPr lang="en-US" sz="1600" dirty="0">
                <a:solidFill>
                  <a:schemeClr val="accent2">
                    <a:lumMod val="75000"/>
                  </a:schemeClr>
                </a:solidFill>
                <a:latin typeface="Calibri" pitchFamily="34" charset="0"/>
              </a:rPr>
              <a:t>Liberty Resources</a:t>
            </a:r>
          </a:p>
          <a:p>
            <a:pPr marL="635508" lvl="1" indent="-342900">
              <a:buFont typeface="Wingdings" pitchFamily="2" charset="2"/>
              <a:buChar char="v"/>
            </a:pPr>
            <a:r>
              <a:rPr lang="en-US" sz="1400" dirty="0">
                <a:solidFill>
                  <a:schemeClr val="accent2">
                    <a:lumMod val="75000"/>
                  </a:schemeClr>
                </a:solidFill>
                <a:latin typeface="Calibri" pitchFamily="34" charset="0"/>
              </a:rPr>
              <a:t>410-3370</a:t>
            </a:r>
          </a:p>
          <a:p>
            <a:pPr marL="635508" lvl="1" indent="-342900">
              <a:buFont typeface="Wingdings" pitchFamily="2" charset="2"/>
              <a:buChar char="v"/>
            </a:pPr>
            <a:r>
              <a:rPr lang="en-US" sz="1400" dirty="0">
                <a:solidFill>
                  <a:schemeClr val="accent2">
                    <a:lumMod val="75000"/>
                  </a:schemeClr>
                </a:solidFill>
                <a:latin typeface="Calibri" pitchFamily="34" charset="0"/>
              </a:rPr>
              <a:t>175 Winton Rd N</a:t>
            </a:r>
          </a:p>
          <a:p>
            <a:pPr marL="342900" indent="-342900">
              <a:buFont typeface="Wingdings" pitchFamily="2" charset="2"/>
              <a:buChar char="v"/>
            </a:pPr>
            <a:r>
              <a:rPr lang="en-US" sz="1600" dirty="0">
                <a:solidFill>
                  <a:schemeClr val="accent2">
                    <a:lumMod val="75000"/>
                  </a:schemeClr>
                </a:solidFill>
                <a:latin typeface="Calibri" pitchFamily="34" charset="0"/>
              </a:rPr>
              <a:t>URMC Pediatric Behavioral Health</a:t>
            </a:r>
          </a:p>
          <a:p>
            <a:pPr marL="635508" lvl="1" indent="-342900">
              <a:buFont typeface="Wingdings" pitchFamily="2" charset="2"/>
              <a:buChar char="v"/>
            </a:pPr>
            <a:r>
              <a:rPr lang="en-US" sz="1400" dirty="0">
                <a:solidFill>
                  <a:schemeClr val="accent2">
                    <a:lumMod val="75000"/>
                  </a:schemeClr>
                </a:solidFill>
                <a:latin typeface="Calibri" pitchFamily="34" charset="0"/>
              </a:rPr>
              <a:t>585-279-7800</a:t>
            </a:r>
          </a:p>
          <a:p>
            <a:pPr marL="635508" lvl="1" indent="-342900">
              <a:buFont typeface="Wingdings" pitchFamily="2" charset="2"/>
              <a:buChar char="v"/>
            </a:pPr>
            <a:r>
              <a:rPr lang="en-US" sz="1400" dirty="0">
                <a:solidFill>
                  <a:schemeClr val="accent2">
                    <a:lumMod val="75000"/>
                  </a:schemeClr>
                </a:solidFill>
                <a:latin typeface="Calibri" pitchFamily="34" charset="0"/>
              </a:rPr>
              <a:t>1860 South Ave</a:t>
            </a:r>
          </a:p>
          <a:p>
            <a:pPr marL="342900" indent="-342900">
              <a:buFont typeface="Wingdings" pitchFamily="2" charset="2"/>
              <a:buChar char="v"/>
            </a:pPr>
            <a:r>
              <a:rPr lang="en-US" sz="1600" dirty="0">
                <a:solidFill>
                  <a:schemeClr val="accent2">
                    <a:lumMod val="75000"/>
                  </a:schemeClr>
                </a:solidFill>
                <a:latin typeface="Calibri" pitchFamily="34" charset="0"/>
              </a:rPr>
              <a:t>Catholic Charities Family and Community Services</a:t>
            </a:r>
          </a:p>
          <a:p>
            <a:pPr marL="635508" lvl="1" indent="-342900">
              <a:buFont typeface="Wingdings" pitchFamily="2" charset="2"/>
              <a:buChar char="v"/>
            </a:pPr>
            <a:r>
              <a:rPr lang="en-US" sz="1400" dirty="0">
                <a:solidFill>
                  <a:schemeClr val="accent2">
                    <a:lumMod val="75000"/>
                  </a:schemeClr>
                </a:solidFill>
                <a:latin typeface="Calibri" pitchFamily="34" charset="0"/>
              </a:rPr>
              <a:t>546-7220</a:t>
            </a:r>
          </a:p>
          <a:p>
            <a:pPr marL="635508" lvl="1" indent="-342900">
              <a:buFont typeface="Wingdings" pitchFamily="2" charset="2"/>
              <a:buChar char="v"/>
            </a:pPr>
            <a:r>
              <a:rPr lang="en-US" sz="1400" dirty="0">
                <a:solidFill>
                  <a:schemeClr val="accent2">
                    <a:lumMod val="75000"/>
                  </a:schemeClr>
                </a:solidFill>
                <a:latin typeface="Calibri" pitchFamily="34" charset="0"/>
              </a:rPr>
              <a:t>87 N. Clinton</a:t>
            </a:r>
          </a:p>
          <a:p>
            <a:pPr marL="342900" indent="-342900">
              <a:buFont typeface="Wingdings" pitchFamily="2" charset="2"/>
              <a:buChar char="v"/>
            </a:pPr>
            <a:r>
              <a:rPr lang="en-US" sz="1600" dirty="0">
                <a:solidFill>
                  <a:schemeClr val="accent2">
                    <a:lumMod val="75000"/>
                  </a:schemeClr>
                </a:solidFill>
                <a:latin typeface="Calibri" pitchFamily="34" charset="0"/>
              </a:rPr>
              <a:t>Genesee Mental Health</a:t>
            </a:r>
          </a:p>
          <a:p>
            <a:pPr marL="635508" lvl="1" indent="-342900">
              <a:buFont typeface="Wingdings" pitchFamily="2" charset="2"/>
              <a:buChar char="v"/>
            </a:pPr>
            <a:r>
              <a:rPr lang="en-US" sz="1400" dirty="0">
                <a:solidFill>
                  <a:schemeClr val="accent2">
                    <a:lumMod val="75000"/>
                  </a:schemeClr>
                </a:solidFill>
                <a:latin typeface="Calibri" pitchFamily="34" charset="0"/>
              </a:rPr>
              <a:t>922-7770</a:t>
            </a:r>
          </a:p>
          <a:p>
            <a:pPr marL="635508" lvl="1" indent="-342900">
              <a:buFont typeface="Wingdings" pitchFamily="2" charset="2"/>
              <a:buChar char="v"/>
            </a:pPr>
            <a:r>
              <a:rPr lang="en-US" sz="1400" dirty="0">
                <a:solidFill>
                  <a:schemeClr val="accent2">
                    <a:lumMod val="75000"/>
                  </a:schemeClr>
                </a:solidFill>
                <a:latin typeface="Calibri" pitchFamily="34" charset="0"/>
              </a:rPr>
              <a:t>224 Alexander St.</a:t>
            </a:r>
          </a:p>
          <a:p>
            <a:pPr marL="342900" indent="-342900">
              <a:lnSpc>
                <a:spcPct val="120000"/>
              </a:lnSpc>
              <a:spcBef>
                <a:spcPts val="0"/>
              </a:spcBef>
              <a:spcAft>
                <a:spcPts val="0"/>
              </a:spcAft>
              <a:buFont typeface="Wingdings" pitchFamily="2" charset="2"/>
              <a:buChar char="v"/>
            </a:pPr>
            <a:r>
              <a:rPr lang="en-US" sz="1600" dirty="0" err="1">
                <a:solidFill>
                  <a:schemeClr val="accent2">
                    <a:lumMod val="75000"/>
                  </a:schemeClr>
                </a:solidFill>
                <a:latin typeface="Calibri" pitchFamily="34" charset="0"/>
              </a:rPr>
              <a:t>Gavia</a:t>
            </a:r>
            <a:r>
              <a:rPr lang="en-US" sz="1600" dirty="0">
                <a:solidFill>
                  <a:schemeClr val="accent2">
                    <a:lumMod val="75000"/>
                  </a:schemeClr>
                </a:solidFill>
                <a:latin typeface="Calibri" pitchFamily="34" charset="0"/>
              </a:rPr>
              <a:t> Life Center</a:t>
            </a:r>
          </a:p>
          <a:p>
            <a:pPr marL="635508" lvl="1" indent="-342900">
              <a:lnSpc>
                <a:spcPct val="120000"/>
              </a:lnSpc>
              <a:spcBef>
                <a:spcPts val="0"/>
              </a:spcBef>
              <a:spcAft>
                <a:spcPts val="0"/>
              </a:spcAft>
              <a:buFont typeface="Wingdings" pitchFamily="2" charset="2"/>
              <a:buChar char="v"/>
            </a:pPr>
            <a:r>
              <a:rPr lang="en-US" sz="1400" dirty="0">
                <a:solidFill>
                  <a:schemeClr val="accent2">
                    <a:lumMod val="75000"/>
                  </a:schemeClr>
                </a:solidFill>
                <a:latin typeface="Calibri" pitchFamily="34" charset="0"/>
              </a:rPr>
              <a:t>371-6464</a:t>
            </a:r>
          </a:p>
          <a:p>
            <a:pPr marL="635508" lvl="1" indent="-342900">
              <a:lnSpc>
                <a:spcPct val="120000"/>
              </a:lnSpc>
              <a:spcBef>
                <a:spcPts val="0"/>
              </a:spcBef>
              <a:spcAft>
                <a:spcPts val="0"/>
              </a:spcAft>
              <a:buFont typeface="Wingdings" pitchFamily="2" charset="2"/>
              <a:buChar char="v"/>
            </a:pPr>
            <a:r>
              <a:rPr lang="en-US" sz="1400" dirty="0">
                <a:solidFill>
                  <a:schemeClr val="accent2">
                    <a:lumMod val="75000"/>
                  </a:schemeClr>
                </a:solidFill>
                <a:latin typeface="Calibri" pitchFamily="34" charset="0"/>
              </a:rPr>
              <a:t>1081 Long Pond Road St 100 </a:t>
            </a:r>
            <a:r>
              <a:rPr lang="en-US" sz="1400" b="1" i="1" dirty="0">
                <a:solidFill>
                  <a:schemeClr val="accent2">
                    <a:lumMod val="75000"/>
                  </a:schemeClr>
                </a:solidFill>
                <a:latin typeface="Calibri" pitchFamily="34" charset="0"/>
              </a:rPr>
              <a:t>or</a:t>
            </a:r>
            <a:br>
              <a:rPr lang="en-US" sz="1400" dirty="0">
                <a:solidFill>
                  <a:schemeClr val="accent2">
                    <a:lumMod val="75000"/>
                  </a:schemeClr>
                </a:solidFill>
                <a:latin typeface="Calibri" pitchFamily="34" charset="0"/>
              </a:rPr>
            </a:br>
            <a:r>
              <a:rPr lang="en-US" sz="1400" dirty="0">
                <a:solidFill>
                  <a:schemeClr val="accent2">
                    <a:lumMod val="75000"/>
                  </a:schemeClr>
                </a:solidFill>
                <a:latin typeface="Calibri" pitchFamily="34" charset="0"/>
              </a:rPr>
              <a:t>1343 Long pond Rd Suite A </a:t>
            </a:r>
          </a:p>
          <a:p>
            <a:pPr marL="342900" indent="-342900">
              <a:buFont typeface="Wingdings" pitchFamily="2" charset="2"/>
              <a:buChar char="v"/>
            </a:pPr>
            <a:r>
              <a:rPr lang="en-US" sz="1600" dirty="0">
                <a:solidFill>
                  <a:schemeClr val="accent2">
                    <a:lumMod val="75000"/>
                  </a:schemeClr>
                </a:solidFill>
                <a:latin typeface="Calibri" pitchFamily="34" charset="0"/>
              </a:rPr>
              <a:t>Villa of Hope Behavioral Health Services</a:t>
            </a:r>
          </a:p>
          <a:p>
            <a:pPr marL="635508" lvl="1" indent="-342900">
              <a:buFont typeface="Wingdings" pitchFamily="2" charset="2"/>
              <a:buChar char="v"/>
            </a:pPr>
            <a:r>
              <a:rPr lang="en-US" sz="1400" dirty="0">
                <a:solidFill>
                  <a:schemeClr val="accent2">
                    <a:lumMod val="75000"/>
                  </a:schemeClr>
                </a:solidFill>
                <a:latin typeface="Calibri" pitchFamily="34" charset="0"/>
              </a:rPr>
              <a:t>1099 Jay Street, Building J, 2nd Floor </a:t>
            </a:r>
          </a:p>
          <a:p>
            <a:pPr marL="635508" lvl="1" indent="-342900">
              <a:buFont typeface="Wingdings" pitchFamily="2" charset="2"/>
              <a:buChar char="v"/>
            </a:pPr>
            <a:r>
              <a:rPr lang="en-US" sz="1400" dirty="0">
                <a:solidFill>
                  <a:schemeClr val="accent2">
                    <a:lumMod val="75000"/>
                  </a:schemeClr>
                </a:solidFill>
                <a:latin typeface="Calibri" pitchFamily="34" charset="0"/>
              </a:rPr>
              <a:t>328-0834</a:t>
            </a:r>
          </a:p>
          <a:p>
            <a:pPr marL="342900" indent="-342900">
              <a:buFont typeface="Wingdings" pitchFamily="2" charset="2"/>
              <a:buChar char="v"/>
            </a:pPr>
            <a:r>
              <a:rPr lang="en-US" sz="1600" dirty="0">
                <a:solidFill>
                  <a:schemeClr val="accent2">
                    <a:lumMod val="75000"/>
                  </a:schemeClr>
                </a:solidFill>
                <a:latin typeface="Calibri" pitchFamily="34" charset="0"/>
              </a:rPr>
              <a:t>The Healing Connection, Inc. (specialization in eating disorder recovery)</a:t>
            </a:r>
          </a:p>
          <a:p>
            <a:pPr marL="635508" lvl="1" indent="-342900">
              <a:buFont typeface="Wingdings" pitchFamily="2" charset="2"/>
              <a:buChar char="v"/>
            </a:pPr>
            <a:r>
              <a:rPr lang="en-US" sz="1400" dirty="0">
                <a:solidFill>
                  <a:schemeClr val="accent2">
                    <a:lumMod val="75000"/>
                  </a:schemeClr>
                </a:solidFill>
                <a:latin typeface="Calibri" pitchFamily="34" charset="0"/>
              </a:rPr>
              <a:t>1320 University Ave</a:t>
            </a:r>
          </a:p>
          <a:p>
            <a:pPr marL="635508" lvl="1" indent="-342900">
              <a:buFont typeface="Wingdings" pitchFamily="2" charset="2"/>
              <a:buChar char="v"/>
            </a:pPr>
            <a:r>
              <a:rPr lang="en-US" sz="1400" dirty="0">
                <a:solidFill>
                  <a:schemeClr val="accent2">
                    <a:lumMod val="75000"/>
                  </a:schemeClr>
                </a:solidFill>
                <a:latin typeface="Calibri" pitchFamily="34" charset="0"/>
              </a:rPr>
              <a:t>641-0281</a:t>
            </a:r>
          </a:p>
          <a:p>
            <a:pPr marL="342900" indent="-342900">
              <a:buFont typeface="Wingdings" pitchFamily="2" charset="2"/>
              <a:buChar char="v"/>
            </a:pPr>
            <a:r>
              <a:rPr lang="en-US" sz="1600" dirty="0">
                <a:solidFill>
                  <a:schemeClr val="accent2">
                    <a:lumMod val="75000"/>
                  </a:schemeClr>
                </a:solidFill>
                <a:latin typeface="Calibri" pitchFamily="34" charset="0"/>
              </a:rPr>
              <a:t>Rochester Rehabilitation Center</a:t>
            </a:r>
          </a:p>
          <a:p>
            <a:pPr marL="635508" lvl="1" indent="-342900">
              <a:buFont typeface="Wingdings" pitchFamily="2" charset="2"/>
              <a:buChar char="v"/>
            </a:pPr>
            <a:r>
              <a:rPr lang="en-US" sz="1400">
                <a:solidFill>
                  <a:schemeClr val="accent2">
                    <a:lumMod val="75000"/>
                  </a:schemeClr>
                </a:solidFill>
                <a:latin typeface="Calibri" pitchFamily="34" charset="0"/>
              </a:rPr>
              <a:t>271-2520</a:t>
            </a:r>
            <a:endParaRPr lang="en-US" sz="1400" dirty="0">
              <a:solidFill>
                <a:schemeClr val="accent2">
                  <a:lumMod val="75000"/>
                </a:schemeClr>
              </a:solidFill>
              <a:latin typeface="Calibri" pitchFamily="34" charset="0"/>
            </a:endParaRPr>
          </a:p>
          <a:p>
            <a:pPr marL="635508" lvl="1" indent="-342900">
              <a:buFont typeface="Wingdings" pitchFamily="2" charset="2"/>
              <a:buChar char="v"/>
            </a:pPr>
            <a:r>
              <a:rPr lang="en-US" sz="1400" dirty="0">
                <a:solidFill>
                  <a:schemeClr val="accent2">
                    <a:lumMod val="75000"/>
                  </a:schemeClr>
                </a:solidFill>
                <a:latin typeface="Calibri" pitchFamily="34" charset="0"/>
              </a:rPr>
              <a:t>1000 Elmwood Ave </a:t>
            </a:r>
          </a:p>
          <a:p>
            <a:pPr marL="342900" indent="-342900">
              <a:buFont typeface="Wingdings" pitchFamily="2" charset="2"/>
              <a:buChar char="v"/>
            </a:pPr>
            <a:r>
              <a:rPr lang="en-US" sz="1600" dirty="0">
                <a:solidFill>
                  <a:schemeClr val="accent2">
                    <a:lumMod val="75000"/>
                  </a:schemeClr>
                </a:solidFill>
                <a:latin typeface="Calibri" pitchFamily="34" charset="0"/>
              </a:rPr>
              <a:t>Additional information and walk-in intake options can be found on the Monroe County Government website: https://www.monroecounty.gov/health_providers/search/times</a:t>
            </a:r>
          </a:p>
        </p:txBody>
      </p:sp>
    </p:spTree>
    <p:extLst>
      <p:ext uri="{BB962C8B-B14F-4D97-AF65-F5344CB8AC3E}">
        <p14:creationId xmlns:p14="http://schemas.microsoft.com/office/powerpoint/2010/main" val="41112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452" y="653714"/>
            <a:ext cx="5105400" cy="1066800"/>
          </a:xfrm>
        </p:spPr>
        <p:txBody>
          <a:bodyPr>
            <a:normAutofit fontScale="90000"/>
          </a:bodyPr>
          <a:lstStyle/>
          <a:p>
            <a:pPr algn="ctr"/>
            <a:r>
              <a:rPr lang="en-US" dirty="0">
                <a:latin typeface="Calibri" pitchFamily="34" charset="0"/>
              </a:rPr>
              <a:t>Short-term Crisis Services</a:t>
            </a:r>
          </a:p>
        </p:txBody>
      </p:sp>
      <p:sp>
        <p:nvSpPr>
          <p:cNvPr id="3" name="Text Placeholder 2"/>
          <p:cNvSpPr>
            <a:spLocks noGrp="1"/>
          </p:cNvSpPr>
          <p:nvPr>
            <p:ph type="body" idx="1"/>
          </p:nvPr>
        </p:nvSpPr>
        <p:spPr>
          <a:xfrm>
            <a:off x="1146046" y="1831543"/>
            <a:ext cx="3057148" cy="639762"/>
          </a:xfrm>
          <a:solidFill>
            <a:schemeClr val="accent6"/>
          </a:solidFill>
        </p:spPr>
        <p:txBody>
          <a:bodyPr>
            <a:noAutofit/>
          </a:bodyPr>
          <a:lstStyle/>
          <a:p>
            <a:pPr algn="ctr"/>
            <a:r>
              <a:rPr lang="en-US" sz="1800" b="0" dirty="0">
                <a:solidFill>
                  <a:schemeClr val="bg1"/>
                </a:solidFill>
                <a:latin typeface="Calibri" pitchFamily="34" charset="0"/>
              </a:rPr>
              <a:t>Family Crisis Support Services (FCSS)</a:t>
            </a:r>
          </a:p>
        </p:txBody>
      </p:sp>
      <p:sp>
        <p:nvSpPr>
          <p:cNvPr id="4" name="Content Placeholder 3"/>
          <p:cNvSpPr>
            <a:spLocks noGrp="1"/>
          </p:cNvSpPr>
          <p:nvPr>
            <p:ph sz="half" idx="2"/>
          </p:nvPr>
        </p:nvSpPr>
        <p:spPr/>
        <p:txBody>
          <a:bodyPr>
            <a:normAutofit/>
          </a:bodyPr>
          <a:lstStyle/>
          <a:p>
            <a:pPr>
              <a:buFont typeface="Wingdings" pitchFamily="2" charset="2"/>
              <a:buChar char="v"/>
            </a:pPr>
            <a:r>
              <a:rPr lang="en-US" sz="1800" dirty="0">
                <a:latin typeface="Calibri" pitchFamily="34" charset="0"/>
              </a:rPr>
              <a:t>Hillside</a:t>
            </a:r>
          </a:p>
          <a:p>
            <a:pPr>
              <a:buFont typeface="Wingdings" pitchFamily="2" charset="2"/>
              <a:buChar char="v"/>
            </a:pPr>
            <a:r>
              <a:rPr lang="en-US" sz="1800" dirty="0">
                <a:latin typeface="Calibri" pitchFamily="34" charset="0"/>
              </a:rPr>
              <a:t>SPOA can support in connection or individuals can self-refer: 256-7500 </a:t>
            </a:r>
          </a:p>
          <a:p>
            <a:pPr>
              <a:buFont typeface="Wingdings" pitchFamily="2" charset="2"/>
              <a:buChar char="v"/>
            </a:pPr>
            <a:r>
              <a:rPr lang="en-US" sz="1800" dirty="0">
                <a:latin typeface="Calibri" pitchFamily="34" charset="0"/>
              </a:rPr>
              <a:t>Crisis Specialists</a:t>
            </a:r>
          </a:p>
          <a:p>
            <a:pPr>
              <a:buFont typeface="Wingdings" pitchFamily="2" charset="2"/>
              <a:buChar char="v"/>
            </a:pPr>
            <a:r>
              <a:rPr lang="en-US" sz="1800" dirty="0">
                <a:latin typeface="Calibri" pitchFamily="34" charset="0"/>
              </a:rPr>
              <a:t>In-Home</a:t>
            </a:r>
          </a:p>
          <a:p>
            <a:pPr>
              <a:buFont typeface="Wingdings" pitchFamily="2" charset="2"/>
              <a:buChar char="v"/>
            </a:pPr>
            <a:r>
              <a:rPr lang="en-US" sz="1800" dirty="0">
                <a:latin typeface="Calibri" pitchFamily="34" charset="0"/>
              </a:rPr>
              <a:t>Flexible work hours</a:t>
            </a:r>
          </a:p>
          <a:p>
            <a:pPr>
              <a:buFont typeface="Wingdings" pitchFamily="2" charset="2"/>
              <a:buChar char="v"/>
            </a:pPr>
            <a:r>
              <a:rPr lang="en-US" sz="1800" dirty="0">
                <a:latin typeface="Calibri" pitchFamily="34" charset="0"/>
              </a:rPr>
              <a:t>Able to refer on to SPOA, etc…</a:t>
            </a:r>
          </a:p>
          <a:p>
            <a:pPr>
              <a:buFont typeface="Wingdings" pitchFamily="2" charset="2"/>
              <a:buChar char="v"/>
            </a:pPr>
            <a:r>
              <a:rPr lang="en-US" sz="1800" dirty="0">
                <a:latin typeface="Calibri" pitchFamily="34" charset="0"/>
              </a:rPr>
              <a:t>Individualized/Flexible</a:t>
            </a:r>
          </a:p>
          <a:p>
            <a:pPr marL="68580" indent="0">
              <a:buNone/>
            </a:pPr>
            <a:endParaRPr lang="en-US" sz="1800" dirty="0">
              <a:latin typeface="Calibri" pitchFamily="34" charset="0"/>
            </a:endParaRPr>
          </a:p>
        </p:txBody>
      </p:sp>
      <p:sp>
        <p:nvSpPr>
          <p:cNvPr id="5" name="Text Placeholder 4"/>
          <p:cNvSpPr>
            <a:spLocks noGrp="1"/>
          </p:cNvSpPr>
          <p:nvPr>
            <p:ph type="body" sz="quarter" idx="3"/>
          </p:nvPr>
        </p:nvSpPr>
        <p:spPr>
          <a:xfrm>
            <a:off x="4708098" y="1831543"/>
            <a:ext cx="3293963" cy="639762"/>
          </a:xfrm>
          <a:solidFill>
            <a:schemeClr val="accent6"/>
          </a:solidFill>
        </p:spPr>
        <p:txBody>
          <a:bodyPr>
            <a:normAutofit/>
          </a:bodyPr>
          <a:lstStyle/>
          <a:p>
            <a:pPr algn="ctr"/>
            <a:r>
              <a:rPr lang="en-US" sz="1800" b="0" dirty="0">
                <a:solidFill>
                  <a:schemeClr val="bg1"/>
                </a:solidFill>
                <a:latin typeface="Calibri" pitchFamily="34" charset="0"/>
              </a:rPr>
              <a:t>Home-Based Crisis Intervention (HBCI)</a:t>
            </a:r>
          </a:p>
        </p:txBody>
      </p:sp>
      <p:sp>
        <p:nvSpPr>
          <p:cNvPr id="6" name="Content Placeholder 5"/>
          <p:cNvSpPr>
            <a:spLocks noGrp="1"/>
          </p:cNvSpPr>
          <p:nvPr>
            <p:ph sz="quarter" idx="4"/>
          </p:nvPr>
        </p:nvSpPr>
        <p:spPr>
          <a:xfrm>
            <a:off x="4645152" y="2582334"/>
            <a:ext cx="3419856" cy="3349906"/>
          </a:xfrm>
        </p:spPr>
        <p:txBody>
          <a:bodyPr>
            <a:normAutofit/>
          </a:bodyPr>
          <a:lstStyle/>
          <a:p>
            <a:pPr>
              <a:buFont typeface="Wingdings" pitchFamily="2" charset="2"/>
              <a:buChar char="v"/>
            </a:pPr>
            <a:r>
              <a:rPr lang="en-US" sz="1800" dirty="0">
                <a:latin typeface="Calibri" pitchFamily="34" charset="0"/>
              </a:rPr>
              <a:t>Unity</a:t>
            </a:r>
          </a:p>
          <a:p>
            <a:pPr>
              <a:buFont typeface="Wingdings" pitchFamily="2" charset="2"/>
              <a:buChar char="v"/>
            </a:pPr>
            <a:r>
              <a:rPr lang="en-US" sz="1800" dirty="0">
                <a:latin typeface="Calibri" pitchFamily="34" charset="0"/>
              </a:rPr>
              <a:t>Therapist/Clinician referral</a:t>
            </a:r>
          </a:p>
          <a:p>
            <a:pPr>
              <a:buFont typeface="Wingdings" pitchFamily="2" charset="2"/>
              <a:buChar char="v"/>
            </a:pPr>
            <a:r>
              <a:rPr lang="en-US" sz="1800" dirty="0">
                <a:latin typeface="Calibri" pitchFamily="34" charset="0"/>
              </a:rPr>
              <a:t>Therapists</a:t>
            </a:r>
          </a:p>
          <a:p>
            <a:pPr>
              <a:buFont typeface="Wingdings" pitchFamily="2" charset="2"/>
              <a:buChar char="v"/>
            </a:pPr>
            <a:r>
              <a:rPr lang="en-US" sz="1800" dirty="0">
                <a:latin typeface="Calibri" pitchFamily="34" charset="0"/>
              </a:rPr>
              <a:t>In-Home</a:t>
            </a:r>
          </a:p>
          <a:p>
            <a:pPr>
              <a:buFont typeface="Wingdings" pitchFamily="2" charset="2"/>
              <a:buChar char="v"/>
            </a:pPr>
            <a:r>
              <a:rPr lang="en-US" sz="1800" dirty="0">
                <a:latin typeface="Calibri" pitchFamily="34" charset="0"/>
              </a:rPr>
              <a:t>Flexible work hours</a:t>
            </a:r>
          </a:p>
          <a:p>
            <a:pPr>
              <a:buFont typeface="Wingdings" pitchFamily="2" charset="2"/>
              <a:buChar char="v"/>
            </a:pPr>
            <a:r>
              <a:rPr lang="en-US" sz="1800" dirty="0">
                <a:latin typeface="Calibri" pitchFamily="34" charset="0"/>
              </a:rPr>
              <a:t>Able to refer on to SPOA, etc…</a:t>
            </a:r>
          </a:p>
          <a:p>
            <a:pPr>
              <a:buFont typeface="Wingdings" pitchFamily="2" charset="2"/>
              <a:buChar char="v"/>
            </a:pPr>
            <a:r>
              <a:rPr lang="en-US" sz="1800" dirty="0">
                <a:latin typeface="Calibri" pitchFamily="34" charset="0"/>
              </a:rPr>
              <a:t>Purpose: avoid out of home placement or hospitalization</a:t>
            </a:r>
          </a:p>
        </p:txBody>
      </p:sp>
    </p:spTree>
    <p:extLst>
      <p:ext uri="{BB962C8B-B14F-4D97-AF65-F5344CB8AC3E}">
        <p14:creationId xmlns:p14="http://schemas.microsoft.com/office/powerpoint/2010/main" val="328755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rPr>
              <a:t>Mental Health Association</a:t>
            </a:r>
          </a:p>
        </p:txBody>
      </p:sp>
      <p:sp>
        <p:nvSpPr>
          <p:cNvPr id="3" name="Content Placeholder 2"/>
          <p:cNvSpPr>
            <a:spLocks noGrp="1"/>
          </p:cNvSpPr>
          <p:nvPr>
            <p:ph idx="1"/>
          </p:nvPr>
        </p:nvSpPr>
        <p:spPr>
          <a:xfrm>
            <a:off x="796289" y="2286000"/>
            <a:ext cx="7543801" cy="4023360"/>
          </a:xfrm>
        </p:spPr>
        <p:txBody>
          <a:bodyPr/>
          <a:lstStyle/>
          <a:p>
            <a:pPr>
              <a:buFont typeface="Wingdings" pitchFamily="2" charset="2"/>
              <a:buChar char="v"/>
            </a:pPr>
            <a:r>
              <a:rPr lang="en-US" dirty="0">
                <a:solidFill>
                  <a:schemeClr val="accent2">
                    <a:lumMod val="75000"/>
                  </a:schemeClr>
                </a:solidFill>
                <a:latin typeface="Calibri" pitchFamily="34" charset="0"/>
              </a:rPr>
              <a:t>Location: 320 N. Goodman Street, Rochester, NY 14607</a:t>
            </a:r>
          </a:p>
          <a:p>
            <a:pPr>
              <a:buFont typeface="Wingdings" pitchFamily="2" charset="2"/>
              <a:buChar char="v"/>
            </a:pPr>
            <a:r>
              <a:rPr lang="en-US" dirty="0">
                <a:solidFill>
                  <a:schemeClr val="accent2">
                    <a:lumMod val="75000"/>
                  </a:schemeClr>
                </a:solidFill>
                <a:latin typeface="Calibri" pitchFamily="34" charset="0"/>
              </a:rPr>
              <a:t>Self-refer or supported referral</a:t>
            </a:r>
          </a:p>
          <a:p>
            <a:pPr>
              <a:buFont typeface="Wingdings" pitchFamily="2" charset="2"/>
              <a:buChar char="v"/>
            </a:pPr>
            <a:r>
              <a:rPr lang="en-US" dirty="0">
                <a:solidFill>
                  <a:schemeClr val="accent2">
                    <a:lumMod val="75000"/>
                  </a:schemeClr>
                </a:solidFill>
                <a:latin typeface="Calibri" pitchFamily="34" charset="0"/>
              </a:rPr>
              <a:t>Classes/Groups</a:t>
            </a:r>
          </a:p>
          <a:p>
            <a:pPr>
              <a:buFont typeface="Wingdings" pitchFamily="2" charset="2"/>
              <a:buChar char="v"/>
            </a:pPr>
            <a:r>
              <a:rPr lang="en-US" dirty="0">
                <a:solidFill>
                  <a:schemeClr val="accent2">
                    <a:lumMod val="75000"/>
                  </a:schemeClr>
                </a:solidFill>
                <a:latin typeface="Calibri" pitchFamily="34" charset="0"/>
              </a:rPr>
              <a:t>Family Peer Support/Educational Advocacy</a:t>
            </a:r>
          </a:p>
          <a:p>
            <a:pPr>
              <a:buFont typeface="Wingdings" pitchFamily="2" charset="2"/>
              <a:buChar char="v"/>
            </a:pPr>
            <a:r>
              <a:rPr lang="en-US" dirty="0">
                <a:solidFill>
                  <a:schemeClr val="accent2">
                    <a:lumMod val="75000"/>
                  </a:schemeClr>
                </a:solidFill>
                <a:latin typeface="Calibri" pitchFamily="34" charset="0"/>
              </a:rPr>
              <a:t>Creative Wellness Center (18+)</a:t>
            </a:r>
          </a:p>
          <a:p>
            <a:pPr>
              <a:buFont typeface="Wingdings" pitchFamily="2" charset="2"/>
              <a:buChar char="v"/>
            </a:pPr>
            <a:r>
              <a:rPr lang="en-US" dirty="0">
                <a:solidFill>
                  <a:schemeClr val="accent2">
                    <a:lumMod val="75000"/>
                  </a:schemeClr>
                </a:solidFill>
                <a:latin typeface="Calibri" pitchFamily="34" charset="0"/>
              </a:rPr>
              <a:t>For more info: 585-325-3145 or </a:t>
            </a:r>
            <a:br>
              <a:rPr lang="en-US" dirty="0">
                <a:solidFill>
                  <a:schemeClr val="accent2">
                    <a:lumMod val="75000"/>
                  </a:schemeClr>
                </a:solidFill>
                <a:latin typeface="Calibri" pitchFamily="34" charset="0"/>
              </a:rPr>
            </a:br>
            <a:r>
              <a:rPr lang="en-US" dirty="0">
                <a:solidFill>
                  <a:schemeClr val="accent2">
                    <a:lumMod val="75000"/>
                  </a:schemeClr>
                </a:solidFill>
                <a:latin typeface="Calibri" pitchFamily="34" charset="0"/>
              </a:rPr>
              <a:t>   mharochester.org</a:t>
            </a:r>
          </a:p>
        </p:txBody>
      </p:sp>
    </p:spTree>
    <p:extLst>
      <p:ext uri="{BB962C8B-B14F-4D97-AF65-F5344CB8AC3E}">
        <p14:creationId xmlns:p14="http://schemas.microsoft.com/office/powerpoint/2010/main" val="23570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Respite Care</a:t>
            </a:r>
          </a:p>
        </p:txBody>
      </p:sp>
      <p:sp>
        <p:nvSpPr>
          <p:cNvPr id="3" name="Content Placeholder 2"/>
          <p:cNvSpPr>
            <a:spLocks noGrp="1"/>
          </p:cNvSpPr>
          <p:nvPr>
            <p:ph idx="1"/>
          </p:nvPr>
        </p:nvSpPr>
        <p:spPr>
          <a:xfrm>
            <a:off x="822959" y="1828800"/>
            <a:ext cx="7543801" cy="4023360"/>
          </a:xfrm>
        </p:spPr>
        <p:txBody>
          <a:bodyPr/>
          <a:lstStyle/>
          <a:p>
            <a:pPr marL="0" indent="0">
              <a:buNone/>
            </a:pPr>
            <a:r>
              <a:rPr lang="en-US" dirty="0">
                <a:solidFill>
                  <a:schemeClr val="tx1"/>
                </a:solidFill>
              </a:rPr>
              <a:t>You do not need to go through SPOA to access respite.</a:t>
            </a:r>
          </a:p>
          <a:p>
            <a:pPr marL="0" indent="0">
              <a:buNone/>
            </a:pPr>
            <a:r>
              <a:rPr lang="en-US" dirty="0">
                <a:solidFill>
                  <a:schemeClr val="tx1"/>
                </a:solidFill>
              </a:rPr>
              <a:t>Short term break for caregivers and children</a:t>
            </a:r>
          </a:p>
          <a:p>
            <a:pPr>
              <a:buFont typeface="Wingdings" panose="05000000000000000000" pitchFamily="2" charset="2"/>
              <a:buChar char="v"/>
            </a:pPr>
            <a:r>
              <a:rPr lang="en-US" dirty="0">
                <a:solidFill>
                  <a:schemeClr val="tx1"/>
                </a:solidFill>
              </a:rPr>
              <a:t>Elmira Psychiatric Respite</a:t>
            </a:r>
          </a:p>
          <a:p>
            <a:pPr lvl="1">
              <a:buFont typeface="Wingdings" panose="05000000000000000000" pitchFamily="2" charset="2"/>
              <a:buChar char="v"/>
            </a:pPr>
            <a:r>
              <a:rPr lang="en-US" dirty="0">
                <a:solidFill>
                  <a:schemeClr val="tx1"/>
                </a:solidFill>
              </a:rPr>
              <a:t>Ages: 10-17</a:t>
            </a:r>
          </a:p>
          <a:p>
            <a:pPr lvl="1">
              <a:buFont typeface="Wingdings" panose="05000000000000000000" pitchFamily="2" charset="2"/>
              <a:buChar char="v"/>
            </a:pPr>
            <a:r>
              <a:rPr lang="en-US" dirty="0">
                <a:solidFill>
                  <a:schemeClr val="tx1"/>
                </a:solidFill>
              </a:rPr>
              <a:t>Up to 21 days</a:t>
            </a:r>
          </a:p>
          <a:p>
            <a:pPr>
              <a:buFont typeface="Wingdings" panose="05000000000000000000" pitchFamily="2" charset="2"/>
              <a:buChar char="v"/>
            </a:pPr>
            <a:r>
              <a:rPr lang="en-US" dirty="0">
                <a:solidFill>
                  <a:schemeClr val="tx1"/>
                </a:solidFill>
              </a:rPr>
              <a:t>Hillside Family Based Respite:</a:t>
            </a:r>
          </a:p>
          <a:p>
            <a:pPr lvl="1">
              <a:buFont typeface="Wingdings" panose="05000000000000000000" pitchFamily="2" charset="2"/>
              <a:buChar char="v"/>
            </a:pPr>
            <a:r>
              <a:rPr lang="en-US" dirty="0">
                <a:solidFill>
                  <a:schemeClr val="tx1"/>
                </a:solidFill>
              </a:rPr>
              <a:t>Ages: 5-22</a:t>
            </a:r>
          </a:p>
          <a:p>
            <a:pPr lvl="1">
              <a:buFont typeface="Wingdings" panose="05000000000000000000" pitchFamily="2" charset="2"/>
              <a:buChar char="v"/>
            </a:pPr>
            <a:r>
              <a:rPr lang="en-US" dirty="0">
                <a:solidFill>
                  <a:schemeClr val="tx1"/>
                </a:solidFill>
              </a:rPr>
              <a:t>Respite is through placement in a foster home</a:t>
            </a:r>
          </a:p>
          <a:p>
            <a:pPr lvl="1">
              <a:buFont typeface="Wingdings" panose="05000000000000000000" pitchFamily="2" charset="2"/>
              <a:buChar char="v"/>
            </a:pPr>
            <a:r>
              <a:rPr lang="en-US" dirty="0">
                <a:solidFill>
                  <a:schemeClr val="tx1"/>
                </a:solidFill>
              </a:rPr>
              <a:t>Contact Service Integration: 256-7500</a:t>
            </a:r>
          </a:p>
        </p:txBody>
      </p:sp>
    </p:spTree>
    <p:extLst>
      <p:ext uri="{BB962C8B-B14F-4D97-AF65-F5344CB8AC3E}">
        <p14:creationId xmlns:p14="http://schemas.microsoft.com/office/powerpoint/2010/main" val="87752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itchFamily="34" charset="0"/>
              </a:rPr>
              <a:t>What is Monroe County C&amp;Y SPOA?</a:t>
            </a:r>
          </a:p>
        </p:txBody>
      </p:sp>
      <p:sp>
        <p:nvSpPr>
          <p:cNvPr id="3" name="Text Placeholder 2"/>
          <p:cNvSpPr>
            <a:spLocks noGrp="1"/>
          </p:cNvSpPr>
          <p:nvPr>
            <p:ph type="body" idx="4294967295"/>
          </p:nvPr>
        </p:nvSpPr>
        <p:spPr>
          <a:xfrm>
            <a:off x="1071404" y="1905000"/>
            <a:ext cx="7046912" cy="4200525"/>
          </a:xfrm>
        </p:spPr>
        <p:txBody>
          <a:bodyPr>
            <a:normAutofit/>
          </a:bodyPr>
          <a:lstStyle/>
          <a:p>
            <a:r>
              <a:rPr lang="en-US" sz="2400" dirty="0">
                <a:solidFill>
                  <a:schemeClr val="accent2"/>
                </a:solidFill>
                <a:latin typeface="Calibri" pitchFamily="34" charset="0"/>
              </a:rPr>
              <a:t>Single Point of Access for Children &amp; Adolescents:</a:t>
            </a:r>
          </a:p>
          <a:p>
            <a:pPr marL="800100" lvl="1" indent="-342900">
              <a:buFont typeface="Wingdings" pitchFamily="2" charset="2"/>
              <a:buChar char="v"/>
            </a:pPr>
            <a:r>
              <a:rPr lang="en-US" sz="1700" dirty="0">
                <a:solidFill>
                  <a:schemeClr val="accent2"/>
                </a:solidFill>
                <a:latin typeface="Calibri" pitchFamily="34" charset="0"/>
              </a:rPr>
              <a:t>Connects youth and families to mental health related supports in the Monroe County Area</a:t>
            </a:r>
          </a:p>
          <a:p>
            <a:pPr marL="800100" lvl="1" indent="-342900">
              <a:buFont typeface="Wingdings" pitchFamily="2" charset="2"/>
              <a:buChar char="v"/>
            </a:pPr>
            <a:r>
              <a:rPr lang="en-US" sz="1700" dirty="0">
                <a:solidFill>
                  <a:schemeClr val="accent2"/>
                </a:solidFill>
                <a:latin typeface="Calibri" pitchFamily="34" charset="0"/>
              </a:rPr>
              <a:t>Acts as an access point and connection point for Monroe County community resources</a:t>
            </a:r>
          </a:p>
          <a:p>
            <a:pPr marL="800100" lvl="1" indent="-342900">
              <a:buFont typeface="Wingdings" pitchFamily="2" charset="2"/>
              <a:buChar char="v"/>
            </a:pPr>
            <a:r>
              <a:rPr lang="en-US" sz="1700" dirty="0">
                <a:solidFill>
                  <a:schemeClr val="accent2"/>
                </a:solidFill>
                <a:latin typeface="Calibri" pitchFamily="34" charset="0"/>
              </a:rPr>
              <a:t>Processes referrals/oversees waitlists</a:t>
            </a:r>
          </a:p>
          <a:p>
            <a:pPr marL="800100" lvl="1" indent="-342900">
              <a:buFont typeface="Wingdings" pitchFamily="2" charset="2"/>
              <a:buChar char="v"/>
            </a:pPr>
            <a:r>
              <a:rPr lang="en-US" sz="1700" dirty="0">
                <a:solidFill>
                  <a:schemeClr val="accent2"/>
                </a:solidFill>
                <a:latin typeface="Calibri" pitchFamily="34" charset="0"/>
              </a:rPr>
              <a:t>SPOA Facilitators can act as advocates to support in the service planning process for youth</a:t>
            </a:r>
          </a:p>
          <a:p>
            <a:pPr marL="800100" lvl="1" indent="-342900">
              <a:buFont typeface="Wingdings" pitchFamily="2" charset="2"/>
              <a:buChar char="v"/>
            </a:pPr>
            <a:r>
              <a:rPr lang="en-US" sz="1700" dirty="0">
                <a:solidFill>
                  <a:schemeClr val="accent2"/>
                </a:solidFill>
                <a:latin typeface="Calibri" pitchFamily="34" charset="0"/>
              </a:rPr>
              <a:t>SPOA Facilitators can support providers in planning for youth with complex/multi-system needs (attend meetings, etc.)</a:t>
            </a:r>
          </a:p>
          <a:p>
            <a:pPr marL="800100" lvl="1" indent="-342900">
              <a:buFont typeface="Wingdings" pitchFamily="2" charset="2"/>
              <a:buChar char="v"/>
            </a:pPr>
            <a:r>
              <a:rPr lang="en-US" sz="1700" dirty="0">
                <a:solidFill>
                  <a:schemeClr val="accent2"/>
                </a:solidFill>
                <a:latin typeface="Calibri" pitchFamily="34" charset="0"/>
              </a:rPr>
              <a:t>Is the Local Governing Unit “LGU” under the Office of Mental Health </a:t>
            </a:r>
          </a:p>
        </p:txBody>
      </p:sp>
    </p:spTree>
    <p:extLst>
      <p:ext uri="{BB962C8B-B14F-4D97-AF65-F5344CB8AC3E}">
        <p14:creationId xmlns:p14="http://schemas.microsoft.com/office/powerpoint/2010/main" val="622922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rPr>
              <a:t>Residential Programs</a:t>
            </a:r>
          </a:p>
        </p:txBody>
      </p:sp>
      <p:sp>
        <p:nvSpPr>
          <p:cNvPr id="3" name="Text Placeholder 2"/>
          <p:cNvSpPr>
            <a:spLocks noGrp="1"/>
          </p:cNvSpPr>
          <p:nvPr>
            <p:ph type="body" idx="1"/>
          </p:nvPr>
        </p:nvSpPr>
        <p:spPr/>
        <p:txBody>
          <a:bodyPr>
            <a:normAutofit fontScale="85000" lnSpcReduction="20000"/>
          </a:bodyPr>
          <a:lstStyle/>
          <a:p>
            <a:pPr marL="342900" indent="-342900">
              <a:buFont typeface="Wingdings" pitchFamily="2" charset="2"/>
              <a:buChar char="v"/>
            </a:pPr>
            <a:r>
              <a:rPr lang="en-US" dirty="0">
                <a:solidFill>
                  <a:schemeClr val="accent2">
                    <a:lumMod val="75000"/>
                  </a:schemeClr>
                </a:solidFill>
                <a:latin typeface="Calibri" pitchFamily="34" charset="0"/>
              </a:rPr>
              <a:t>Voluntary</a:t>
            </a:r>
          </a:p>
          <a:p>
            <a:pPr marL="342900" indent="-342900">
              <a:buFont typeface="Wingdings" pitchFamily="2" charset="2"/>
              <a:buChar char="v"/>
            </a:pPr>
            <a:r>
              <a:rPr lang="en-US" dirty="0">
                <a:solidFill>
                  <a:schemeClr val="accent2">
                    <a:lumMod val="75000"/>
                  </a:schemeClr>
                </a:solidFill>
                <a:latin typeface="Calibri" pitchFamily="34" charset="0"/>
              </a:rPr>
              <a:t>Short-term</a:t>
            </a:r>
          </a:p>
          <a:p>
            <a:pPr marL="342900" indent="-342900">
              <a:buFont typeface="Wingdings" pitchFamily="2" charset="2"/>
              <a:buChar char="v"/>
            </a:pPr>
            <a:r>
              <a:rPr lang="en-US" dirty="0">
                <a:solidFill>
                  <a:schemeClr val="accent2">
                    <a:lumMod val="75000"/>
                  </a:schemeClr>
                </a:solidFill>
                <a:latin typeface="Calibri" pitchFamily="34" charset="0"/>
              </a:rPr>
              <a:t>Active parent/family involvement</a:t>
            </a:r>
          </a:p>
        </p:txBody>
      </p:sp>
    </p:spTree>
    <p:extLst>
      <p:ext uri="{BB962C8B-B14F-4D97-AF65-F5344CB8AC3E}">
        <p14:creationId xmlns:p14="http://schemas.microsoft.com/office/powerpoint/2010/main" val="1737901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646664"/>
          </a:xfrm>
        </p:spPr>
        <p:txBody>
          <a:bodyPr>
            <a:normAutofit fontScale="90000"/>
          </a:bodyPr>
          <a:lstStyle/>
          <a:p>
            <a:pPr algn="ctr"/>
            <a:r>
              <a:rPr lang="en-US" dirty="0">
                <a:latin typeface="Calibri" pitchFamily="34" charset="0"/>
              </a:rPr>
              <a:t>Community Residence (CR)</a:t>
            </a:r>
          </a:p>
        </p:txBody>
      </p:sp>
      <p:sp>
        <p:nvSpPr>
          <p:cNvPr id="3" name="Content Placeholder 2"/>
          <p:cNvSpPr>
            <a:spLocks noGrp="1"/>
          </p:cNvSpPr>
          <p:nvPr>
            <p:ph idx="1"/>
          </p:nvPr>
        </p:nvSpPr>
        <p:spPr>
          <a:xfrm>
            <a:off x="1066800" y="1752600"/>
            <a:ext cx="6777317" cy="4038600"/>
          </a:xfrm>
        </p:spPr>
        <p:txBody>
          <a:bodyPr>
            <a:normAutofit fontScale="92500" lnSpcReduction="10000"/>
          </a:bodyPr>
          <a:lstStyle/>
          <a:p>
            <a:pPr marL="68580" indent="0">
              <a:buNone/>
            </a:pPr>
            <a:r>
              <a:rPr lang="en-US" dirty="0">
                <a:solidFill>
                  <a:schemeClr val="accent2">
                    <a:lumMod val="75000"/>
                  </a:schemeClr>
                </a:solidFill>
                <a:latin typeface="Calibri" pitchFamily="34" charset="0"/>
              </a:rPr>
              <a:t>Short-term therapeutic environment where focus is on targeted skill development for daily living and problem solving through the use of behavior management system and caring consistent adult interactions.  </a:t>
            </a:r>
          </a:p>
          <a:p>
            <a:pPr>
              <a:buFont typeface="Wingdings" pitchFamily="2" charset="2"/>
              <a:buChar char="v"/>
            </a:pPr>
            <a:r>
              <a:rPr lang="en-US" dirty="0">
                <a:solidFill>
                  <a:schemeClr val="accent2">
                    <a:lumMod val="75000"/>
                  </a:schemeClr>
                </a:solidFill>
                <a:latin typeface="Calibri" pitchFamily="34" charset="0"/>
              </a:rPr>
              <a:t>Ages 5-18 </a:t>
            </a:r>
          </a:p>
          <a:p>
            <a:pPr>
              <a:buFont typeface="Wingdings" pitchFamily="2" charset="2"/>
              <a:buChar char="v"/>
            </a:pPr>
            <a:r>
              <a:rPr lang="en-US" dirty="0">
                <a:solidFill>
                  <a:schemeClr val="accent2">
                    <a:lumMod val="75000"/>
                  </a:schemeClr>
                </a:solidFill>
                <a:latin typeface="Calibri" pitchFamily="34" charset="0"/>
              </a:rPr>
              <a:t>Mental health treatment typically community-based (clinics, day treatment, private practice)</a:t>
            </a:r>
          </a:p>
          <a:p>
            <a:pPr>
              <a:buFont typeface="Wingdings" pitchFamily="2" charset="2"/>
              <a:buChar char="v"/>
            </a:pPr>
            <a:r>
              <a:rPr lang="en-US" dirty="0">
                <a:solidFill>
                  <a:schemeClr val="accent2">
                    <a:lumMod val="75000"/>
                  </a:schemeClr>
                </a:solidFill>
                <a:latin typeface="Calibri" pitchFamily="34" charset="0"/>
              </a:rPr>
              <a:t>School is community based</a:t>
            </a:r>
          </a:p>
          <a:p>
            <a:pPr>
              <a:buFont typeface="Wingdings" pitchFamily="2" charset="2"/>
              <a:buChar char="v"/>
            </a:pPr>
            <a:r>
              <a:rPr lang="en-US" dirty="0">
                <a:solidFill>
                  <a:schemeClr val="accent2">
                    <a:lumMod val="75000"/>
                  </a:schemeClr>
                </a:solidFill>
                <a:latin typeface="Calibri" pitchFamily="34" charset="0"/>
              </a:rPr>
              <a:t>Youth return home on weekends, school breaks, etc…</a:t>
            </a:r>
          </a:p>
          <a:p>
            <a:pPr>
              <a:buFont typeface="Wingdings" pitchFamily="2" charset="2"/>
              <a:buChar char="v"/>
            </a:pPr>
            <a:r>
              <a:rPr lang="en-US" dirty="0">
                <a:solidFill>
                  <a:schemeClr val="accent2">
                    <a:lumMod val="75000"/>
                  </a:schemeClr>
                </a:solidFill>
                <a:latin typeface="Calibri" pitchFamily="34" charset="0"/>
              </a:rPr>
              <a:t>Goal: return home or transition to independent living</a:t>
            </a:r>
          </a:p>
          <a:p>
            <a:pPr>
              <a:buFont typeface="Wingdings" pitchFamily="2" charset="2"/>
              <a:buChar char="v"/>
            </a:pPr>
            <a:r>
              <a:rPr lang="en-US" dirty="0">
                <a:solidFill>
                  <a:schemeClr val="accent1"/>
                </a:solidFill>
                <a:latin typeface="Calibri" pitchFamily="34" charset="0"/>
              </a:rPr>
              <a:t>NYS Western Region Application for Community Residence required</a:t>
            </a:r>
          </a:p>
          <a:p>
            <a:pPr marL="68580" indent="0">
              <a:buNone/>
            </a:pPr>
            <a:endParaRPr lang="en-US" dirty="0">
              <a:solidFill>
                <a:schemeClr val="accent2">
                  <a:lumMod val="75000"/>
                </a:schemeClr>
              </a:solidFill>
              <a:latin typeface="Calibri" pitchFamily="34" charset="0"/>
            </a:endParaRPr>
          </a:p>
        </p:txBody>
      </p:sp>
    </p:spTree>
    <p:extLst>
      <p:ext uri="{BB962C8B-B14F-4D97-AF65-F5344CB8AC3E}">
        <p14:creationId xmlns:p14="http://schemas.microsoft.com/office/powerpoint/2010/main" val="1559600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646664"/>
          </a:xfrm>
        </p:spPr>
        <p:txBody>
          <a:bodyPr>
            <a:normAutofit fontScale="90000"/>
          </a:bodyPr>
          <a:lstStyle/>
          <a:p>
            <a:pPr algn="ctr"/>
            <a:r>
              <a:rPr lang="en-US" dirty="0">
                <a:latin typeface="Calibri" pitchFamily="34" charset="0"/>
              </a:rPr>
              <a:t>Residential Treatment Facility (RTF)</a:t>
            </a:r>
          </a:p>
        </p:txBody>
      </p:sp>
      <p:sp>
        <p:nvSpPr>
          <p:cNvPr id="3" name="Content Placeholder 2"/>
          <p:cNvSpPr>
            <a:spLocks noGrp="1"/>
          </p:cNvSpPr>
          <p:nvPr>
            <p:ph idx="1"/>
          </p:nvPr>
        </p:nvSpPr>
        <p:spPr>
          <a:xfrm>
            <a:off x="1066800" y="1752600"/>
            <a:ext cx="7239000" cy="4038600"/>
          </a:xfrm>
        </p:spPr>
        <p:txBody>
          <a:bodyPr>
            <a:normAutofit/>
          </a:bodyPr>
          <a:lstStyle/>
          <a:p>
            <a:pPr marL="68580" indent="0">
              <a:buNone/>
            </a:pPr>
            <a:r>
              <a:rPr lang="en-US" dirty="0">
                <a:solidFill>
                  <a:schemeClr val="accent2">
                    <a:lumMod val="75000"/>
                  </a:schemeClr>
                </a:solidFill>
                <a:latin typeface="Calibri" pitchFamily="34" charset="0"/>
              </a:rPr>
              <a:t>Most significant level of care.  RTF is a subset of a hospital setting.  Treatment focuses on stabilization including diagnosis, medication management &amp; acquiring long-term coping strategies.</a:t>
            </a:r>
          </a:p>
          <a:p>
            <a:pPr marL="411480" indent="-342900">
              <a:buFont typeface="Wingdings" panose="05000000000000000000" pitchFamily="2" charset="2"/>
              <a:buChar char="v"/>
            </a:pPr>
            <a:r>
              <a:rPr lang="en-US" dirty="0">
                <a:solidFill>
                  <a:schemeClr val="accent2">
                    <a:lumMod val="75000"/>
                  </a:schemeClr>
                </a:solidFill>
                <a:latin typeface="Calibri" pitchFamily="34" charset="0"/>
              </a:rPr>
              <a:t>Ages 5-18</a:t>
            </a:r>
            <a:endParaRPr lang="en-US" dirty="0">
              <a:solidFill>
                <a:srgbClr val="FF0000"/>
              </a:solidFill>
              <a:latin typeface="Calibri" pitchFamily="34" charset="0"/>
            </a:endParaRPr>
          </a:p>
          <a:p>
            <a:pPr marL="411480" indent="-342900">
              <a:buFont typeface="Wingdings" panose="05000000000000000000" pitchFamily="2" charset="2"/>
              <a:buChar char="v"/>
            </a:pPr>
            <a:r>
              <a:rPr lang="en-US" dirty="0">
                <a:solidFill>
                  <a:schemeClr val="accent2">
                    <a:lumMod val="75000"/>
                  </a:schemeClr>
                </a:solidFill>
                <a:latin typeface="Calibri" pitchFamily="34" charset="0"/>
              </a:rPr>
              <a:t>School located on campus</a:t>
            </a:r>
          </a:p>
          <a:p>
            <a:pPr marL="411480" indent="-342900">
              <a:buFont typeface="Wingdings" panose="05000000000000000000" pitchFamily="2" charset="2"/>
              <a:buChar char="v"/>
            </a:pPr>
            <a:r>
              <a:rPr lang="en-US" dirty="0">
                <a:solidFill>
                  <a:schemeClr val="accent2">
                    <a:lumMod val="75000"/>
                  </a:schemeClr>
                </a:solidFill>
                <a:latin typeface="Calibri" pitchFamily="34" charset="0"/>
              </a:rPr>
              <a:t>Youth visit with family on breaks and weekends</a:t>
            </a:r>
          </a:p>
          <a:p>
            <a:pPr marL="411480" indent="-342900">
              <a:buFont typeface="Wingdings" panose="05000000000000000000" pitchFamily="2" charset="2"/>
              <a:buChar char="v"/>
            </a:pPr>
            <a:r>
              <a:rPr lang="en-US" dirty="0">
                <a:solidFill>
                  <a:schemeClr val="accent2">
                    <a:lumMod val="75000"/>
                  </a:schemeClr>
                </a:solidFill>
                <a:latin typeface="Calibri" pitchFamily="34" charset="0"/>
              </a:rPr>
              <a:t>Goal: return home.  A step down to CR may also be considered</a:t>
            </a:r>
          </a:p>
          <a:p>
            <a:pPr marL="411480" indent="-342900">
              <a:buFont typeface="Wingdings" panose="05000000000000000000" pitchFamily="2" charset="2"/>
              <a:buChar char="v"/>
            </a:pPr>
            <a:r>
              <a:rPr lang="en-US" dirty="0">
                <a:solidFill>
                  <a:schemeClr val="accent1"/>
                </a:solidFill>
                <a:latin typeface="Calibri" pitchFamily="34" charset="0"/>
              </a:rPr>
              <a:t>RTF Referral Packet required.  </a:t>
            </a:r>
          </a:p>
          <a:p>
            <a:pPr lvl="1">
              <a:buFont typeface="Wingdings" pitchFamily="2" charset="2"/>
              <a:buChar char="v"/>
            </a:pPr>
            <a:r>
              <a:rPr lang="en-US" dirty="0">
                <a:solidFill>
                  <a:schemeClr val="accent1"/>
                </a:solidFill>
                <a:latin typeface="Calibri" pitchFamily="34" charset="0"/>
              </a:rPr>
              <a:t>Please contact SPOA Supervisor Manny Rivera for details if considering a referral for RTF</a:t>
            </a:r>
          </a:p>
          <a:p>
            <a:pPr lvl="2">
              <a:buFont typeface="Wingdings" pitchFamily="2" charset="2"/>
              <a:buChar char="v"/>
            </a:pPr>
            <a:r>
              <a:rPr lang="en-US" dirty="0">
                <a:solidFill>
                  <a:schemeClr val="accent1"/>
                </a:solidFill>
                <a:latin typeface="Calibri" pitchFamily="34" charset="0"/>
              </a:rPr>
              <a:t>(585)753-2881 or </a:t>
            </a:r>
            <a:r>
              <a:rPr lang="en-US" dirty="0">
                <a:solidFill>
                  <a:schemeClr val="accent1"/>
                </a:solidFill>
                <a:latin typeface="Calibri" pitchFamily="34" charset="0"/>
                <a:hlinkClick r:id="rId2"/>
              </a:rPr>
              <a:t>mannyrivera@monroecounty.gov</a:t>
            </a:r>
            <a:r>
              <a:rPr lang="en-US" dirty="0">
                <a:solidFill>
                  <a:schemeClr val="accent1"/>
                </a:solidFill>
                <a:latin typeface="Calibri" pitchFamily="34" charset="0"/>
              </a:rPr>
              <a:t> </a:t>
            </a:r>
          </a:p>
          <a:p>
            <a:pPr marL="68580" indent="0">
              <a:buNone/>
            </a:pPr>
            <a:endParaRPr lang="en-US" dirty="0">
              <a:solidFill>
                <a:schemeClr val="accent2">
                  <a:lumMod val="75000"/>
                </a:schemeClr>
              </a:solidFill>
              <a:latin typeface="Calibri" pitchFamily="34" charset="0"/>
            </a:endParaRPr>
          </a:p>
        </p:txBody>
      </p:sp>
    </p:spTree>
    <p:extLst>
      <p:ext uri="{BB962C8B-B14F-4D97-AF65-F5344CB8AC3E}">
        <p14:creationId xmlns:p14="http://schemas.microsoft.com/office/powerpoint/2010/main" val="1090508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a:bodyPr>
          <a:lstStyle/>
          <a:p>
            <a:pPr algn="ctr"/>
            <a:r>
              <a:rPr lang="en-US" dirty="0">
                <a:latin typeface="Calibri" pitchFamily="34" charset="0"/>
              </a:rPr>
              <a:t>Referral Information</a:t>
            </a:r>
          </a:p>
        </p:txBody>
      </p:sp>
      <p:sp>
        <p:nvSpPr>
          <p:cNvPr id="3" name="Text Placeholder 2"/>
          <p:cNvSpPr>
            <a:spLocks noGrp="1"/>
          </p:cNvSpPr>
          <p:nvPr>
            <p:ph type="body" idx="1"/>
          </p:nvPr>
        </p:nvSpPr>
        <p:spPr>
          <a:xfrm>
            <a:off x="1367026" y="1790700"/>
            <a:ext cx="3057148" cy="639762"/>
          </a:xfrm>
          <a:solidFill>
            <a:schemeClr val="accent6"/>
          </a:solidFill>
        </p:spPr>
        <p:txBody>
          <a:bodyPr>
            <a:noAutofit/>
          </a:bodyPr>
          <a:lstStyle/>
          <a:p>
            <a:pPr algn="ctr"/>
            <a:r>
              <a:rPr lang="en-US" sz="2800" b="0" dirty="0">
                <a:solidFill>
                  <a:schemeClr val="bg1"/>
                </a:solidFill>
                <a:latin typeface="Calibri" pitchFamily="34" charset="0"/>
              </a:rPr>
              <a:t>Who can refer?</a:t>
            </a:r>
          </a:p>
        </p:txBody>
      </p:sp>
      <p:sp>
        <p:nvSpPr>
          <p:cNvPr id="4" name="Content Placeholder 3"/>
          <p:cNvSpPr>
            <a:spLocks noGrp="1"/>
          </p:cNvSpPr>
          <p:nvPr>
            <p:ph sz="half" idx="2"/>
          </p:nvPr>
        </p:nvSpPr>
        <p:spPr>
          <a:xfrm>
            <a:off x="1066800" y="2544762"/>
            <a:ext cx="3657600" cy="5234622"/>
          </a:xfrm>
        </p:spPr>
        <p:txBody>
          <a:bodyPr>
            <a:noAutofit/>
          </a:bodyPr>
          <a:lstStyle/>
          <a:p>
            <a:pPr>
              <a:buFont typeface="Wingdings" pitchFamily="2" charset="2"/>
              <a:buChar char="v"/>
            </a:pPr>
            <a:r>
              <a:rPr lang="en-US" sz="1600" dirty="0">
                <a:solidFill>
                  <a:schemeClr val="accent2">
                    <a:lumMod val="75000"/>
                  </a:schemeClr>
                </a:solidFill>
                <a:latin typeface="Calibri" pitchFamily="34" charset="0"/>
              </a:rPr>
              <a:t>Clinicians &amp; Treatment Providers</a:t>
            </a:r>
          </a:p>
          <a:p>
            <a:pPr lvl="1">
              <a:buFont typeface="Wingdings" pitchFamily="2" charset="2"/>
              <a:buChar char="Ø"/>
            </a:pPr>
            <a:r>
              <a:rPr lang="en-US" sz="1400" dirty="0">
                <a:solidFill>
                  <a:schemeClr val="accent2">
                    <a:lumMod val="75000"/>
                  </a:schemeClr>
                </a:solidFill>
                <a:latin typeface="Calibri" pitchFamily="34" charset="0"/>
              </a:rPr>
              <a:t>Therapists</a:t>
            </a:r>
          </a:p>
          <a:p>
            <a:pPr lvl="1">
              <a:buFont typeface="Wingdings" pitchFamily="2" charset="2"/>
              <a:buChar char="Ø"/>
            </a:pPr>
            <a:r>
              <a:rPr lang="en-US" sz="1400" dirty="0">
                <a:solidFill>
                  <a:schemeClr val="accent2">
                    <a:lumMod val="75000"/>
                  </a:schemeClr>
                </a:solidFill>
                <a:latin typeface="Calibri" pitchFamily="34" charset="0"/>
              </a:rPr>
              <a:t>Psychiatrists</a:t>
            </a:r>
          </a:p>
          <a:p>
            <a:pPr lvl="1">
              <a:buFont typeface="Wingdings" pitchFamily="2" charset="2"/>
              <a:buChar char="Ø"/>
            </a:pPr>
            <a:r>
              <a:rPr lang="en-US" sz="1400" dirty="0">
                <a:solidFill>
                  <a:schemeClr val="accent2">
                    <a:lumMod val="75000"/>
                  </a:schemeClr>
                </a:solidFill>
                <a:latin typeface="Calibri" pitchFamily="34" charset="0"/>
              </a:rPr>
              <a:t>MDs</a:t>
            </a:r>
          </a:p>
          <a:p>
            <a:pPr lvl="1">
              <a:buFont typeface="Wingdings" pitchFamily="2" charset="2"/>
              <a:buChar char="Ø"/>
            </a:pPr>
            <a:r>
              <a:rPr lang="en-US" sz="1400" dirty="0">
                <a:solidFill>
                  <a:schemeClr val="accent2">
                    <a:lumMod val="75000"/>
                  </a:schemeClr>
                </a:solidFill>
                <a:latin typeface="Calibri" pitchFamily="34" charset="0"/>
              </a:rPr>
              <a:t>Crisis Services (FCSS, HBCI, Mobile Crisis)</a:t>
            </a:r>
          </a:p>
          <a:p>
            <a:pPr lvl="1">
              <a:buFont typeface="Wingdings" pitchFamily="2" charset="2"/>
              <a:buChar char="Ø"/>
            </a:pPr>
            <a:r>
              <a:rPr lang="en-US" sz="1400" dirty="0">
                <a:solidFill>
                  <a:schemeClr val="accent2">
                    <a:lumMod val="75000"/>
                  </a:schemeClr>
                </a:solidFill>
                <a:latin typeface="Calibri" pitchFamily="34" charset="0"/>
              </a:rPr>
              <a:t>Hospitals (CAPH, acute, state)</a:t>
            </a:r>
          </a:p>
          <a:p>
            <a:pPr lvl="1">
              <a:buFont typeface="Wingdings" pitchFamily="2" charset="2"/>
              <a:buChar char="Ø"/>
            </a:pPr>
            <a:r>
              <a:rPr lang="en-US" sz="1400" dirty="0">
                <a:solidFill>
                  <a:schemeClr val="accent2">
                    <a:lumMod val="75000"/>
                  </a:schemeClr>
                </a:solidFill>
                <a:latin typeface="Calibri" pitchFamily="34" charset="0"/>
              </a:rPr>
              <a:t>Care Coordinators / Case Managers</a:t>
            </a:r>
          </a:p>
          <a:p>
            <a:pPr>
              <a:buFont typeface="Wingdings" pitchFamily="2" charset="2"/>
              <a:buChar char="v"/>
            </a:pPr>
            <a:r>
              <a:rPr lang="en-US" sz="1600" dirty="0">
                <a:solidFill>
                  <a:schemeClr val="accent2">
                    <a:lumMod val="75000"/>
                  </a:schemeClr>
                </a:solidFill>
                <a:latin typeface="Calibri" pitchFamily="34" charset="0"/>
              </a:rPr>
              <a:t>Community Resources*</a:t>
            </a:r>
          </a:p>
          <a:p>
            <a:pPr lvl="1">
              <a:buFont typeface="Wingdings" pitchFamily="2" charset="2"/>
              <a:buChar char="Ø"/>
            </a:pPr>
            <a:r>
              <a:rPr lang="en-US" sz="1400" dirty="0">
                <a:solidFill>
                  <a:schemeClr val="accent2">
                    <a:lumMod val="75000"/>
                  </a:schemeClr>
                </a:solidFill>
                <a:latin typeface="Calibri" pitchFamily="34" charset="0"/>
              </a:rPr>
              <a:t>FACT</a:t>
            </a:r>
          </a:p>
          <a:p>
            <a:pPr lvl="1">
              <a:buFont typeface="Wingdings" pitchFamily="2" charset="2"/>
              <a:buChar char="Ø"/>
            </a:pPr>
            <a:r>
              <a:rPr lang="en-US" sz="1400" dirty="0">
                <a:solidFill>
                  <a:schemeClr val="accent2">
                    <a:lumMod val="75000"/>
                  </a:schemeClr>
                </a:solidFill>
                <a:latin typeface="Calibri" pitchFamily="34" charset="0"/>
              </a:rPr>
              <a:t>Schools</a:t>
            </a:r>
          </a:p>
          <a:p>
            <a:pPr lvl="1">
              <a:buFont typeface="Wingdings" pitchFamily="2" charset="2"/>
              <a:buChar char="Ø"/>
            </a:pPr>
            <a:r>
              <a:rPr lang="en-US" sz="1400" dirty="0">
                <a:solidFill>
                  <a:schemeClr val="accent2">
                    <a:lumMod val="75000"/>
                  </a:schemeClr>
                </a:solidFill>
                <a:latin typeface="Calibri" pitchFamily="34" charset="0"/>
              </a:rPr>
              <a:t>Parents </a:t>
            </a:r>
          </a:p>
          <a:p>
            <a:pPr lvl="2">
              <a:buFont typeface="Wingdings" pitchFamily="2" charset="2"/>
              <a:buChar char="Ø"/>
            </a:pPr>
            <a:r>
              <a:rPr lang="en-US" sz="1000" dirty="0">
                <a:solidFill>
                  <a:schemeClr val="accent2">
                    <a:lumMod val="75000"/>
                  </a:schemeClr>
                </a:solidFill>
                <a:latin typeface="Calibri" pitchFamily="34" charset="0"/>
              </a:rPr>
              <a:t>*Must have supporting clinical documentation</a:t>
            </a:r>
          </a:p>
        </p:txBody>
      </p:sp>
      <p:sp>
        <p:nvSpPr>
          <p:cNvPr id="5" name="Text Placeholder 4"/>
          <p:cNvSpPr>
            <a:spLocks noGrp="1"/>
          </p:cNvSpPr>
          <p:nvPr>
            <p:ph type="body" sz="quarter" idx="3"/>
          </p:nvPr>
        </p:nvSpPr>
        <p:spPr>
          <a:xfrm>
            <a:off x="4952999" y="1790700"/>
            <a:ext cx="3055717" cy="639762"/>
          </a:xfrm>
          <a:solidFill>
            <a:schemeClr val="accent6"/>
          </a:solidFill>
        </p:spPr>
        <p:txBody>
          <a:bodyPr>
            <a:noAutofit/>
          </a:bodyPr>
          <a:lstStyle/>
          <a:p>
            <a:pPr algn="ctr"/>
            <a:r>
              <a:rPr lang="en-US" sz="2800" b="0" dirty="0">
                <a:solidFill>
                  <a:schemeClr val="bg1"/>
                </a:solidFill>
                <a:latin typeface="Calibri" pitchFamily="34" charset="0"/>
              </a:rPr>
              <a:t>How to refer?</a:t>
            </a:r>
          </a:p>
        </p:txBody>
      </p:sp>
      <p:sp>
        <p:nvSpPr>
          <p:cNvPr id="6" name="Content Placeholder 5"/>
          <p:cNvSpPr>
            <a:spLocks noGrp="1"/>
          </p:cNvSpPr>
          <p:nvPr>
            <p:ph sz="quarter" idx="4"/>
          </p:nvPr>
        </p:nvSpPr>
        <p:spPr>
          <a:xfrm>
            <a:off x="4770929" y="2521584"/>
            <a:ext cx="3419856" cy="5036184"/>
          </a:xfrm>
        </p:spPr>
        <p:txBody>
          <a:bodyPr>
            <a:normAutofit fontScale="32500" lnSpcReduction="20000"/>
          </a:bodyPr>
          <a:lstStyle/>
          <a:p>
            <a:pPr>
              <a:buFont typeface="Wingdings" pitchFamily="2" charset="2"/>
              <a:buChar char="v"/>
            </a:pPr>
            <a:r>
              <a:rPr lang="en-US" sz="4000" dirty="0">
                <a:solidFill>
                  <a:schemeClr val="accent2">
                    <a:lumMod val="75000"/>
                  </a:schemeClr>
                </a:solidFill>
                <a:latin typeface="Calibri" pitchFamily="34" charset="0"/>
              </a:rPr>
              <a:t>For Skill-building:</a:t>
            </a:r>
          </a:p>
          <a:p>
            <a:pPr lvl="1">
              <a:buFont typeface="Wingdings" pitchFamily="2" charset="2"/>
              <a:buChar char="v"/>
            </a:pPr>
            <a:r>
              <a:rPr lang="en-US" sz="3200" dirty="0">
                <a:solidFill>
                  <a:schemeClr val="accent2">
                    <a:lumMod val="75000"/>
                  </a:schemeClr>
                </a:solidFill>
                <a:latin typeface="Calibri" pitchFamily="34" charset="0"/>
              </a:rPr>
              <a:t>Universal SPOA Referral form</a:t>
            </a:r>
          </a:p>
          <a:p>
            <a:pPr lvl="1">
              <a:buFont typeface="Wingdings" pitchFamily="2" charset="2"/>
              <a:buChar char="v"/>
            </a:pPr>
            <a:r>
              <a:rPr lang="en-US" sz="3600" dirty="0">
                <a:solidFill>
                  <a:schemeClr val="accent2">
                    <a:lumMod val="75000"/>
                  </a:schemeClr>
                </a:solidFill>
                <a:latin typeface="Calibri" pitchFamily="34" charset="0"/>
              </a:rPr>
              <a:t>Documentation of functional deficit</a:t>
            </a:r>
          </a:p>
          <a:p>
            <a:pPr>
              <a:buFont typeface="Wingdings" pitchFamily="2" charset="2"/>
              <a:buChar char="v"/>
            </a:pPr>
            <a:r>
              <a:rPr lang="en-US" sz="4000" dirty="0">
                <a:solidFill>
                  <a:schemeClr val="accent2">
                    <a:lumMod val="75000"/>
                  </a:schemeClr>
                </a:solidFill>
                <a:latin typeface="Calibri" pitchFamily="34" charset="0"/>
              </a:rPr>
              <a:t>Youth Peer Mentor:</a:t>
            </a:r>
          </a:p>
          <a:p>
            <a:pPr lvl="1">
              <a:buFont typeface="Wingdings" pitchFamily="2" charset="2"/>
              <a:buChar char="v"/>
            </a:pPr>
            <a:r>
              <a:rPr lang="en-US" sz="3600" dirty="0">
                <a:solidFill>
                  <a:schemeClr val="accent2">
                    <a:lumMod val="75000"/>
                  </a:schemeClr>
                </a:solidFill>
                <a:latin typeface="Calibri" pitchFamily="34" charset="0"/>
              </a:rPr>
              <a:t>Universal SPOA Referral form</a:t>
            </a:r>
          </a:p>
          <a:p>
            <a:pPr lvl="1">
              <a:buFont typeface="Wingdings" pitchFamily="2" charset="2"/>
              <a:buChar char="v"/>
            </a:pPr>
            <a:r>
              <a:rPr lang="en-US" sz="3600" dirty="0">
                <a:solidFill>
                  <a:schemeClr val="accent2">
                    <a:lumMod val="75000"/>
                  </a:schemeClr>
                </a:solidFill>
                <a:latin typeface="Calibri" pitchFamily="34" charset="0"/>
              </a:rPr>
              <a:t>Documentation of mental health diagnosis or Plan of Care</a:t>
            </a:r>
          </a:p>
          <a:p>
            <a:pPr>
              <a:buFont typeface="Wingdings" pitchFamily="2" charset="2"/>
              <a:buChar char="v"/>
            </a:pPr>
            <a:r>
              <a:rPr lang="en-US" sz="4000" dirty="0">
                <a:solidFill>
                  <a:schemeClr val="accent2">
                    <a:lumMod val="75000"/>
                  </a:schemeClr>
                </a:solidFill>
                <a:latin typeface="Calibri" pitchFamily="34" charset="0"/>
              </a:rPr>
              <a:t>Non-Medicaid Care Coordination </a:t>
            </a:r>
          </a:p>
          <a:p>
            <a:pPr lvl="1">
              <a:buFont typeface="Wingdings" pitchFamily="2" charset="2"/>
              <a:buChar char="v"/>
            </a:pPr>
            <a:r>
              <a:rPr lang="en-US" sz="3000" dirty="0">
                <a:solidFill>
                  <a:schemeClr val="accent2">
                    <a:lumMod val="75000"/>
                  </a:schemeClr>
                </a:solidFill>
                <a:latin typeface="Calibri" pitchFamily="34" charset="0"/>
              </a:rPr>
              <a:t>Non-Medicaid Care Coordination Referral Form</a:t>
            </a:r>
          </a:p>
          <a:p>
            <a:pPr lvl="1">
              <a:buFont typeface="Wingdings" pitchFamily="2" charset="2"/>
              <a:buChar char="v"/>
            </a:pPr>
            <a:r>
              <a:rPr lang="en-US" sz="3000" dirty="0">
                <a:solidFill>
                  <a:schemeClr val="accent2">
                    <a:lumMod val="75000"/>
                  </a:schemeClr>
                </a:solidFill>
                <a:latin typeface="Calibri" pitchFamily="34" charset="0"/>
              </a:rPr>
              <a:t>Psychosocial Assessment or comprehensive cover letter</a:t>
            </a:r>
          </a:p>
          <a:p>
            <a:pPr lvl="1">
              <a:buFont typeface="Wingdings" pitchFamily="2" charset="2"/>
              <a:buChar char="v"/>
            </a:pPr>
            <a:r>
              <a:rPr lang="en-US" sz="3000" dirty="0">
                <a:solidFill>
                  <a:schemeClr val="accent2">
                    <a:lumMod val="75000"/>
                  </a:schemeClr>
                </a:solidFill>
                <a:latin typeface="Calibri" pitchFamily="34" charset="0"/>
              </a:rPr>
              <a:t>Mental Health Diagnosis from provider and the date it was given/updated</a:t>
            </a:r>
          </a:p>
          <a:p>
            <a:pPr>
              <a:buFont typeface="Wingdings" pitchFamily="2" charset="2"/>
              <a:buChar char="v"/>
            </a:pPr>
            <a:r>
              <a:rPr lang="en-US" sz="4000" dirty="0">
                <a:solidFill>
                  <a:schemeClr val="accent2">
                    <a:lumMod val="75000"/>
                  </a:schemeClr>
                </a:solidFill>
                <a:latin typeface="Calibri" pitchFamily="34" charset="0"/>
              </a:rPr>
              <a:t>Health Home Care Management:</a:t>
            </a:r>
          </a:p>
          <a:p>
            <a:pPr lvl="1">
              <a:buFont typeface="Wingdings" pitchFamily="2" charset="2"/>
              <a:buChar char="v"/>
            </a:pPr>
            <a:r>
              <a:rPr lang="en-US" sz="3800" dirty="0">
                <a:solidFill>
                  <a:schemeClr val="accent2">
                    <a:lumMod val="75000"/>
                  </a:schemeClr>
                </a:solidFill>
                <a:latin typeface="Calibri" pitchFamily="34" charset="0"/>
              </a:rPr>
              <a:t>Health Home Care Management Referral Form</a:t>
            </a:r>
          </a:p>
          <a:p>
            <a:pPr lvl="1">
              <a:buFont typeface="Wingdings" pitchFamily="2" charset="2"/>
              <a:buChar char="v"/>
            </a:pPr>
            <a:r>
              <a:rPr lang="en-US" sz="3800" dirty="0">
                <a:solidFill>
                  <a:schemeClr val="accent2">
                    <a:lumMod val="75000"/>
                  </a:schemeClr>
                </a:solidFill>
                <a:latin typeface="Calibri" pitchFamily="34" charset="0"/>
              </a:rPr>
              <a:t>Verbal Consent from parent/legal guardian </a:t>
            </a:r>
            <a:endParaRPr lang="en-US" sz="3400" dirty="0">
              <a:solidFill>
                <a:schemeClr val="accent2">
                  <a:lumMod val="75000"/>
                </a:schemeClr>
              </a:solidFill>
              <a:latin typeface="Calibri" pitchFamily="34" charset="0"/>
            </a:endParaRPr>
          </a:p>
          <a:p>
            <a:pPr>
              <a:buFont typeface="Wingdings" pitchFamily="2" charset="2"/>
              <a:buChar char="v"/>
            </a:pPr>
            <a:r>
              <a:rPr lang="en-US" sz="4000" dirty="0">
                <a:solidFill>
                  <a:schemeClr val="accent2">
                    <a:lumMod val="75000"/>
                  </a:schemeClr>
                </a:solidFill>
                <a:latin typeface="Calibri" pitchFamily="34" charset="0"/>
              </a:rPr>
              <a:t>For Community Residence or Residential Treatment Facility:</a:t>
            </a:r>
          </a:p>
          <a:p>
            <a:pPr lvl="1">
              <a:buFont typeface="Wingdings" pitchFamily="2" charset="2"/>
              <a:buChar char="Ø"/>
            </a:pPr>
            <a:r>
              <a:rPr lang="en-US" sz="3400" dirty="0">
                <a:solidFill>
                  <a:schemeClr val="accent2">
                    <a:lumMod val="75000"/>
                  </a:schemeClr>
                </a:solidFill>
                <a:latin typeface="Calibri" pitchFamily="34" charset="0"/>
              </a:rPr>
              <a:t>please call or email for more information</a:t>
            </a:r>
          </a:p>
          <a:p>
            <a:pPr marL="0" indent="0">
              <a:buNone/>
            </a:pPr>
            <a:endParaRPr lang="en-US" sz="2000" dirty="0">
              <a:solidFill>
                <a:schemeClr val="accent1"/>
              </a:solidFill>
              <a:latin typeface="Calibri" pitchFamily="34" charset="0"/>
            </a:endParaRPr>
          </a:p>
          <a:p>
            <a:endParaRPr lang="en-US" sz="2000" dirty="0">
              <a:solidFill>
                <a:schemeClr val="accent1"/>
              </a:solidFill>
              <a:latin typeface="Calibri" pitchFamily="34" charset="0"/>
            </a:endParaRPr>
          </a:p>
          <a:p>
            <a:pPr marL="68580" indent="0">
              <a:buNone/>
            </a:pPr>
            <a:br>
              <a:rPr lang="en-US" sz="2000" dirty="0">
                <a:solidFill>
                  <a:schemeClr val="accent1"/>
                </a:solidFill>
                <a:latin typeface="Calibri" pitchFamily="34" charset="0"/>
              </a:rPr>
            </a:br>
            <a:endParaRPr lang="en-US" sz="2000" dirty="0">
              <a:solidFill>
                <a:schemeClr val="accent1"/>
              </a:solidFill>
              <a:latin typeface="Calibri" pitchFamily="34" charset="0"/>
            </a:endParaRPr>
          </a:p>
          <a:p>
            <a:endParaRPr lang="en-US" dirty="0">
              <a:solidFill>
                <a:schemeClr val="accent1"/>
              </a:solidFill>
              <a:latin typeface="Calibri" pitchFamily="34" charset="0"/>
            </a:endParaRPr>
          </a:p>
        </p:txBody>
      </p:sp>
    </p:spTree>
    <p:extLst>
      <p:ext uri="{BB962C8B-B14F-4D97-AF65-F5344CB8AC3E}">
        <p14:creationId xmlns:p14="http://schemas.microsoft.com/office/powerpoint/2010/main" val="94616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latin typeface="Calibri" pitchFamily="34" charset="0"/>
              </a:rPr>
              <a:t>Get Connected to SPOA:</a:t>
            </a:r>
          </a:p>
        </p:txBody>
      </p:sp>
      <p:sp>
        <p:nvSpPr>
          <p:cNvPr id="3" name="Text Placeholder 2"/>
          <p:cNvSpPr>
            <a:spLocks noGrp="1"/>
          </p:cNvSpPr>
          <p:nvPr>
            <p:ph type="body" idx="4294967295"/>
          </p:nvPr>
        </p:nvSpPr>
        <p:spPr>
          <a:xfrm>
            <a:off x="822960" y="1737361"/>
            <a:ext cx="6637337" cy="4130039"/>
          </a:xfrm>
        </p:spPr>
        <p:txBody>
          <a:bodyPr>
            <a:normAutofit fontScale="70000" lnSpcReduction="20000"/>
          </a:bodyPr>
          <a:lstStyle/>
          <a:p>
            <a:pPr marL="342900" indent="-342900">
              <a:buFont typeface="Wingdings" pitchFamily="2" charset="2"/>
              <a:buChar char="v"/>
            </a:pPr>
            <a:r>
              <a:rPr lang="it-IT" dirty="0">
                <a:solidFill>
                  <a:schemeClr val="tx2">
                    <a:lumMod val="75000"/>
                  </a:schemeClr>
                </a:solidFill>
                <a:latin typeface="Calibri" pitchFamily="34" charset="0"/>
              </a:rPr>
              <a:t>Main Email: </a:t>
            </a:r>
            <a:r>
              <a:rPr lang="it-IT" dirty="0">
                <a:solidFill>
                  <a:schemeClr val="tx2">
                    <a:lumMod val="75000"/>
                  </a:schemeClr>
                </a:solidFill>
                <a:latin typeface="Calibri" pitchFamily="34" charset="0"/>
                <a:hlinkClick r:id="rId3"/>
              </a:rPr>
              <a:t>childspoa@monroecounty.gov</a:t>
            </a:r>
            <a:r>
              <a:rPr lang="it-IT" dirty="0">
                <a:solidFill>
                  <a:schemeClr val="tx2">
                    <a:lumMod val="75000"/>
                  </a:schemeClr>
                </a:solidFill>
                <a:latin typeface="Calibri" pitchFamily="34" charset="0"/>
              </a:rPr>
              <a:t> </a:t>
            </a:r>
          </a:p>
          <a:p>
            <a:pPr marL="342900" indent="-342900">
              <a:buFont typeface="Wingdings" pitchFamily="2" charset="2"/>
              <a:buChar char="v"/>
            </a:pPr>
            <a:r>
              <a:rPr lang="it-IT" dirty="0">
                <a:solidFill>
                  <a:schemeClr val="tx2">
                    <a:lumMod val="75000"/>
                  </a:schemeClr>
                </a:solidFill>
                <a:latin typeface="Calibri" pitchFamily="34" charset="0"/>
              </a:rPr>
              <a:t>Main Fax: 585-324-4322 </a:t>
            </a:r>
          </a:p>
          <a:p>
            <a:pPr marL="342900" indent="-342900">
              <a:buFont typeface="Wingdings" pitchFamily="2" charset="2"/>
              <a:buChar char="v"/>
            </a:pPr>
            <a:r>
              <a:rPr lang="en-US" dirty="0">
                <a:latin typeface="Calibri" pitchFamily="34" charset="0"/>
              </a:rPr>
              <a:t>Access referral forms and program information on the Monroe County Child and Youth SPOA Website: </a:t>
            </a:r>
            <a:r>
              <a:rPr lang="en-US" dirty="0">
                <a:hlinkClick r:id="rId4"/>
              </a:rPr>
              <a:t>https://www.monroecounty.gov/mhyouth-spoa</a:t>
            </a:r>
            <a:r>
              <a:rPr lang="en-US" dirty="0"/>
              <a:t> </a:t>
            </a:r>
            <a:endParaRPr lang="it-IT" dirty="0">
              <a:solidFill>
                <a:schemeClr val="tx2">
                  <a:lumMod val="75000"/>
                </a:schemeClr>
              </a:solidFill>
              <a:latin typeface="Calibri" pitchFamily="34" charset="0"/>
            </a:endParaRPr>
          </a:p>
          <a:p>
            <a:pPr marL="164592" indent="0">
              <a:buNone/>
            </a:pPr>
            <a:r>
              <a:rPr lang="en-US" b="1" dirty="0">
                <a:solidFill>
                  <a:schemeClr val="tx2">
                    <a:lumMod val="75000"/>
                  </a:schemeClr>
                </a:solidFill>
                <a:latin typeface="Calibri" pitchFamily="34" charset="0"/>
              </a:rPr>
              <a:t>SPOA Facilitators:</a:t>
            </a:r>
          </a:p>
          <a:p>
            <a:pPr marL="507492" indent="-342900">
              <a:buFont typeface="Wingdings" pitchFamily="2" charset="2"/>
              <a:buChar char="v"/>
            </a:pPr>
            <a:r>
              <a:rPr lang="en-US" dirty="0">
                <a:solidFill>
                  <a:schemeClr val="tx2">
                    <a:lumMod val="75000"/>
                  </a:schemeClr>
                </a:solidFill>
                <a:latin typeface="Calibri" pitchFamily="34" charset="0"/>
              </a:rPr>
              <a:t>Maricel Brown (585)753-6104 </a:t>
            </a:r>
            <a:r>
              <a:rPr lang="en-US" dirty="0">
                <a:solidFill>
                  <a:schemeClr val="tx2">
                    <a:lumMod val="75000"/>
                  </a:schemeClr>
                </a:solidFill>
                <a:latin typeface="Calibri" pitchFamily="34" charset="0"/>
                <a:hlinkClick r:id="rId5"/>
              </a:rPr>
              <a:t>maricelbrown@monroecounty.gov</a:t>
            </a:r>
            <a:r>
              <a:rPr lang="en-US" dirty="0">
                <a:solidFill>
                  <a:schemeClr val="tx2">
                    <a:lumMod val="75000"/>
                  </a:schemeClr>
                </a:solidFill>
                <a:latin typeface="Calibri" pitchFamily="34" charset="0"/>
              </a:rPr>
              <a:t> </a:t>
            </a:r>
          </a:p>
          <a:p>
            <a:pPr marL="507492" indent="-342900">
              <a:buFont typeface="Wingdings" pitchFamily="2" charset="2"/>
              <a:buChar char="v"/>
            </a:pPr>
            <a:r>
              <a:rPr lang="en-US" dirty="0">
                <a:solidFill>
                  <a:schemeClr val="tx2">
                    <a:lumMod val="75000"/>
                  </a:schemeClr>
                </a:solidFill>
                <a:latin typeface="Calibri" pitchFamily="34" charset="0"/>
              </a:rPr>
              <a:t>Alex Nnodum (585) 753-2680 </a:t>
            </a:r>
            <a:r>
              <a:rPr lang="en-US" dirty="0">
                <a:solidFill>
                  <a:schemeClr val="tx2">
                    <a:lumMod val="75000"/>
                  </a:schemeClr>
                </a:solidFill>
                <a:latin typeface="Calibri" pitchFamily="34" charset="0"/>
                <a:hlinkClick r:id="rId6"/>
              </a:rPr>
              <a:t>alexnnodum@monroecounty.gov</a:t>
            </a:r>
            <a:endParaRPr lang="en-US" dirty="0">
              <a:solidFill>
                <a:schemeClr val="tx2">
                  <a:lumMod val="75000"/>
                </a:schemeClr>
              </a:solidFill>
              <a:latin typeface="Calibri" pitchFamily="34" charset="0"/>
            </a:endParaRPr>
          </a:p>
          <a:p>
            <a:pPr marL="164592" indent="0">
              <a:buNone/>
            </a:pPr>
            <a:r>
              <a:rPr lang="en-US" b="1" dirty="0">
                <a:solidFill>
                  <a:schemeClr val="tx2">
                    <a:lumMod val="75000"/>
                  </a:schemeClr>
                </a:solidFill>
                <a:latin typeface="Calibri" pitchFamily="34" charset="0"/>
              </a:rPr>
              <a:t>SPOA Supervisor:</a:t>
            </a:r>
          </a:p>
          <a:p>
            <a:pPr marL="507492" indent="-342900">
              <a:buFont typeface="Wingdings" pitchFamily="2" charset="2"/>
              <a:buChar char="v"/>
            </a:pPr>
            <a:r>
              <a:rPr lang="en-US" dirty="0">
                <a:solidFill>
                  <a:schemeClr val="tx2">
                    <a:lumMod val="75000"/>
                  </a:schemeClr>
                </a:solidFill>
                <a:latin typeface="Calibri" pitchFamily="34" charset="0"/>
              </a:rPr>
              <a:t>Manny Rivera (585) 694-4346  </a:t>
            </a:r>
            <a:r>
              <a:rPr lang="en-US" dirty="0">
                <a:solidFill>
                  <a:schemeClr val="tx2">
                    <a:lumMod val="75000"/>
                  </a:schemeClr>
                </a:solidFill>
                <a:latin typeface="Calibri" pitchFamily="34" charset="0"/>
                <a:hlinkClick r:id="rId7"/>
              </a:rPr>
              <a:t>mannyrivera@monroecounty.gov</a:t>
            </a:r>
            <a:r>
              <a:rPr lang="en-US" dirty="0">
                <a:solidFill>
                  <a:schemeClr val="tx2">
                    <a:lumMod val="75000"/>
                  </a:schemeClr>
                </a:solidFill>
                <a:latin typeface="Calibri" pitchFamily="34" charset="0"/>
              </a:rPr>
              <a:t>  </a:t>
            </a:r>
          </a:p>
          <a:p>
            <a:pPr marL="164592" indent="0">
              <a:buNone/>
            </a:pPr>
            <a:r>
              <a:rPr lang="en-US" b="1" dirty="0">
                <a:solidFill>
                  <a:schemeClr val="tx2">
                    <a:lumMod val="75000"/>
                  </a:schemeClr>
                </a:solidFill>
                <a:latin typeface="Calibri" pitchFamily="34" charset="0"/>
              </a:rPr>
              <a:t>Youth Engagement Specialist:</a:t>
            </a:r>
          </a:p>
          <a:p>
            <a:pPr marL="507492" indent="-342900">
              <a:buFont typeface="Wingdings" pitchFamily="2" charset="2"/>
              <a:buChar char="v"/>
            </a:pPr>
            <a:r>
              <a:rPr lang="en-US" dirty="0">
                <a:solidFill>
                  <a:schemeClr val="tx2">
                    <a:lumMod val="75000"/>
                  </a:schemeClr>
                </a:solidFill>
                <a:latin typeface="Calibri" pitchFamily="34" charset="0"/>
              </a:rPr>
              <a:t>Kat Arat (585) 474-9504 or </a:t>
            </a:r>
            <a:r>
              <a:rPr lang="en-US" dirty="0">
                <a:solidFill>
                  <a:schemeClr val="tx2">
                    <a:lumMod val="75000"/>
                  </a:schemeClr>
                </a:solidFill>
                <a:latin typeface="Calibri" pitchFamily="34" charset="0"/>
                <a:hlinkClick r:id="rId8"/>
              </a:rPr>
              <a:t>katarat@monroecounty.gov</a:t>
            </a:r>
            <a:r>
              <a:rPr lang="en-US" dirty="0">
                <a:solidFill>
                  <a:schemeClr val="tx2">
                    <a:lumMod val="75000"/>
                  </a:schemeClr>
                </a:solidFill>
                <a:latin typeface="Calibri" pitchFamily="34" charset="0"/>
              </a:rPr>
              <a:t> </a:t>
            </a:r>
          </a:p>
          <a:p>
            <a:pPr marL="164592" indent="0">
              <a:buNone/>
            </a:pPr>
            <a:r>
              <a:rPr lang="en-US" b="1" dirty="0">
                <a:solidFill>
                  <a:schemeClr val="tx2">
                    <a:lumMod val="75000"/>
                  </a:schemeClr>
                </a:solidFill>
                <a:latin typeface="Calibri" pitchFamily="34" charset="0"/>
              </a:rPr>
              <a:t>Chief, Children Priority Services:</a:t>
            </a:r>
          </a:p>
          <a:p>
            <a:pPr marL="507492" indent="-342900">
              <a:buFont typeface="Wingdings" panose="05000000000000000000" pitchFamily="2" charset="2"/>
              <a:buChar char="v"/>
            </a:pPr>
            <a:r>
              <a:rPr lang="en-US" dirty="0">
                <a:solidFill>
                  <a:schemeClr val="tx2">
                    <a:lumMod val="75000"/>
                  </a:schemeClr>
                </a:solidFill>
                <a:latin typeface="Calibri" pitchFamily="34" charset="0"/>
              </a:rPr>
              <a:t>Jessica Watington </a:t>
            </a:r>
            <a:r>
              <a:rPr lang="en-US" dirty="0">
                <a:solidFill>
                  <a:schemeClr val="tx2">
                    <a:lumMod val="75000"/>
                  </a:schemeClr>
                </a:solidFill>
                <a:latin typeface="Calibri" pitchFamily="34" charset="0"/>
                <a:hlinkClick r:id="rId9"/>
              </a:rPr>
              <a:t>jessicawatington@monroecounty.gov</a:t>
            </a:r>
            <a:endParaRPr lang="en-US" dirty="0">
              <a:solidFill>
                <a:schemeClr val="tx2">
                  <a:lumMod val="75000"/>
                </a:schemeClr>
              </a:solidFill>
              <a:latin typeface="Calibri" pitchFamily="34" charset="0"/>
            </a:endParaRPr>
          </a:p>
          <a:p>
            <a:pPr marL="507492" indent="-342900">
              <a:buFont typeface="Wingdings" panose="05000000000000000000" pitchFamily="2" charset="2"/>
              <a:buChar char="v"/>
            </a:pPr>
            <a:endParaRPr lang="en-US" dirty="0">
              <a:solidFill>
                <a:schemeClr val="tx2">
                  <a:lumMod val="75000"/>
                </a:schemeClr>
              </a:solidFill>
              <a:latin typeface="Calibri" pitchFamily="34" charset="0"/>
            </a:endParaRPr>
          </a:p>
        </p:txBody>
      </p:sp>
    </p:spTree>
    <p:extLst>
      <p:ext uri="{BB962C8B-B14F-4D97-AF65-F5344CB8AC3E}">
        <p14:creationId xmlns:p14="http://schemas.microsoft.com/office/powerpoint/2010/main" val="3388736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3200"/>
            <a:ext cx="7024744" cy="1143000"/>
          </a:xfrm>
          <a:solidFill>
            <a:schemeClr val="accent6"/>
          </a:solidFill>
          <a:ln>
            <a:solidFill>
              <a:schemeClr val="accent1"/>
            </a:solidFill>
          </a:ln>
        </p:spPr>
        <p:txBody>
          <a:bodyPr>
            <a:noAutofit/>
          </a:bodyPr>
          <a:lstStyle/>
          <a:p>
            <a:pPr algn="ctr"/>
            <a:r>
              <a:rPr lang="en-US" sz="7200" b="1" dirty="0">
                <a:solidFill>
                  <a:schemeClr val="bg1"/>
                </a:solidFill>
                <a:latin typeface="Calibri" panose="020F0502020204030204" pitchFamily="34" charset="0"/>
              </a:rPr>
              <a:t>Questions?</a:t>
            </a:r>
          </a:p>
        </p:txBody>
      </p:sp>
    </p:spTree>
    <p:extLst>
      <p:ext uri="{BB962C8B-B14F-4D97-AF65-F5344CB8AC3E}">
        <p14:creationId xmlns:p14="http://schemas.microsoft.com/office/powerpoint/2010/main" val="124646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Care: Overview</a:t>
            </a:r>
          </a:p>
        </p:txBody>
      </p:sp>
      <p:sp>
        <p:nvSpPr>
          <p:cNvPr id="3" name="Content Placeholder 2"/>
          <p:cNvSpPr>
            <a:spLocks noGrp="1"/>
          </p:cNvSpPr>
          <p:nvPr>
            <p:ph idx="1"/>
          </p:nvPr>
        </p:nvSpPr>
        <p:spPr/>
        <p:txBody>
          <a:bodyPr>
            <a:normAutofit fontScale="62500" lnSpcReduction="20000"/>
          </a:bodyPr>
          <a:lstStyle/>
          <a:p>
            <a:pPr>
              <a:buFont typeface="Arial" panose="020B0604020202020204" pitchFamily="34" charset="0"/>
              <a:buChar char="•"/>
            </a:pPr>
            <a:r>
              <a:rPr lang="en-US" dirty="0"/>
              <a:t>Outpatient Therapy</a:t>
            </a:r>
          </a:p>
          <a:p>
            <a:pPr>
              <a:buFont typeface="Arial" panose="020B0604020202020204" pitchFamily="34" charset="0"/>
              <a:buChar char="•"/>
            </a:pPr>
            <a:r>
              <a:rPr lang="en-US" dirty="0"/>
              <a:t>Community Based</a:t>
            </a:r>
          </a:p>
          <a:p>
            <a:pPr lvl="1">
              <a:buFont typeface="Arial" panose="020B0604020202020204" pitchFamily="34" charset="0"/>
              <a:buChar char="•"/>
            </a:pPr>
            <a:r>
              <a:rPr lang="en-US" dirty="0"/>
              <a:t>Health Home Care Management/Non-Medicaid Care Coordination</a:t>
            </a:r>
          </a:p>
          <a:p>
            <a:pPr lvl="1">
              <a:buFont typeface="Arial" panose="020B0604020202020204" pitchFamily="34" charset="0"/>
              <a:buChar char="•"/>
            </a:pPr>
            <a:r>
              <a:rPr lang="en-US" dirty="0" err="1"/>
              <a:t>Skillbuilding</a:t>
            </a:r>
            <a:r>
              <a:rPr lang="en-US" dirty="0"/>
              <a:t>/Psychosocial Rehabilitation, Youth Peer Mentoring/Youth Peer Supports &amp; Training, Family Peer Support Services, CPST, Oher Licensed Professionals</a:t>
            </a:r>
          </a:p>
          <a:p>
            <a:pPr lvl="1">
              <a:buFont typeface="Arial" panose="020B0604020202020204" pitchFamily="34" charset="0"/>
              <a:buChar char="•"/>
            </a:pPr>
            <a:r>
              <a:rPr lang="en-US" dirty="0"/>
              <a:t>Respite</a:t>
            </a:r>
          </a:p>
          <a:p>
            <a:pPr>
              <a:buFont typeface="Arial" panose="020B0604020202020204" pitchFamily="34" charset="0"/>
              <a:buChar char="•"/>
            </a:pPr>
            <a:r>
              <a:rPr lang="en-US" dirty="0"/>
              <a:t>Crisis/Crisis De-escalation</a:t>
            </a:r>
          </a:p>
          <a:p>
            <a:pPr lvl="1">
              <a:buFont typeface="Arial" panose="020B0604020202020204" pitchFamily="34" charset="0"/>
              <a:buChar char="•"/>
            </a:pPr>
            <a:r>
              <a:rPr lang="en-US" dirty="0"/>
              <a:t>Home Based Crisis Intervention and Family Crisis Support Services</a:t>
            </a:r>
          </a:p>
          <a:p>
            <a:pPr lvl="1">
              <a:buFont typeface="Arial" panose="020B0604020202020204" pitchFamily="34" charset="0"/>
              <a:buChar char="•"/>
            </a:pPr>
            <a:r>
              <a:rPr lang="en-US" dirty="0"/>
              <a:t>Mobile Crisis</a:t>
            </a:r>
          </a:p>
          <a:p>
            <a:pPr lvl="1">
              <a:buFont typeface="Arial" panose="020B0604020202020204" pitchFamily="34" charset="0"/>
              <a:buChar char="•"/>
            </a:pPr>
            <a:r>
              <a:rPr lang="en-US" dirty="0"/>
              <a:t>Forensic Intervention Team (FIT)</a:t>
            </a:r>
          </a:p>
          <a:p>
            <a:pPr lvl="1">
              <a:buFont typeface="Arial" panose="020B0604020202020204" pitchFamily="34" charset="0"/>
              <a:buChar char="•"/>
            </a:pPr>
            <a:r>
              <a:rPr lang="en-US" dirty="0"/>
              <a:t>Person in Crisis (PIC)</a:t>
            </a:r>
          </a:p>
          <a:p>
            <a:pPr lvl="1">
              <a:buFont typeface="Arial" panose="020B0604020202020204" pitchFamily="34" charset="0"/>
              <a:buChar char="•"/>
            </a:pPr>
            <a:r>
              <a:rPr lang="en-US" dirty="0"/>
              <a:t>CPEP</a:t>
            </a:r>
          </a:p>
          <a:p>
            <a:pPr>
              <a:buFont typeface="Arial" panose="020B0604020202020204" pitchFamily="34" charset="0"/>
              <a:buChar char="•"/>
            </a:pPr>
            <a:r>
              <a:rPr lang="en-US" dirty="0"/>
              <a:t>Residential</a:t>
            </a:r>
          </a:p>
          <a:p>
            <a:pPr lvl="1">
              <a:buFont typeface="Arial" panose="020B0604020202020204" pitchFamily="34" charset="0"/>
              <a:buChar char="•"/>
            </a:pPr>
            <a:r>
              <a:rPr lang="en-US" dirty="0"/>
              <a:t>Community Residence and Residential Treatment Facilities</a:t>
            </a:r>
          </a:p>
          <a:p>
            <a:pPr>
              <a:buFont typeface="Arial" panose="020B0604020202020204" pitchFamily="34" charset="0"/>
              <a:buChar char="•"/>
            </a:pPr>
            <a:r>
              <a:rPr lang="en-US" dirty="0"/>
              <a:t>Hospitalization</a:t>
            </a:r>
          </a:p>
          <a:p>
            <a:pPr lvl="1">
              <a:buFont typeface="Arial" panose="020B0604020202020204" pitchFamily="34" charset="0"/>
              <a:buChar char="•"/>
            </a:pPr>
            <a:r>
              <a:rPr lang="en-US" dirty="0"/>
              <a:t>Partial and inpatient</a:t>
            </a:r>
          </a:p>
          <a:p>
            <a:pPr lvl="1">
              <a:buFont typeface="Arial" panose="020B0604020202020204" pitchFamily="34" charset="0"/>
              <a:buChar char="•"/>
            </a:pPr>
            <a:r>
              <a:rPr lang="en-US" dirty="0"/>
              <a:t>WNY CPC</a:t>
            </a:r>
          </a:p>
        </p:txBody>
      </p:sp>
    </p:spTree>
    <p:extLst>
      <p:ext uri="{BB962C8B-B14F-4D97-AF65-F5344CB8AC3E}">
        <p14:creationId xmlns:p14="http://schemas.microsoft.com/office/powerpoint/2010/main" val="382904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Care: Considerations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They build in level of intensity, but do not have to be linear</a:t>
            </a:r>
          </a:p>
          <a:p>
            <a:pPr>
              <a:buFont typeface="Arial" panose="020B0604020202020204" pitchFamily="34" charset="0"/>
              <a:buChar char="•"/>
            </a:pPr>
            <a:r>
              <a:rPr lang="en-US" dirty="0"/>
              <a:t>Can be challenging to navigate</a:t>
            </a:r>
          </a:p>
          <a:p>
            <a:pPr lvl="1">
              <a:buFont typeface="Arial" panose="020B0604020202020204" pitchFamily="34" charset="0"/>
              <a:buChar char="•"/>
            </a:pPr>
            <a:r>
              <a:rPr lang="en-US" dirty="0"/>
              <a:t>Understanding eligibility</a:t>
            </a:r>
          </a:p>
          <a:p>
            <a:pPr lvl="1">
              <a:buFont typeface="Arial" panose="020B0604020202020204" pitchFamily="34" charset="0"/>
              <a:buChar char="•"/>
            </a:pPr>
            <a:r>
              <a:rPr lang="en-US" dirty="0"/>
              <a:t>Multiple pathways versus a single point of access</a:t>
            </a:r>
          </a:p>
          <a:p>
            <a:pPr lvl="2">
              <a:buFont typeface="Arial" panose="020B0604020202020204" pitchFamily="34" charset="0"/>
              <a:buChar char="•"/>
            </a:pPr>
            <a:r>
              <a:rPr lang="en-US" dirty="0"/>
              <a:t>Insurance type</a:t>
            </a:r>
          </a:p>
          <a:p>
            <a:pPr lvl="1">
              <a:buFont typeface="Arial" panose="020B0604020202020204" pitchFamily="34" charset="0"/>
              <a:buChar char="•"/>
            </a:pPr>
            <a:r>
              <a:rPr lang="en-US" dirty="0"/>
              <a:t>Collaborating with other system partners (i.e. Probation, DHS, OCFS)</a:t>
            </a:r>
          </a:p>
          <a:p>
            <a:pPr>
              <a:buFont typeface="Arial" panose="020B0604020202020204" pitchFamily="34" charset="0"/>
              <a:buChar char="•"/>
            </a:pPr>
            <a:r>
              <a:rPr lang="en-US" dirty="0"/>
              <a:t>Services are voluntary</a:t>
            </a:r>
          </a:p>
          <a:p>
            <a:pPr>
              <a:buFont typeface="Arial" panose="020B0604020202020204" pitchFamily="34" charset="0"/>
              <a:buChar char="•"/>
            </a:pPr>
            <a:r>
              <a:rPr lang="en-US" dirty="0"/>
              <a:t>Does not include informal supports</a:t>
            </a:r>
          </a:p>
        </p:txBody>
      </p:sp>
    </p:spTree>
    <p:extLst>
      <p:ext uri="{BB962C8B-B14F-4D97-AF65-F5344CB8AC3E}">
        <p14:creationId xmlns:p14="http://schemas.microsoft.com/office/powerpoint/2010/main" val="364943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50757"/>
          </a:xfrm>
        </p:spPr>
        <p:txBody>
          <a:bodyPr/>
          <a:lstStyle/>
          <a:p>
            <a:r>
              <a:rPr lang="en-US" dirty="0"/>
              <a:t>Non-Medicaid Services!</a:t>
            </a:r>
          </a:p>
        </p:txBody>
      </p:sp>
      <p:pic>
        <p:nvPicPr>
          <p:cNvPr id="3" name="Picture 2" descr="FSLOVENGLISH: CLOTH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755557"/>
            <a:ext cx="6857285" cy="4572952"/>
          </a:xfrm>
          <a:prstGeom prst="rect">
            <a:avLst/>
          </a:prstGeom>
        </p:spPr>
      </p:pic>
    </p:spTree>
    <p:extLst>
      <p:ext uri="{BB962C8B-B14F-4D97-AF65-F5344CB8AC3E}">
        <p14:creationId xmlns:p14="http://schemas.microsoft.com/office/powerpoint/2010/main" val="161214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rPr>
              <a:t>Skill-Building</a:t>
            </a:r>
          </a:p>
        </p:txBody>
      </p:sp>
      <p:sp>
        <p:nvSpPr>
          <p:cNvPr id="3" name="Content Placeholder 2"/>
          <p:cNvSpPr>
            <a:spLocks noGrp="1"/>
          </p:cNvSpPr>
          <p:nvPr>
            <p:ph idx="1"/>
          </p:nvPr>
        </p:nvSpPr>
        <p:spPr/>
        <p:txBody>
          <a:bodyPr>
            <a:normAutofit/>
          </a:bodyPr>
          <a:lstStyle/>
          <a:p>
            <a:pPr marL="68580" indent="0">
              <a:buNone/>
            </a:pPr>
            <a:r>
              <a:rPr lang="en-US" dirty="0">
                <a:solidFill>
                  <a:schemeClr val="tx1"/>
                </a:solidFill>
                <a:latin typeface="Calibri" pitchFamily="34" charset="0"/>
              </a:rPr>
              <a:t>Short-term targeted skill development provided by adult professionals</a:t>
            </a:r>
          </a:p>
          <a:p>
            <a:pPr marL="411480" indent="-342900">
              <a:buFont typeface="Wingdings" panose="05000000000000000000" pitchFamily="2" charset="2"/>
              <a:buChar char="v"/>
            </a:pPr>
            <a:r>
              <a:rPr lang="en-US" dirty="0">
                <a:solidFill>
                  <a:schemeClr val="tx1"/>
                </a:solidFill>
                <a:latin typeface="Calibri" pitchFamily="34" charset="0"/>
              </a:rPr>
              <a:t>Ages: Under 21</a:t>
            </a:r>
          </a:p>
          <a:p>
            <a:pPr marL="411480" indent="-342900">
              <a:buFont typeface="Wingdings" panose="05000000000000000000" pitchFamily="2" charset="2"/>
              <a:buChar char="v"/>
            </a:pPr>
            <a:r>
              <a:rPr lang="en-US" dirty="0">
                <a:solidFill>
                  <a:schemeClr val="tx1"/>
                </a:solidFill>
                <a:latin typeface="Calibri" pitchFamily="34" charset="0"/>
              </a:rPr>
              <a:t>Mental health diagnosis not required- referral requires documentation of mental health related need (IEP, FBA, BIP, or 504 can suffice)</a:t>
            </a:r>
          </a:p>
          <a:p>
            <a:pPr marL="411480" indent="-342900">
              <a:buFont typeface="Wingdings" panose="05000000000000000000" pitchFamily="2" charset="2"/>
              <a:buChar char="v"/>
            </a:pPr>
            <a:r>
              <a:rPr lang="en-US" dirty="0">
                <a:solidFill>
                  <a:schemeClr val="tx1"/>
                </a:solidFill>
                <a:latin typeface="Calibri" pitchFamily="34" charset="0"/>
              </a:rPr>
              <a:t>Only for children without Medicaid (private insurance or no insurance) – </a:t>
            </a:r>
            <a:r>
              <a:rPr lang="en-US" b="1" dirty="0">
                <a:solidFill>
                  <a:schemeClr val="tx1"/>
                </a:solidFill>
                <a:latin typeface="Calibri" pitchFamily="34" charset="0"/>
              </a:rPr>
              <a:t>seeks to replicate Medicaid’s Psychosocial Rehabilitation (PSR)</a:t>
            </a:r>
            <a:endParaRPr lang="en-US" dirty="0">
              <a:solidFill>
                <a:schemeClr val="tx1"/>
              </a:solidFill>
              <a:latin typeface="Calibri" pitchFamily="34" charset="0"/>
            </a:endParaRPr>
          </a:p>
        </p:txBody>
      </p:sp>
    </p:spTree>
    <p:extLst>
      <p:ext uri="{BB962C8B-B14F-4D97-AF65-F5344CB8AC3E}">
        <p14:creationId xmlns:p14="http://schemas.microsoft.com/office/powerpoint/2010/main" val="151242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Peer Mentor</a:t>
            </a:r>
          </a:p>
        </p:txBody>
      </p:sp>
      <p:sp>
        <p:nvSpPr>
          <p:cNvPr id="3" name="Content Placeholder 2"/>
          <p:cNvSpPr>
            <a:spLocks noGrp="1"/>
          </p:cNvSpPr>
          <p:nvPr>
            <p:ph idx="1"/>
          </p:nvPr>
        </p:nvSpPr>
        <p:spPr/>
        <p:txBody>
          <a:bodyPr/>
          <a:lstStyle/>
          <a:p>
            <a:r>
              <a:rPr lang="en-US" dirty="0"/>
              <a:t>Skill building, coaching, advocacy, engagement and community connections through the framework of a relationship with an age similar peer (18-30) with an aligned lived experience</a:t>
            </a:r>
          </a:p>
          <a:p>
            <a:pPr>
              <a:buFont typeface="Wingdings" panose="05000000000000000000" pitchFamily="2" charset="2"/>
              <a:buChar char="v"/>
            </a:pPr>
            <a:r>
              <a:rPr lang="en-US" dirty="0"/>
              <a:t>Ages: under 21</a:t>
            </a:r>
          </a:p>
          <a:p>
            <a:pPr>
              <a:buFont typeface="Wingdings" panose="05000000000000000000" pitchFamily="2" charset="2"/>
              <a:buChar char="v"/>
            </a:pPr>
            <a:r>
              <a:rPr lang="en-US" dirty="0"/>
              <a:t>Documentation of Mental Health needs or emotional/behavioral needs required; FBA, IEP, psychosocial evaluation, etc.</a:t>
            </a:r>
          </a:p>
          <a:p>
            <a:pPr>
              <a:buFont typeface="Wingdings" panose="05000000000000000000" pitchFamily="2" charset="2"/>
              <a:buChar char="v"/>
            </a:pPr>
            <a:r>
              <a:rPr lang="en-US" dirty="0"/>
              <a:t>Only for children without Medicaid (private insurance or no insurance) – </a:t>
            </a:r>
            <a:r>
              <a:rPr lang="en-US" b="1" dirty="0"/>
              <a:t>Seeks to replicate Medicaid’s Youth Peer Support &amp; Treatment (YPST)</a:t>
            </a:r>
          </a:p>
          <a:p>
            <a:endParaRPr lang="en-US" dirty="0"/>
          </a:p>
        </p:txBody>
      </p:sp>
    </p:spTree>
    <p:extLst>
      <p:ext uri="{BB962C8B-B14F-4D97-AF65-F5344CB8AC3E}">
        <p14:creationId xmlns:p14="http://schemas.microsoft.com/office/powerpoint/2010/main" val="323736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
            <a:ext cx="5943600" cy="1143000"/>
          </a:xfrm>
          <a:ln>
            <a:noFill/>
          </a:ln>
        </p:spPr>
        <p:txBody>
          <a:bodyPr>
            <a:normAutofit/>
          </a:bodyPr>
          <a:lstStyle/>
          <a:p>
            <a:pPr algn="ctr"/>
            <a:r>
              <a:rPr lang="en-US" sz="3200" dirty="0">
                <a:latin typeface="Calibri" pitchFamily="34" charset="0"/>
              </a:rPr>
              <a:t>Non-Medicaid Care Coordination</a:t>
            </a:r>
          </a:p>
        </p:txBody>
      </p:sp>
      <p:sp>
        <p:nvSpPr>
          <p:cNvPr id="3" name="Content Placeholder 2"/>
          <p:cNvSpPr>
            <a:spLocks noGrp="1"/>
          </p:cNvSpPr>
          <p:nvPr>
            <p:ph idx="1"/>
          </p:nvPr>
        </p:nvSpPr>
        <p:spPr>
          <a:xfrm>
            <a:off x="304800" y="1371600"/>
            <a:ext cx="8686799" cy="4632960"/>
          </a:xfrm>
        </p:spPr>
        <p:txBody>
          <a:bodyPr>
            <a:normAutofit lnSpcReduction="10000"/>
          </a:bodyPr>
          <a:lstStyle/>
          <a:p>
            <a:pPr>
              <a:buFont typeface="Wingdings" panose="05000000000000000000" pitchFamily="2" charset="2"/>
              <a:buChar char="v"/>
            </a:pPr>
            <a:r>
              <a:rPr lang="en-US" dirty="0">
                <a:solidFill>
                  <a:schemeClr val="tx1"/>
                </a:solidFill>
                <a:latin typeface="Calibri" pitchFamily="34" charset="0"/>
              </a:rPr>
              <a:t>Ages: under 21</a:t>
            </a:r>
          </a:p>
          <a:p>
            <a:pPr>
              <a:buFont typeface="Wingdings" panose="05000000000000000000" pitchFamily="2" charset="2"/>
              <a:buChar char="v"/>
            </a:pPr>
            <a:r>
              <a:rPr lang="en-US" dirty="0">
                <a:solidFill>
                  <a:schemeClr val="tx1"/>
                </a:solidFill>
                <a:latin typeface="Calibri" pitchFamily="34" charset="0"/>
              </a:rPr>
              <a:t>Specifically for youth who do not have active Medicaid Insurance</a:t>
            </a:r>
          </a:p>
          <a:p>
            <a:pPr>
              <a:buFont typeface="Wingdings" panose="05000000000000000000" pitchFamily="2" charset="2"/>
              <a:buChar char="v"/>
            </a:pPr>
            <a:r>
              <a:rPr lang="en-US" dirty="0">
                <a:solidFill>
                  <a:schemeClr val="tx1"/>
                </a:solidFill>
                <a:latin typeface="Calibri" pitchFamily="34" charset="0"/>
              </a:rPr>
              <a:t>Must have a qualifying mental health diagnosis</a:t>
            </a:r>
          </a:p>
          <a:p>
            <a:pPr>
              <a:buFont typeface="Wingdings" panose="05000000000000000000" pitchFamily="2" charset="2"/>
              <a:buChar char="v"/>
            </a:pPr>
            <a:r>
              <a:rPr lang="en-US" dirty="0">
                <a:solidFill>
                  <a:schemeClr val="tx1"/>
                </a:solidFill>
                <a:latin typeface="Calibri" pitchFamily="34" charset="0"/>
              </a:rPr>
              <a:t>Services provided through Villa of Hope</a:t>
            </a:r>
          </a:p>
          <a:p>
            <a:pPr>
              <a:buFont typeface="Wingdings" panose="05000000000000000000" pitchFamily="2" charset="2"/>
              <a:buChar char="v"/>
            </a:pPr>
            <a:r>
              <a:rPr lang="en-US" dirty="0">
                <a:solidFill>
                  <a:schemeClr val="tx1"/>
                </a:solidFill>
                <a:latin typeface="Calibri" pitchFamily="34" charset="0"/>
              </a:rPr>
              <a:t>Care Coordinator assigned to family supports in identifying family/youth specific goals (such as coping mechanisms, positive family interactions, appropriate social skills and communication, or attaining academic success).</a:t>
            </a:r>
          </a:p>
          <a:p>
            <a:pPr>
              <a:buFont typeface="Wingdings" panose="05000000000000000000" pitchFamily="2" charset="2"/>
              <a:buChar char="v"/>
            </a:pPr>
            <a:r>
              <a:rPr lang="en-US" dirty="0">
                <a:solidFill>
                  <a:schemeClr val="tx1"/>
                </a:solidFill>
                <a:latin typeface="Calibri" pitchFamily="34" charset="0"/>
              </a:rPr>
              <a:t>Care Coordinator may also support the family by connecting them to additional resources within the community. </a:t>
            </a:r>
          </a:p>
          <a:p>
            <a:pPr>
              <a:buFont typeface="Wingdings" panose="05000000000000000000" pitchFamily="2" charset="2"/>
              <a:buChar char="v"/>
            </a:pPr>
            <a:r>
              <a:rPr lang="en-US" dirty="0">
                <a:solidFill>
                  <a:schemeClr val="tx1"/>
                </a:solidFill>
                <a:latin typeface="Calibri" pitchFamily="34" charset="0"/>
              </a:rPr>
              <a:t>Typical program length is around 12 months.</a:t>
            </a:r>
          </a:p>
          <a:p>
            <a:pPr>
              <a:buFont typeface="Wingdings" panose="05000000000000000000" pitchFamily="2" charset="2"/>
              <a:buChar char="v"/>
            </a:pPr>
            <a:r>
              <a:rPr lang="en-US" dirty="0">
                <a:solidFill>
                  <a:schemeClr val="tx1"/>
                </a:solidFill>
                <a:latin typeface="Calibri" pitchFamily="34" charset="0"/>
              </a:rPr>
              <a:t>Provides similar support to Medicaid’s Health Home Care Management, but specializes in mental health/behavioral health. </a:t>
            </a:r>
          </a:p>
          <a:p>
            <a:pPr>
              <a:buFont typeface="Courier New" panose="02070309020205020404" pitchFamily="49" charset="0"/>
              <a:buChar char="o"/>
            </a:pPr>
            <a:endParaRPr lang="en-US" dirty="0">
              <a:solidFill>
                <a:schemeClr val="accent2">
                  <a:lumMod val="75000"/>
                </a:schemeClr>
              </a:solidFill>
              <a:latin typeface="Calibri" pitchFamily="34" charset="0"/>
            </a:endParaRPr>
          </a:p>
        </p:txBody>
      </p:sp>
      <p:cxnSp>
        <p:nvCxnSpPr>
          <p:cNvPr id="7" name="Straight Connector 6"/>
          <p:cNvCxnSpPr/>
          <p:nvPr/>
        </p:nvCxnSpPr>
        <p:spPr>
          <a:xfrm flipH="1">
            <a:off x="457200" y="1752600"/>
            <a:ext cx="8001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768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t>Now for Medicaid Services!</a:t>
            </a:r>
          </a:p>
        </p:txBody>
      </p:sp>
      <p:pic>
        <p:nvPicPr>
          <p:cNvPr id="10" name="Content Placeholder 9" descr="Afternoon students | WWYLF teens spent time at Old Sturbridg… | Flick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2843" y="1846263"/>
            <a:ext cx="5342763" cy="4022725"/>
          </a:xfrm>
        </p:spPr>
      </p:pic>
    </p:spTree>
    <p:extLst>
      <p:ext uri="{BB962C8B-B14F-4D97-AF65-F5344CB8AC3E}">
        <p14:creationId xmlns:p14="http://schemas.microsoft.com/office/powerpoint/2010/main" val="310768289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1942</TotalTime>
  <Words>1681</Words>
  <Application>Microsoft Macintosh PowerPoint</Application>
  <PresentationFormat>On-screen Show (4:3)</PresentationFormat>
  <Paragraphs>242</Paragraphs>
  <Slides>25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Courier New</vt:lpstr>
      <vt:lpstr>Wingdings</vt:lpstr>
      <vt:lpstr>Retrospect</vt:lpstr>
      <vt:lpstr>Monroe County Child and Youth SPOA </vt:lpstr>
      <vt:lpstr>What is Monroe County C&amp;Y SPOA?</vt:lpstr>
      <vt:lpstr>Levels of Care: Overview</vt:lpstr>
      <vt:lpstr>Levels of Care: Considerations</vt:lpstr>
      <vt:lpstr>Non-Medicaid Services!</vt:lpstr>
      <vt:lpstr>Skill-Building</vt:lpstr>
      <vt:lpstr>Youth Peer Mentor</vt:lpstr>
      <vt:lpstr>Non-Medicaid Care Coordination</vt:lpstr>
      <vt:lpstr>Now for Medicaid Services!</vt:lpstr>
      <vt:lpstr>Health Home Care Management</vt:lpstr>
      <vt:lpstr>Additional Services that SPOA can help you connect to:</vt:lpstr>
      <vt:lpstr>OMH Flex Funds Requests</vt:lpstr>
      <vt:lpstr>CFTSS (Child and Family Treatment and Support Services)</vt:lpstr>
      <vt:lpstr>HCBS (Home and Community Based Services)</vt:lpstr>
      <vt:lpstr>HCBS Continued:</vt:lpstr>
      <vt:lpstr>Outpatient clinics:</vt:lpstr>
      <vt:lpstr>Short-term Crisis Services</vt:lpstr>
      <vt:lpstr>Mental Health Association</vt:lpstr>
      <vt:lpstr>Respite Care</vt:lpstr>
      <vt:lpstr>Residential Programs</vt:lpstr>
      <vt:lpstr>Community Residence (CR)</vt:lpstr>
      <vt:lpstr>Residential Treatment Facility (RTF)</vt:lpstr>
      <vt:lpstr>Referral Information</vt:lpstr>
      <vt:lpstr>Get Connected to SPOA:</vt:lpstr>
      <vt:lpstr>Questions?</vt:lpstr>
    </vt:vector>
  </TitlesOfParts>
  <Company>Monroe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Monroe County System of Care</dc:title>
  <dc:creator>Amy Scheel-Jones</dc:creator>
  <cp:lastModifiedBy>Stiles, Allison A</cp:lastModifiedBy>
  <cp:revision>184</cp:revision>
  <dcterms:created xsi:type="dcterms:W3CDTF">2014-04-17T13:25:22Z</dcterms:created>
  <dcterms:modified xsi:type="dcterms:W3CDTF">2022-12-05T18:46:55Z</dcterms:modified>
</cp:coreProperties>
</file>