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8" r:id="rId2"/>
    <p:sldId id="278" r:id="rId3"/>
    <p:sldId id="263" r:id="rId4"/>
    <p:sldId id="266" r:id="rId5"/>
    <p:sldId id="276" r:id="rId6"/>
    <p:sldId id="261" r:id="rId7"/>
    <p:sldId id="264" r:id="rId8"/>
    <p:sldId id="267" r:id="rId9"/>
    <p:sldId id="268" r:id="rId10"/>
    <p:sldId id="269" r:id="rId11"/>
    <p:sldId id="270" r:id="rId12"/>
    <p:sldId id="277" r:id="rId13"/>
    <p:sldId id="271" r:id="rId14"/>
    <p:sldId id="273" r:id="rId15"/>
    <p:sldId id="272" r:id="rId16"/>
    <p:sldId id="274"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7"/>
  </p:normalViewPr>
  <p:slideViewPr>
    <p:cSldViewPr snapToGrid="0" snapToObjects="1">
      <p:cViewPr varScale="1">
        <p:scale>
          <a:sx n="105" d="100"/>
          <a:sy n="105" d="100"/>
        </p:scale>
        <p:origin x="174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98B2A-A954-A24D-A30C-C563246B4621}" type="datetimeFigureOut">
              <a:rPr lang="en-US" smtClean="0"/>
              <a:t>12/15/22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0BDB2-189F-8D41-8890-CD0DE078D739}" type="slidenum">
              <a:rPr lang="en-US" smtClean="0"/>
              <a:t>‹#›</a:t>
            </a:fld>
            <a:endParaRPr lang="en-US"/>
          </a:p>
        </p:txBody>
      </p:sp>
    </p:spTree>
    <p:extLst>
      <p:ext uri="{BB962C8B-B14F-4D97-AF65-F5344CB8AC3E}">
        <p14:creationId xmlns:p14="http://schemas.microsoft.com/office/powerpoint/2010/main" val="26026150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Promoting school-based strategies to improve partnerships between</a:t>
            </a:r>
            <a:r>
              <a:rPr lang="en-US" baseline="0" dirty="0"/>
              <a:t> groups that support children’s behavioral health.</a:t>
            </a:r>
            <a:endParaRPr lang="en-US" dirty="0"/>
          </a:p>
        </p:txBody>
      </p:sp>
      <p:sp>
        <p:nvSpPr>
          <p:cNvPr id="4" name="Slide Number Placeholder 3"/>
          <p:cNvSpPr>
            <a:spLocks noGrp="1"/>
          </p:cNvSpPr>
          <p:nvPr>
            <p:ph type="sldNum" sz="quarter" idx="10"/>
          </p:nvPr>
        </p:nvSpPr>
        <p:spPr/>
        <p:txBody>
          <a:bodyPr/>
          <a:lstStyle/>
          <a:p>
            <a:fld id="{0834A5BC-F756-0545-9FAD-A026338B6870}" type="slidenum">
              <a:rPr lang="en-US" smtClean="0"/>
              <a:t>1</a:t>
            </a:fld>
            <a:endParaRPr lang="en-US"/>
          </a:p>
        </p:txBody>
      </p:sp>
    </p:spTree>
    <p:extLst>
      <p:ext uri="{BB962C8B-B14F-4D97-AF65-F5344CB8AC3E}">
        <p14:creationId xmlns:p14="http://schemas.microsoft.com/office/powerpoint/2010/main" val="3917836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GCH-PPT_title-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91" y="-9525"/>
            <a:ext cx="9168781"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6" name="Rectangle 2"/>
          <p:cNvSpPr>
            <a:spLocks noGrp="1" noChangeArrowheads="1"/>
          </p:cNvSpPr>
          <p:nvPr>
            <p:ph type="ctrTitle"/>
          </p:nvPr>
        </p:nvSpPr>
        <p:spPr>
          <a:xfrm>
            <a:off x="669074" y="2286000"/>
            <a:ext cx="7805854" cy="1143000"/>
          </a:xfrm>
        </p:spPr>
        <p:txBody>
          <a:bodyPr anchor="ctr"/>
          <a:lstStyle>
            <a:lvl1pPr algn="ctr">
              <a:defRPr sz="3600" b="1">
                <a:solidFill>
                  <a:srgbClr val="004D80"/>
                </a:solidFill>
              </a:defRPr>
            </a:lvl1pPr>
          </a:lstStyle>
          <a:p>
            <a:r>
              <a:rPr lang="en-US" dirty="0"/>
              <a:t>Click to edit Master title style</a:t>
            </a:r>
          </a:p>
        </p:txBody>
      </p:sp>
      <p:sp>
        <p:nvSpPr>
          <p:cNvPr id="185347" name="Rectangle 3"/>
          <p:cNvSpPr>
            <a:spLocks noGrp="1" noChangeArrowheads="1"/>
          </p:cNvSpPr>
          <p:nvPr>
            <p:ph type="subTitle" idx="1"/>
          </p:nvPr>
        </p:nvSpPr>
        <p:spPr>
          <a:xfrm>
            <a:off x="1338147" y="3886200"/>
            <a:ext cx="6467708" cy="1752600"/>
          </a:xfrm>
        </p:spPr>
        <p:txBody>
          <a:bodyPr/>
          <a:lstStyle>
            <a:lvl1pPr marL="0" indent="0" algn="ctr">
              <a:buFont typeface="Verdana" pitchFamily="-106" charset="0"/>
              <a:buNone/>
              <a:defRPr>
                <a:solidFill>
                  <a:srgbClr val="004D80"/>
                </a:solidFill>
              </a:defRPr>
            </a:lvl1pPr>
          </a:lstStyle>
          <a:p>
            <a:r>
              <a:rPr lang="en-US" dirty="0"/>
              <a:t>Click to edit Master subtitle style</a:t>
            </a:r>
          </a:p>
        </p:txBody>
      </p:sp>
    </p:spTree>
    <p:extLst>
      <p:ext uri="{BB962C8B-B14F-4D97-AF65-F5344CB8AC3E}">
        <p14:creationId xmlns:p14="http://schemas.microsoft.com/office/powerpoint/2010/main" val="21204125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914400"/>
            <a:fld id="{C43957D2-8733-4D16-BF5C-01A23C90651B}" type="datetimeFigureOut">
              <a:rPr lang="en-US">
                <a:solidFill>
                  <a:srgbClr val="000000"/>
                </a:solidFill>
                <a:latin typeface="Verdana"/>
              </a:rPr>
              <a:pPr defTabSz="914400"/>
              <a:t>12/15/22</a:t>
            </a:fld>
            <a:endParaRPr lang="en-US">
              <a:solidFill>
                <a:srgbClr val="000000"/>
              </a:solidFill>
              <a:latin typeface="Verdana"/>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1842F-9235-44AD-94C7-1EC0C00F3900}" type="slidenum">
              <a:rPr lang="en-US">
                <a:latin typeface="Verdana"/>
              </a:rPr>
              <a:pPr/>
              <a:t>‹#›</a:t>
            </a:fld>
            <a:endParaRPr lang="en-US">
              <a:latin typeface="Verdana"/>
            </a:endParaRPr>
          </a:p>
        </p:txBody>
      </p:sp>
    </p:spTree>
    <p:extLst>
      <p:ext uri="{BB962C8B-B14F-4D97-AF65-F5344CB8AC3E}">
        <p14:creationId xmlns:p14="http://schemas.microsoft.com/office/powerpoint/2010/main" val="287551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2487E537-30F7-524B-A9E5-243904B3D04A}" type="slidenum">
              <a:rPr lang="en-US">
                <a:latin typeface="Verdana"/>
              </a:rPr>
              <a:pPr>
                <a:defRPr/>
              </a:pPr>
              <a:t>‹#›</a:t>
            </a:fld>
            <a:endParaRPr lang="en-US">
              <a:latin typeface="Verdana"/>
            </a:endParaRPr>
          </a:p>
        </p:txBody>
      </p:sp>
    </p:spTree>
    <p:extLst>
      <p:ext uri="{BB962C8B-B14F-4D97-AF65-F5344CB8AC3E}">
        <p14:creationId xmlns:p14="http://schemas.microsoft.com/office/powerpoint/2010/main" val="307323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5F0B337B-3E0F-ED4A-A0C0-844D7AA887D0}" type="slidenum">
              <a:rPr lang="en-US">
                <a:latin typeface="Verdana"/>
              </a:rPr>
              <a:pPr>
                <a:defRPr/>
              </a:pPr>
              <a:t>‹#›</a:t>
            </a:fld>
            <a:endParaRPr lang="en-US">
              <a:latin typeface="Verdana"/>
            </a:endParaRPr>
          </a:p>
        </p:txBody>
      </p:sp>
    </p:spTree>
    <p:extLst>
      <p:ext uri="{BB962C8B-B14F-4D97-AF65-F5344CB8AC3E}">
        <p14:creationId xmlns:p14="http://schemas.microsoft.com/office/powerpoint/2010/main" val="146922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577944" y="193679"/>
            <a:ext cx="7988114" cy="498333"/>
          </a:xfrm>
        </p:spPr>
        <p:txBody>
          <a:bodyPr/>
          <a:lstStyle>
            <a:lvl1pPr>
              <a:defRPr>
                <a:latin typeface="+mn-lt"/>
              </a:defRPr>
            </a:lvl1pPr>
          </a:lstStyle>
          <a:p>
            <a:r>
              <a:rPr lang="en-US"/>
              <a:t>Click to edit Master title style</a:t>
            </a:r>
          </a:p>
        </p:txBody>
      </p:sp>
      <p:sp>
        <p:nvSpPr>
          <p:cNvPr id="7" name="Content Placeholder 2"/>
          <p:cNvSpPr>
            <a:spLocks noGrp="1"/>
          </p:cNvSpPr>
          <p:nvPr>
            <p:ph idx="1"/>
          </p:nvPr>
        </p:nvSpPr>
        <p:spPr>
          <a:xfrm>
            <a:off x="579244" y="1075655"/>
            <a:ext cx="7985513" cy="40417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AD430A38-2F5F-B54C-82F2-BEF2ABFFC63E}" type="slidenum">
              <a:rPr lang="en-US">
                <a:latin typeface="Verdana"/>
              </a:rPr>
              <a:pPr>
                <a:defRPr/>
              </a:pPr>
              <a:t>‹#›</a:t>
            </a:fld>
            <a:endParaRPr lang="en-US">
              <a:latin typeface="Verdana"/>
            </a:endParaRPr>
          </a:p>
        </p:txBody>
      </p:sp>
    </p:spTree>
    <p:extLst>
      <p:ext uri="{BB962C8B-B14F-4D97-AF65-F5344CB8AC3E}">
        <p14:creationId xmlns:p14="http://schemas.microsoft.com/office/powerpoint/2010/main" val="419149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9664" y="1230339"/>
            <a:ext cx="3918415" cy="404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7049" y="1230339"/>
            <a:ext cx="3918415" cy="404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93323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3"/>
          <p:cNvSpPr>
            <a:spLocks noGrp="1" noChangeArrowheads="1"/>
          </p:cNvSpPr>
          <p:nvPr>
            <p:ph idx="1"/>
          </p:nvPr>
        </p:nvSpPr>
        <p:spPr bwMode="auto">
          <a:xfrm>
            <a:off x="579244" y="1075655"/>
            <a:ext cx="7985513" cy="4041775"/>
          </a:xfrm>
          <a:prstGeom prst="rect">
            <a:avLst/>
          </a:prstGeom>
          <a:noFill/>
          <a:ln w="9525">
            <a:noFill/>
            <a:miter lim="800000"/>
            <a:headEnd/>
            <a:tailEnd/>
          </a:ln>
          <a:effectLst/>
        </p:spPr>
        <p:txBody>
          <a:bodyPr/>
          <a:lstStyle/>
          <a:p>
            <a:pPr lvl="0"/>
            <a:endParaRPr lang="en-US" noProof="0" dirty="0"/>
          </a:p>
        </p:txBody>
      </p:sp>
      <p:sp>
        <p:nvSpPr>
          <p:cNvPr id="12" name="Title 1"/>
          <p:cNvSpPr>
            <a:spLocks noGrp="1"/>
          </p:cNvSpPr>
          <p:nvPr>
            <p:ph type="title"/>
          </p:nvPr>
        </p:nvSpPr>
        <p:spPr>
          <a:xfrm>
            <a:off x="577944" y="193679"/>
            <a:ext cx="7988114" cy="498333"/>
          </a:xfrm>
        </p:spPr>
        <p:txBody>
          <a:bodyPr/>
          <a:lstStyle/>
          <a:p>
            <a:r>
              <a:rPr lang="en-US"/>
              <a:t>Click to edit Master 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D64D1EDB-4B28-C342-8688-56E21494DB6D}" type="slidenum">
              <a:rPr lang="en-US">
                <a:latin typeface="Verdana"/>
              </a:rPr>
              <a:pPr>
                <a:defRPr/>
              </a:pPr>
              <a:t>‹#›</a:t>
            </a:fld>
            <a:endParaRPr lang="en-US">
              <a:latin typeface="Verdana"/>
            </a:endParaRPr>
          </a:p>
        </p:txBody>
      </p:sp>
    </p:spTree>
    <p:extLst>
      <p:ext uri="{BB962C8B-B14F-4D97-AF65-F5344CB8AC3E}">
        <p14:creationId xmlns:p14="http://schemas.microsoft.com/office/powerpoint/2010/main" val="229536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3"/>
          <p:cNvSpPr>
            <a:spLocks noGrp="1" noChangeArrowheads="1"/>
          </p:cNvSpPr>
          <p:nvPr>
            <p:ph idx="1"/>
          </p:nvPr>
        </p:nvSpPr>
        <p:spPr bwMode="auto">
          <a:xfrm>
            <a:off x="579244" y="1075655"/>
            <a:ext cx="7985513" cy="4041775"/>
          </a:xfrm>
          <a:prstGeom prst="rect">
            <a:avLst/>
          </a:prstGeom>
          <a:noFill/>
          <a:ln w="9525">
            <a:noFill/>
            <a:miter lim="800000"/>
            <a:headEnd/>
            <a:tailEnd/>
          </a:ln>
          <a:effectLst/>
        </p:spPr>
        <p:txBody>
          <a:bodyPr/>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C0EC8645-7800-B94E-B58C-EF0519D5D6BA}" type="slidenum">
              <a:rPr lang="en-US">
                <a:latin typeface="Verdana"/>
              </a:rPr>
              <a:pPr>
                <a:defRPr/>
              </a:pPr>
              <a:t>‹#›</a:t>
            </a:fld>
            <a:endParaRPr lang="en-US">
              <a:latin typeface="Verdana"/>
            </a:endParaRPr>
          </a:p>
        </p:txBody>
      </p:sp>
    </p:spTree>
    <p:extLst>
      <p:ext uri="{BB962C8B-B14F-4D97-AF65-F5344CB8AC3E}">
        <p14:creationId xmlns:p14="http://schemas.microsoft.com/office/powerpoint/2010/main" val="164102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7" descr="GCH-PPT_closer-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43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804" y="6356352"/>
            <a:ext cx="2056781"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898989"/>
                </a:solidFill>
                <a:cs typeface="MS PGothic" charset="0"/>
              </a:defRPr>
            </a:lvl1pPr>
          </a:lstStyle>
          <a:p>
            <a:pPr algn="r" defTabSz="914400" fontAlgn="base">
              <a:spcBef>
                <a:spcPct val="0"/>
              </a:spcBef>
              <a:spcAft>
                <a:spcPct val="0"/>
              </a:spcAft>
              <a:defRPr/>
            </a:pPr>
            <a:fld id="{3CA82490-B3FF-DB4D-9C5E-A82ACC097A37}" type="datetime1">
              <a:rPr lang="en-US" sz="800">
                <a:latin typeface="Verdana" charset="0"/>
                <a:ea typeface="MS PGothic" charset="0"/>
              </a:rPr>
              <a:pPr algn="r" defTabSz="914400" fontAlgn="base">
                <a:spcBef>
                  <a:spcPct val="0"/>
                </a:spcBef>
                <a:spcAft>
                  <a:spcPct val="0"/>
                </a:spcAft>
                <a:defRPr/>
              </a:pPr>
              <a:t>12/15/22</a:t>
            </a:fld>
            <a:endParaRPr lang="en-US" sz="800">
              <a:latin typeface="Verdana" charset="0"/>
              <a:ea typeface="MS PGothic" charset="0"/>
            </a:endParaRPr>
          </a:p>
        </p:txBody>
      </p:sp>
      <p:sp>
        <p:nvSpPr>
          <p:cNvPr id="4" name="Footer Placeholder 3"/>
          <p:cNvSpPr>
            <a:spLocks noGrp="1"/>
          </p:cNvSpPr>
          <p:nvPr>
            <p:ph type="ftr" sz="quarter" idx="11"/>
          </p:nvPr>
        </p:nvSpPr>
        <p:spPr>
          <a:xfrm>
            <a:off x="559111" y="5880100"/>
            <a:ext cx="3755792" cy="152400"/>
          </a:xfrm>
        </p:spPr>
        <p:txBody>
          <a:bodyPr/>
          <a:lstStyle>
            <a:lvl1pPr>
              <a:defRPr>
                <a:solidFill>
                  <a:prstClr val="black">
                    <a:tint val="75000"/>
                  </a:prstClr>
                </a:solidFill>
              </a:defRPr>
            </a:lvl1pPr>
          </a:lstStyle>
          <a:p>
            <a:pPr>
              <a:defRPr/>
            </a:pPr>
            <a:endParaRPr lang="en-US"/>
          </a:p>
        </p:txBody>
      </p:sp>
      <p:sp>
        <p:nvSpPr>
          <p:cNvPr id="5" name="Slide Number Placeholder 4"/>
          <p:cNvSpPr>
            <a:spLocks noGrp="1"/>
          </p:cNvSpPr>
          <p:nvPr>
            <p:ph type="sldNum" sz="quarter" idx="12"/>
          </p:nvPr>
        </p:nvSpPr>
        <p:spPr>
          <a:xfrm>
            <a:off x="6441379" y="5880100"/>
            <a:ext cx="2135768" cy="152400"/>
          </a:xfrm>
        </p:spPr>
        <p:txBody>
          <a:bodyPr/>
          <a:lstStyle>
            <a:lvl1pPr>
              <a:defRPr smtClean="0">
                <a:solidFill>
                  <a:srgbClr val="898989"/>
                </a:solidFill>
              </a:defRPr>
            </a:lvl1pPr>
          </a:lstStyle>
          <a:p>
            <a:pPr>
              <a:defRPr/>
            </a:pPr>
            <a:fld id="{78E61EB2-CBF9-0B4F-8AAE-4358AD5E967C}" type="slidenum">
              <a:rPr lang="en-US">
                <a:latin typeface="Verdana"/>
              </a:rPr>
              <a:pPr>
                <a:defRPr/>
              </a:pPr>
              <a:t>‹#›</a:t>
            </a:fld>
            <a:endParaRPr lang="en-US">
              <a:latin typeface="Verdana"/>
            </a:endParaRPr>
          </a:p>
        </p:txBody>
      </p:sp>
    </p:spTree>
    <p:extLst>
      <p:ext uri="{BB962C8B-B14F-4D97-AF65-F5344CB8AC3E}">
        <p14:creationId xmlns:p14="http://schemas.microsoft.com/office/powerpoint/2010/main" val="37329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GCH-PPT_inside-pg-1.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2391" y="-9525"/>
            <a:ext cx="9168781"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77696" y="193677"/>
            <a:ext cx="798861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79244" y="1076327"/>
            <a:ext cx="7985513"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ftr" sz="quarter" idx="3"/>
          </p:nvPr>
        </p:nvSpPr>
        <p:spPr bwMode="auto">
          <a:xfrm>
            <a:off x="559111" y="5880102"/>
            <a:ext cx="3755792" cy="15081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a:lnSpc>
                <a:spcPct val="110000"/>
              </a:lnSpc>
              <a:spcBef>
                <a:spcPct val="20000"/>
              </a:spcBef>
              <a:defRPr sz="900">
                <a:solidFill>
                  <a:srgbClr val="517FB2"/>
                </a:solidFill>
                <a:latin typeface="Verdana" pitchFamily="-106" charset="0"/>
                <a:ea typeface="+mn-ea"/>
                <a:cs typeface="+mn-cs"/>
              </a:defRPr>
            </a:lvl1pPr>
          </a:lstStyle>
          <a:p>
            <a:pPr defTabSz="914400" fontAlgn="base">
              <a:spcAft>
                <a:spcPct val="0"/>
              </a:spcAft>
              <a:defRPr/>
            </a:pPr>
            <a:endParaRPr lang="en-US"/>
          </a:p>
        </p:txBody>
      </p:sp>
      <p:sp>
        <p:nvSpPr>
          <p:cNvPr id="3084" name="Rectangle 12"/>
          <p:cNvSpPr>
            <a:spLocks noGrp="1" noChangeArrowheads="1"/>
          </p:cNvSpPr>
          <p:nvPr>
            <p:ph type="sldNum" sz="quarter" idx="4"/>
          </p:nvPr>
        </p:nvSpPr>
        <p:spPr bwMode="auto">
          <a:xfrm>
            <a:off x="6441379" y="5880102"/>
            <a:ext cx="2135768" cy="15081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nSpc>
                <a:spcPct val="110000"/>
              </a:lnSpc>
              <a:defRPr sz="900" smtClean="0">
                <a:solidFill>
                  <a:srgbClr val="517FB2"/>
                </a:solidFill>
                <a:cs typeface="MS PGothic" charset="0"/>
              </a:defRPr>
            </a:lvl1pPr>
          </a:lstStyle>
          <a:p>
            <a:pPr algn="r" defTabSz="914400" fontAlgn="base">
              <a:spcBef>
                <a:spcPct val="0"/>
              </a:spcBef>
              <a:spcAft>
                <a:spcPct val="0"/>
              </a:spcAft>
              <a:defRPr/>
            </a:pPr>
            <a:fld id="{55DB24E8-BC79-364E-90A1-0F02AB65CC48}" type="slidenum">
              <a:rPr lang="en-US">
                <a:latin typeface="Verdana" charset="0"/>
                <a:ea typeface="MS PGothic" charset="0"/>
              </a:rPr>
              <a:pPr algn="r" defTabSz="914400" fontAlgn="base">
                <a:spcBef>
                  <a:spcPct val="0"/>
                </a:spcBef>
                <a:spcAft>
                  <a:spcPct val="0"/>
                </a:spcAft>
                <a:defRPr/>
              </a:pPr>
              <a:t>‹#›</a:t>
            </a:fld>
            <a:endParaRPr lang="en-US">
              <a:latin typeface="Verdana" charset="0"/>
              <a:ea typeface="MS PGothic" charset="0"/>
            </a:endParaRPr>
          </a:p>
        </p:txBody>
      </p:sp>
    </p:spTree>
    <p:extLst>
      <p:ext uri="{BB962C8B-B14F-4D97-AF65-F5344CB8AC3E}">
        <p14:creationId xmlns:p14="http://schemas.microsoft.com/office/powerpoint/2010/main" val="63220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833438" rtl="0" eaLnBrk="0" fontAlgn="base" hangingPunct="0">
        <a:lnSpc>
          <a:spcPct val="85000"/>
        </a:lnSpc>
        <a:spcBef>
          <a:spcPct val="0"/>
        </a:spcBef>
        <a:spcAft>
          <a:spcPct val="0"/>
        </a:spcAft>
        <a:defRPr sz="2400" b="1">
          <a:solidFill>
            <a:srgbClr val="004D80"/>
          </a:solidFill>
          <a:latin typeface="+mj-lt"/>
          <a:ea typeface="MS PGothic" pitchFamily="34" charset="-128"/>
          <a:cs typeface="Geneva" pitchFamily="-106" charset="-128"/>
        </a:defRPr>
      </a:lvl1pPr>
      <a:lvl2pPr algn="l" defTabSz="833438" rtl="0" eaLnBrk="0" fontAlgn="base" hangingPunct="0">
        <a:lnSpc>
          <a:spcPct val="85000"/>
        </a:lnSpc>
        <a:spcBef>
          <a:spcPct val="0"/>
        </a:spcBef>
        <a:spcAft>
          <a:spcPct val="0"/>
        </a:spcAft>
        <a:defRPr sz="2400" b="1">
          <a:solidFill>
            <a:srgbClr val="004D80"/>
          </a:solidFill>
          <a:latin typeface="Verdana" pitchFamily="-106" charset="0"/>
          <a:ea typeface="MS PGothic" pitchFamily="34" charset="-128"/>
          <a:cs typeface="Geneva" pitchFamily="-106" charset="-128"/>
        </a:defRPr>
      </a:lvl2pPr>
      <a:lvl3pPr algn="l" defTabSz="833438" rtl="0" eaLnBrk="0" fontAlgn="base" hangingPunct="0">
        <a:lnSpc>
          <a:spcPct val="85000"/>
        </a:lnSpc>
        <a:spcBef>
          <a:spcPct val="0"/>
        </a:spcBef>
        <a:spcAft>
          <a:spcPct val="0"/>
        </a:spcAft>
        <a:defRPr sz="2400" b="1">
          <a:solidFill>
            <a:srgbClr val="004D80"/>
          </a:solidFill>
          <a:latin typeface="Verdana" pitchFamily="-106" charset="0"/>
          <a:ea typeface="MS PGothic" pitchFamily="34" charset="-128"/>
          <a:cs typeface="Geneva" pitchFamily="-106" charset="-128"/>
        </a:defRPr>
      </a:lvl3pPr>
      <a:lvl4pPr algn="l" defTabSz="833438" rtl="0" eaLnBrk="0" fontAlgn="base" hangingPunct="0">
        <a:lnSpc>
          <a:spcPct val="85000"/>
        </a:lnSpc>
        <a:spcBef>
          <a:spcPct val="0"/>
        </a:spcBef>
        <a:spcAft>
          <a:spcPct val="0"/>
        </a:spcAft>
        <a:defRPr sz="2400" b="1">
          <a:solidFill>
            <a:srgbClr val="004D80"/>
          </a:solidFill>
          <a:latin typeface="Verdana" pitchFamily="-106" charset="0"/>
          <a:ea typeface="MS PGothic" pitchFamily="34" charset="-128"/>
          <a:cs typeface="Geneva" pitchFamily="-106" charset="-128"/>
        </a:defRPr>
      </a:lvl4pPr>
      <a:lvl5pPr algn="l" defTabSz="833438" rtl="0" eaLnBrk="0" fontAlgn="base" hangingPunct="0">
        <a:lnSpc>
          <a:spcPct val="85000"/>
        </a:lnSpc>
        <a:spcBef>
          <a:spcPct val="0"/>
        </a:spcBef>
        <a:spcAft>
          <a:spcPct val="0"/>
        </a:spcAft>
        <a:defRPr sz="2400" b="1">
          <a:solidFill>
            <a:srgbClr val="004D80"/>
          </a:solidFill>
          <a:latin typeface="Verdana" pitchFamily="-106" charset="0"/>
          <a:ea typeface="MS PGothic" pitchFamily="34" charset="-128"/>
          <a:cs typeface="Geneva" pitchFamily="-106" charset="-128"/>
        </a:defRPr>
      </a:lvl5pPr>
      <a:lvl6pPr marL="457200" algn="l" defTabSz="833438" rtl="0" fontAlgn="base">
        <a:lnSpc>
          <a:spcPct val="85000"/>
        </a:lnSpc>
        <a:spcBef>
          <a:spcPct val="0"/>
        </a:spcBef>
        <a:spcAft>
          <a:spcPct val="0"/>
        </a:spcAft>
        <a:defRPr sz="2400" b="1">
          <a:solidFill>
            <a:srgbClr val="517FB2"/>
          </a:solidFill>
          <a:latin typeface="Verdana" pitchFamily="-106" charset="0"/>
        </a:defRPr>
      </a:lvl6pPr>
      <a:lvl7pPr marL="914400" algn="l" defTabSz="833438" rtl="0" fontAlgn="base">
        <a:lnSpc>
          <a:spcPct val="85000"/>
        </a:lnSpc>
        <a:spcBef>
          <a:spcPct val="0"/>
        </a:spcBef>
        <a:spcAft>
          <a:spcPct val="0"/>
        </a:spcAft>
        <a:defRPr sz="2400" b="1">
          <a:solidFill>
            <a:srgbClr val="517FB2"/>
          </a:solidFill>
          <a:latin typeface="Verdana" pitchFamily="-106" charset="0"/>
        </a:defRPr>
      </a:lvl7pPr>
      <a:lvl8pPr marL="1371600" algn="l" defTabSz="833438" rtl="0" fontAlgn="base">
        <a:lnSpc>
          <a:spcPct val="85000"/>
        </a:lnSpc>
        <a:spcBef>
          <a:spcPct val="0"/>
        </a:spcBef>
        <a:spcAft>
          <a:spcPct val="0"/>
        </a:spcAft>
        <a:defRPr sz="2400" b="1">
          <a:solidFill>
            <a:srgbClr val="517FB2"/>
          </a:solidFill>
          <a:latin typeface="Verdana" pitchFamily="-106" charset="0"/>
        </a:defRPr>
      </a:lvl8pPr>
      <a:lvl9pPr marL="1828800" algn="l" defTabSz="833438" rtl="0" fontAlgn="base">
        <a:lnSpc>
          <a:spcPct val="85000"/>
        </a:lnSpc>
        <a:spcBef>
          <a:spcPct val="0"/>
        </a:spcBef>
        <a:spcAft>
          <a:spcPct val="0"/>
        </a:spcAft>
        <a:defRPr sz="2400" b="1">
          <a:solidFill>
            <a:srgbClr val="517FB2"/>
          </a:solidFill>
          <a:latin typeface="Verdana" pitchFamily="-106" charset="0"/>
        </a:defRPr>
      </a:lvl9pPr>
    </p:titleStyle>
    <p:bodyStyle>
      <a:lvl1pPr marL="107950" indent="-107950" algn="l" defTabSz="928688" rtl="0" eaLnBrk="0" fontAlgn="base" hangingPunct="0">
        <a:lnSpc>
          <a:spcPct val="140000"/>
        </a:lnSpc>
        <a:spcBef>
          <a:spcPct val="50000"/>
        </a:spcBef>
        <a:spcAft>
          <a:spcPct val="0"/>
        </a:spcAft>
        <a:buFont typeface="Verdana" charset="0"/>
        <a:buChar char=" "/>
        <a:defRPr sz="1700">
          <a:solidFill>
            <a:srgbClr val="004D80"/>
          </a:solidFill>
          <a:latin typeface="+mn-lt"/>
          <a:ea typeface="MS PGothic" pitchFamily="34" charset="-128"/>
          <a:cs typeface="Geneva" pitchFamily="-106" charset="-128"/>
        </a:defRPr>
      </a:lvl1pPr>
      <a:lvl2pPr marL="373063" indent="-158750" algn="l" defTabSz="928688" rtl="0" eaLnBrk="0" fontAlgn="base" hangingPunct="0">
        <a:lnSpc>
          <a:spcPct val="140000"/>
        </a:lnSpc>
        <a:spcBef>
          <a:spcPct val="0"/>
        </a:spcBef>
        <a:spcAft>
          <a:spcPct val="0"/>
        </a:spcAft>
        <a:buSzPct val="85000"/>
        <a:buChar char="•"/>
        <a:defRPr sz="1700">
          <a:solidFill>
            <a:srgbClr val="004D80"/>
          </a:solidFill>
          <a:latin typeface="+mn-lt"/>
          <a:ea typeface="Geneva" pitchFamily="-106" charset="-128"/>
          <a:cs typeface="Geneva" charset="0"/>
        </a:defRPr>
      </a:lvl2pPr>
      <a:lvl3pPr marL="636588" indent="-158750" algn="l" defTabSz="928688" rtl="0" eaLnBrk="0" fontAlgn="base" hangingPunct="0">
        <a:lnSpc>
          <a:spcPct val="140000"/>
        </a:lnSpc>
        <a:spcBef>
          <a:spcPct val="0"/>
        </a:spcBef>
        <a:spcAft>
          <a:spcPct val="0"/>
        </a:spcAft>
        <a:buSzPct val="85000"/>
        <a:buChar char="•"/>
        <a:defRPr sz="1700">
          <a:solidFill>
            <a:srgbClr val="004D80"/>
          </a:solidFill>
          <a:latin typeface="+mn-lt"/>
          <a:ea typeface="Geneva" pitchFamily="-106" charset="-128"/>
          <a:cs typeface="Geneva" charset="0"/>
        </a:defRPr>
      </a:lvl3pPr>
      <a:lvl4pPr marL="890588" indent="-149225" algn="l" defTabSz="928688" rtl="0" eaLnBrk="0" fontAlgn="base" hangingPunct="0">
        <a:lnSpc>
          <a:spcPct val="140000"/>
        </a:lnSpc>
        <a:spcBef>
          <a:spcPct val="0"/>
        </a:spcBef>
        <a:spcAft>
          <a:spcPct val="0"/>
        </a:spcAft>
        <a:buSzPct val="85000"/>
        <a:buChar char="•"/>
        <a:defRPr sz="1700">
          <a:solidFill>
            <a:srgbClr val="004D80"/>
          </a:solidFill>
          <a:latin typeface="+mn-lt"/>
          <a:ea typeface="Geneva" pitchFamily="-106" charset="-128"/>
          <a:cs typeface="Geneva" charset="0"/>
        </a:defRPr>
      </a:lvl4pPr>
      <a:lvl5pPr marL="1155700" indent="-158750" algn="l" defTabSz="928688" rtl="0" eaLnBrk="0" fontAlgn="base" hangingPunct="0">
        <a:lnSpc>
          <a:spcPct val="140000"/>
        </a:lnSpc>
        <a:spcBef>
          <a:spcPct val="0"/>
        </a:spcBef>
        <a:spcAft>
          <a:spcPct val="0"/>
        </a:spcAft>
        <a:buSzPct val="85000"/>
        <a:buChar char="•"/>
        <a:defRPr sz="1700">
          <a:solidFill>
            <a:srgbClr val="004D80"/>
          </a:solidFill>
          <a:latin typeface="+mn-lt"/>
          <a:ea typeface="Geneva" pitchFamily="-106" charset="-128"/>
          <a:cs typeface="Geneva" charset="0"/>
        </a:defRPr>
      </a:lvl5pPr>
      <a:lvl6pPr marL="1612900" indent="-158750" algn="l" defTabSz="928688" rtl="0" fontAlgn="base">
        <a:lnSpc>
          <a:spcPct val="140000"/>
        </a:lnSpc>
        <a:spcBef>
          <a:spcPct val="0"/>
        </a:spcBef>
        <a:spcAft>
          <a:spcPct val="0"/>
        </a:spcAft>
        <a:buSzPct val="85000"/>
        <a:buChar char="•"/>
        <a:defRPr sz="1700">
          <a:solidFill>
            <a:srgbClr val="517FB2"/>
          </a:solidFill>
          <a:latin typeface="+mn-lt"/>
          <a:ea typeface="Geneva" pitchFamily="-106" charset="-128"/>
        </a:defRPr>
      </a:lvl6pPr>
      <a:lvl7pPr marL="2070100" indent="-158750" algn="l" defTabSz="928688" rtl="0" fontAlgn="base">
        <a:lnSpc>
          <a:spcPct val="140000"/>
        </a:lnSpc>
        <a:spcBef>
          <a:spcPct val="0"/>
        </a:spcBef>
        <a:spcAft>
          <a:spcPct val="0"/>
        </a:spcAft>
        <a:buSzPct val="85000"/>
        <a:buChar char="•"/>
        <a:defRPr sz="1700">
          <a:solidFill>
            <a:srgbClr val="517FB2"/>
          </a:solidFill>
          <a:latin typeface="+mn-lt"/>
          <a:ea typeface="Geneva" pitchFamily="-106" charset="-128"/>
        </a:defRPr>
      </a:lvl7pPr>
      <a:lvl8pPr marL="2527300" indent="-158750" algn="l" defTabSz="928688" rtl="0" fontAlgn="base">
        <a:lnSpc>
          <a:spcPct val="140000"/>
        </a:lnSpc>
        <a:spcBef>
          <a:spcPct val="0"/>
        </a:spcBef>
        <a:spcAft>
          <a:spcPct val="0"/>
        </a:spcAft>
        <a:buSzPct val="85000"/>
        <a:buChar char="•"/>
        <a:defRPr sz="1700">
          <a:solidFill>
            <a:srgbClr val="517FB2"/>
          </a:solidFill>
          <a:latin typeface="+mn-lt"/>
          <a:ea typeface="Geneva" pitchFamily="-106" charset="-128"/>
        </a:defRPr>
      </a:lvl8pPr>
      <a:lvl9pPr marL="2984500" indent="-158750" algn="l" defTabSz="928688" rtl="0" fontAlgn="base">
        <a:lnSpc>
          <a:spcPct val="140000"/>
        </a:lnSpc>
        <a:spcBef>
          <a:spcPct val="0"/>
        </a:spcBef>
        <a:spcAft>
          <a:spcPct val="0"/>
        </a:spcAft>
        <a:buSzPct val="85000"/>
        <a:buChar char="•"/>
        <a:defRPr sz="1700">
          <a:solidFill>
            <a:srgbClr val="517FB2"/>
          </a:solidFill>
          <a:latin typeface="+mn-lt"/>
          <a:ea typeface="Geneva"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622264"/>
            <a:ext cx="6506384" cy="103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716875" y="5780741"/>
            <a:ext cx="1371600" cy="779145"/>
          </a:xfrm>
          <a:prstGeom prst="rect">
            <a:avLst/>
          </a:prstGeom>
          <a:noFill/>
          <a:ln>
            <a:noFill/>
          </a:ln>
        </p:spPr>
      </p:pic>
      <p:sp>
        <p:nvSpPr>
          <p:cNvPr id="8" name="Subtitle 5"/>
          <p:cNvSpPr txBox="1">
            <a:spLocks/>
          </p:cNvSpPr>
          <p:nvPr/>
        </p:nvSpPr>
        <p:spPr bwMode="auto">
          <a:xfrm>
            <a:off x="1117575" y="1542108"/>
            <a:ext cx="7166834" cy="156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ctr" defTabSz="928688" rtl="0" eaLnBrk="0" fontAlgn="base" hangingPunct="0">
              <a:lnSpc>
                <a:spcPct val="140000"/>
              </a:lnSpc>
              <a:spcBef>
                <a:spcPct val="50000"/>
              </a:spcBef>
              <a:spcAft>
                <a:spcPct val="0"/>
              </a:spcAft>
              <a:buFont typeface="Verdana" pitchFamily="-106" charset="0"/>
              <a:buNone/>
              <a:defRPr sz="1700">
                <a:solidFill>
                  <a:srgbClr val="004D80"/>
                </a:solidFill>
                <a:latin typeface="+mn-lt"/>
                <a:ea typeface="MS PGothic" pitchFamily="34" charset="-128"/>
                <a:cs typeface="Geneva" pitchFamily="-106" charset="-128"/>
              </a:defRPr>
            </a:lvl1pPr>
            <a:lvl2pPr marL="373063" indent="-158750" algn="l" defTabSz="928688" rtl="0" eaLnBrk="0" fontAlgn="base" hangingPunct="0">
              <a:lnSpc>
                <a:spcPct val="140000"/>
              </a:lnSpc>
              <a:spcBef>
                <a:spcPct val="0"/>
              </a:spcBef>
              <a:spcAft>
                <a:spcPct val="0"/>
              </a:spcAft>
              <a:buSzPct val="85000"/>
              <a:buChar char="•"/>
              <a:defRPr sz="1700">
                <a:solidFill>
                  <a:srgbClr val="004D80"/>
                </a:solidFill>
                <a:latin typeface="+mn-lt"/>
                <a:ea typeface="Geneva" pitchFamily="-106" charset="-128"/>
                <a:cs typeface="Geneva" charset="0"/>
              </a:defRPr>
            </a:lvl2pPr>
            <a:lvl3pPr marL="636588" indent="-158750" algn="l" defTabSz="928688" rtl="0" eaLnBrk="0" fontAlgn="base" hangingPunct="0">
              <a:lnSpc>
                <a:spcPct val="140000"/>
              </a:lnSpc>
              <a:spcBef>
                <a:spcPct val="0"/>
              </a:spcBef>
              <a:spcAft>
                <a:spcPct val="0"/>
              </a:spcAft>
              <a:buSzPct val="85000"/>
              <a:buChar char="•"/>
              <a:defRPr sz="1700">
                <a:solidFill>
                  <a:srgbClr val="004D80"/>
                </a:solidFill>
                <a:latin typeface="+mn-lt"/>
                <a:ea typeface="Geneva" pitchFamily="-106" charset="-128"/>
                <a:cs typeface="Geneva" charset="0"/>
              </a:defRPr>
            </a:lvl3pPr>
            <a:lvl4pPr marL="890588" indent="-149225" algn="l" defTabSz="928688" rtl="0" eaLnBrk="0" fontAlgn="base" hangingPunct="0">
              <a:lnSpc>
                <a:spcPct val="140000"/>
              </a:lnSpc>
              <a:spcBef>
                <a:spcPct val="0"/>
              </a:spcBef>
              <a:spcAft>
                <a:spcPct val="0"/>
              </a:spcAft>
              <a:buSzPct val="85000"/>
              <a:buChar char="•"/>
              <a:defRPr sz="1700">
                <a:solidFill>
                  <a:srgbClr val="004D80"/>
                </a:solidFill>
                <a:latin typeface="+mn-lt"/>
                <a:ea typeface="Geneva" pitchFamily="-106" charset="-128"/>
                <a:cs typeface="Geneva" charset="0"/>
              </a:defRPr>
            </a:lvl4pPr>
            <a:lvl5pPr marL="1155700" indent="-158750" algn="l" defTabSz="928688" rtl="0" eaLnBrk="0" fontAlgn="base" hangingPunct="0">
              <a:lnSpc>
                <a:spcPct val="140000"/>
              </a:lnSpc>
              <a:spcBef>
                <a:spcPct val="0"/>
              </a:spcBef>
              <a:spcAft>
                <a:spcPct val="0"/>
              </a:spcAft>
              <a:buSzPct val="85000"/>
              <a:buChar char="•"/>
              <a:defRPr sz="1700">
                <a:solidFill>
                  <a:srgbClr val="004D80"/>
                </a:solidFill>
                <a:latin typeface="+mn-lt"/>
                <a:ea typeface="Geneva" pitchFamily="-106" charset="-128"/>
                <a:cs typeface="Geneva" charset="0"/>
              </a:defRPr>
            </a:lvl5pPr>
            <a:lvl6pPr marL="1612900" indent="-158750" algn="l" defTabSz="928688" rtl="0" fontAlgn="base">
              <a:lnSpc>
                <a:spcPct val="140000"/>
              </a:lnSpc>
              <a:spcBef>
                <a:spcPct val="0"/>
              </a:spcBef>
              <a:spcAft>
                <a:spcPct val="0"/>
              </a:spcAft>
              <a:buSzPct val="85000"/>
              <a:buChar char="•"/>
              <a:defRPr sz="1700">
                <a:solidFill>
                  <a:srgbClr val="517FB2"/>
                </a:solidFill>
                <a:latin typeface="+mn-lt"/>
                <a:ea typeface="Geneva" pitchFamily="-106" charset="-128"/>
              </a:defRPr>
            </a:lvl6pPr>
            <a:lvl7pPr marL="2070100" indent="-158750" algn="l" defTabSz="928688" rtl="0" fontAlgn="base">
              <a:lnSpc>
                <a:spcPct val="140000"/>
              </a:lnSpc>
              <a:spcBef>
                <a:spcPct val="0"/>
              </a:spcBef>
              <a:spcAft>
                <a:spcPct val="0"/>
              </a:spcAft>
              <a:buSzPct val="85000"/>
              <a:buChar char="•"/>
              <a:defRPr sz="1700">
                <a:solidFill>
                  <a:srgbClr val="517FB2"/>
                </a:solidFill>
                <a:latin typeface="+mn-lt"/>
                <a:ea typeface="Geneva" pitchFamily="-106" charset="-128"/>
              </a:defRPr>
            </a:lvl7pPr>
            <a:lvl8pPr marL="2527300" indent="-158750" algn="l" defTabSz="928688" rtl="0" fontAlgn="base">
              <a:lnSpc>
                <a:spcPct val="140000"/>
              </a:lnSpc>
              <a:spcBef>
                <a:spcPct val="0"/>
              </a:spcBef>
              <a:spcAft>
                <a:spcPct val="0"/>
              </a:spcAft>
              <a:buSzPct val="85000"/>
              <a:buChar char="•"/>
              <a:defRPr sz="1700">
                <a:solidFill>
                  <a:srgbClr val="517FB2"/>
                </a:solidFill>
                <a:latin typeface="+mn-lt"/>
                <a:ea typeface="Geneva" pitchFamily="-106" charset="-128"/>
              </a:defRPr>
            </a:lvl8pPr>
            <a:lvl9pPr marL="2984500" indent="-158750" algn="l" defTabSz="928688" rtl="0" fontAlgn="base">
              <a:lnSpc>
                <a:spcPct val="140000"/>
              </a:lnSpc>
              <a:spcBef>
                <a:spcPct val="0"/>
              </a:spcBef>
              <a:spcAft>
                <a:spcPct val="0"/>
              </a:spcAft>
              <a:buSzPct val="85000"/>
              <a:buChar char="•"/>
              <a:defRPr sz="1700">
                <a:solidFill>
                  <a:srgbClr val="517FB2"/>
                </a:solidFill>
                <a:latin typeface="+mn-lt"/>
                <a:ea typeface="Geneva" pitchFamily="-106" charset="-128"/>
              </a:defRPr>
            </a:lvl9pPr>
          </a:lstStyle>
          <a:p>
            <a:pPr>
              <a:lnSpc>
                <a:spcPct val="100000"/>
              </a:lnSpc>
              <a:spcBef>
                <a:spcPts val="0"/>
              </a:spcBef>
            </a:pPr>
            <a:r>
              <a:rPr lang="en-US" sz="2000" b="1" dirty="0">
                <a:solidFill>
                  <a:srgbClr val="800000"/>
                </a:solidFill>
              </a:rPr>
              <a:t>Levels of Care </a:t>
            </a:r>
          </a:p>
          <a:p>
            <a:pPr>
              <a:lnSpc>
                <a:spcPct val="100000"/>
              </a:lnSpc>
              <a:spcBef>
                <a:spcPts val="0"/>
              </a:spcBef>
            </a:pPr>
            <a:r>
              <a:rPr lang="en-US" sz="2000" b="1" dirty="0">
                <a:solidFill>
                  <a:srgbClr val="800000"/>
                </a:solidFill>
              </a:rPr>
              <a:t>in Children’s Behavioral Health</a:t>
            </a:r>
            <a:endParaRPr lang="en-US" sz="2000" b="1" i="1" dirty="0"/>
          </a:p>
          <a:p>
            <a:pPr>
              <a:lnSpc>
                <a:spcPct val="100000"/>
              </a:lnSpc>
              <a:spcBef>
                <a:spcPts val="0"/>
              </a:spcBef>
            </a:pPr>
            <a:endParaRPr lang="en-US" sz="1000" b="1" i="1" dirty="0"/>
          </a:p>
          <a:p>
            <a:pPr>
              <a:lnSpc>
                <a:spcPct val="100000"/>
              </a:lnSpc>
              <a:spcBef>
                <a:spcPts val="0"/>
              </a:spcBef>
            </a:pPr>
            <a:r>
              <a:rPr lang="en-US" sz="1800" b="1" i="1" dirty="0"/>
              <a:t>Michael A. Scharf, M.D.</a:t>
            </a:r>
          </a:p>
          <a:p>
            <a:pPr>
              <a:lnSpc>
                <a:spcPct val="100000"/>
              </a:lnSpc>
              <a:spcBef>
                <a:spcPts val="0"/>
              </a:spcBef>
            </a:pPr>
            <a:r>
              <a:rPr lang="en-US" sz="1800" b="1" i="1" dirty="0"/>
              <a:t>Chief, Division of Child and Adolescent Psychiatry</a:t>
            </a:r>
          </a:p>
          <a:p>
            <a:pPr>
              <a:lnSpc>
                <a:spcPct val="100000"/>
              </a:lnSpc>
              <a:spcBef>
                <a:spcPts val="0"/>
              </a:spcBef>
            </a:pPr>
            <a:r>
              <a:rPr lang="en-US" sz="1800" b="1" i="1" dirty="0"/>
              <a:t>UR Medicine/Golisano Children’s Hospital</a:t>
            </a:r>
          </a:p>
        </p:txBody>
      </p:sp>
    </p:spTree>
    <p:extLst>
      <p:ext uri="{BB962C8B-B14F-4D97-AF65-F5344CB8AC3E}">
        <p14:creationId xmlns:p14="http://schemas.microsoft.com/office/powerpoint/2010/main" val="245488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200" dirty="0"/>
              <a:t>(Intensive Outpatient Program)</a:t>
            </a:r>
          </a:p>
        </p:txBody>
      </p:sp>
      <p:sp>
        <p:nvSpPr>
          <p:cNvPr id="13" name="Content Placeholder 12"/>
          <p:cNvSpPr>
            <a:spLocks noGrp="1"/>
          </p:cNvSpPr>
          <p:nvPr>
            <p:ph idx="1"/>
          </p:nvPr>
        </p:nvSpPr>
        <p:spPr>
          <a:xfrm>
            <a:off x="579244" y="1143000"/>
            <a:ext cx="7985513" cy="3975102"/>
          </a:xfrm>
        </p:spPr>
        <p:txBody>
          <a:bodyPr/>
          <a:lstStyle/>
          <a:p>
            <a:pPr>
              <a:buFont typeface="Arial"/>
              <a:buChar char="•"/>
            </a:pPr>
            <a:r>
              <a:rPr lang="en-US" sz="2000" dirty="0"/>
              <a:t>Does not exist in our region at this time, but stay tuned</a:t>
            </a:r>
            <a:r>
              <a:rPr lang="mr-IN" sz="2000" dirty="0"/>
              <a:t>…</a:t>
            </a:r>
            <a:endParaRPr lang="en-US" sz="2000" dirty="0"/>
          </a:p>
          <a:p>
            <a:pPr>
              <a:buFont typeface="Arial"/>
              <a:buChar char="•"/>
            </a:pPr>
            <a:r>
              <a:rPr lang="en-US" sz="2000" dirty="0"/>
              <a:t>Essentially outpatient interventions (group, individual, medication services, </a:t>
            </a:r>
            <a:r>
              <a:rPr lang="en-US" sz="2000" dirty="0" err="1"/>
              <a:t>etc</a:t>
            </a:r>
            <a:r>
              <a:rPr lang="en-US" sz="2000" dirty="0"/>
              <a:t>) provided at a frequency more often than traditional outpatient care based on short term acute increased need.</a:t>
            </a:r>
          </a:p>
        </p:txBody>
      </p:sp>
      <p:sp>
        <p:nvSpPr>
          <p:cNvPr id="4" name="Slide Number Placeholder 3"/>
          <p:cNvSpPr>
            <a:spLocks noGrp="1"/>
          </p:cNvSpPr>
          <p:nvPr>
            <p:ph type="sldNum" sz="quarter" idx="11"/>
          </p:nvPr>
        </p:nvSpPr>
        <p:spPr/>
        <p:txBody>
          <a:bodyPr/>
          <a:lstStyle/>
          <a:p>
            <a:fld id="{2487E537-30F7-524B-A9E5-243904B3D04A}" type="slidenum">
              <a:rPr lang="en-US" smtClean="0"/>
              <a:pPr/>
              <a:t>10</a:t>
            </a:fld>
            <a:endParaRPr lang="en-US"/>
          </a:p>
        </p:txBody>
      </p:sp>
    </p:spTree>
    <p:extLst>
      <p:ext uri="{BB962C8B-B14F-4D97-AF65-F5344CB8AC3E}">
        <p14:creationId xmlns:p14="http://schemas.microsoft.com/office/powerpoint/2010/main" val="2423777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555623"/>
          </a:xfrm>
        </p:spPr>
        <p:txBody>
          <a:bodyPr/>
          <a:lstStyle/>
          <a:p>
            <a:r>
              <a:rPr lang="en-US" sz="3200" dirty="0"/>
              <a:t>Partial Hospitalization Service</a:t>
            </a:r>
          </a:p>
        </p:txBody>
      </p:sp>
      <p:sp>
        <p:nvSpPr>
          <p:cNvPr id="13" name="Content Placeholder 12"/>
          <p:cNvSpPr>
            <a:spLocks noGrp="1"/>
          </p:cNvSpPr>
          <p:nvPr>
            <p:ph idx="1"/>
          </p:nvPr>
        </p:nvSpPr>
        <p:spPr>
          <a:xfrm>
            <a:off x="579244" y="774700"/>
            <a:ext cx="7985513" cy="3975102"/>
          </a:xfrm>
        </p:spPr>
        <p:txBody>
          <a:bodyPr/>
          <a:lstStyle/>
          <a:p>
            <a:pPr>
              <a:buFont typeface="Arial"/>
              <a:buChar char="•"/>
            </a:pPr>
            <a:r>
              <a:rPr lang="en-US" sz="2000" dirty="0"/>
              <a:t>Intensive treatment program, 5 days/week, including:</a:t>
            </a:r>
          </a:p>
          <a:p>
            <a:pPr lvl="2">
              <a:buFont typeface="Arial"/>
              <a:buChar char="•"/>
            </a:pPr>
            <a:r>
              <a:rPr lang="en-US" sz="2000" dirty="0"/>
              <a:t>Individual therapy</a:t>
            </a:r>
          </a:p>
          <a:p>
            <a:pPr lvl="2">
              <a:buFont typeface="Arial"/>
              <a:buChar char="•"/>
            </a:pPr>
            <a:r>
              <a:rPr lang="en-US" sz="2000" dirty="0"/>
              <a:t>Group therapy</a:t>
            </a:r>
          </a:p>
          <a:p>
            <a:pPr lvl="2">
              <a:buFont typeface="Arial"/>
              <a:buChar char="•"/>
            </a:pPr>
            <a:r>
              <a:rPr lang="en-US" sz="2000" dirty="0"/>
              <a:t>Family therapy</a:t>
            </a:r>
          </a:p>
          <a:p>
            <a:pPr lvl="2">
              <a:buFont typeface="Arial"/>
              <a:buChar char="•"/>
            </a:pPr>
            <a:r>
              <a:rPr lang="en-US" sz="2000" dirty="0"/>
              <a:t>Psychiatric medication service</a:t>
            </a:r>
          </a:p>
          <a:p>
            <a:pPr lvl="2">
              <a:buFont typeface="Arial"/>
              <a:buChar char="•"/>
            </a:pPr>
            <a:r>
              <a:rPr lang="en-US" sz="2000" dirty="0"/>
              <a:t>Education services (at UR, RCSD teachers part of team)</a:t>
            </a:r>
          </a:p>
          <a:p>
            <a:pPr>
              <a:buFont typeface="Arial"/>
              <a:buChar char="•"/>
            </a:pPr>
            <a:r>
              <a:rPr lang="en-US" sz="2000" dirty="0"/>
              <a:t>Purpose: to address acute mental health issues, (</a:t>
            </a:r>
            <a:r>
              <a:rPr lang="en-US" sz="2000" dirty="0" err="1"/>
              <a:t>eg</a:t>
            </a:r>
            <a:r>
              <a:rPr lang="en-US" sz="2000" dirty="0"/>
              <a:t> </a:t>
            </a:r>
            <a:r>
              <a:rPr lang="en-US" sz="2000" dirty="0" err="1"/>
              <a:t>suicidality</a:t>
            </a:r>
            <a:r>
              <a:rPr lang="en-US" sz="2000" dirty="0"/>
              <a:t>, anxiety interfering with functioning) to get </a:t>
            </a:r>
            <a:r>
              <a:rPr lang="en-US" sz="2000" dirty="0" err="1"/>
              <a:t>youht</a:t>
            </a:r>
            <a:r>
              <a:rPr lang="en-US" sz="2000" dirty="0"/>
              <a:t> to point they can return safely to everyday life with outpatient level of care support</a:t>
            </a:r>
          </a:p>
          <a:p>
            <a:pPr>
              <a:buFont typeface="Arial"/>
              <a:buChar char="•"/>
            </a:pPr>
            <a:r>
              <a:rPr lang="en-US" sz="2000" dirty="0"/>
              <a:t>Accessed through therapist, CPEP, MCT referral</a:t>
            </a:r>
          </a:p>
          <a:p>
            <a:pPr>
              <a:buFont typeface="Arial"/>
              <a:buChar char="•"/>
            </a:pPr>
            <a:r>
              <a:rPr lang="en-US" sz="2000" dirty="0"/>
              <a:t>Average length of stay is </a:t>
            </a:r>
            <a:r>
              <a:rPr lang="en-US" sz="2000" dirty="0" err="1"/>
              <a:t>approx</a:t>
            </a:r>
            <a:r>
              <a:rPr lang="en-US" sz="2000" dirty="0"/>
              <a:t> 3 weeks</a:t>
            </a:r>
          </a:p>
        </p:txBody>
      </p:sp>
      <p:sp>
        <p:nvSpPr>
          <p:cNvPr id="4" name="Slide Number Placeholder 3"/>
          <p:cNvSpPr>
            <a:spLocks noGrp="1"/>
          </p:cNvSpPr>
          <p:nvPr>
            <p:ph type="sldNum" sz="quarter" idx="11"/>
          </p:nvPr>
        </p:nvSpPr>
        <p:spPr/>
        <p:txBody>
          <a:bodyPr/>
          <a:lstStyle/>
          <a:p>
            <a:fld id="{2487E537-30F7-524B-A9E5-243904B3D04A}" type="slidenum">
              <a:rPr lang="en-US" smtClean="0"/>
              <a:pPr/>
              <a:t>11</a:t>
            </a:fld>
            <a:endParaRPr lang="en-US"/>
          </a:p>
        </p:txBody>
      </p:sp>
    </p:spTree>
    <p:extLst>
      <p:ext uri="{BB962C8B-B14F-4D97-AF65-F5344CB8AC3E}">
        <p14:creationId xmlns:p14="http://schemas.microsoft.com/office/powerpoint/2010/main" val="242377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200" dirty="0"/>
              <a:t>Partial Hospitalization Service</a:t>
            </a:r>
          </a:p>
        </p:txBody>
      </p:sp>
      <p:sp>
        <p:nvSpPr>
          <p:cNvPr id="13" name="Content Placeholder 12"/>
          <p:cNvSpPr>
            <a:spLocks noGrp="1"/>
          </p:cNvSpPr>
          <p:nvPr>
            <p:ph idx="1"/>
          </p:nvPr>
        </p:nvSpPr>
        <p:spPr>
          <a:xfrm>
            <a:off x="579244" y="1143000"/>
            <a:ext cx="7985513" cy="3975102"/>
          </a:xfrm>
        </p:spPr>
        <p:txBody>
          <a:bodyPr/>
          <a:lstStyle/>
          <a:p>
            <a:pPr>
              <a:buFont typeface="Arial"/>
              <a:buChar char="•"/>
            </a:pPr>
            <a:r>
              <a:rPr lang="en-US" sz="2000" dirty="0"/>
              <a:t>Facilitating PHP</a:t>
            </a:r>
          </a:p>
          <a:p>
            <a:pPr lvl="2">
              <a:buFont typeface="Arial"/>
              <a:buChar char="•"/>
            </a:pPr>
            <a:r>
              <a:rPr lang="en-US" sz="2000" dirty="0"/>
              <a:t>It only helps if the kids are there.</a:t>
            </a:r>
          </a:p>
          <a:p>
            <a:pPr lvl="2">
              <a:buFont typeface="Arial"/>
              <a:buChar char="•"/>
            </a:pPr>
            <a:r>
              <a:rPr lang="en-US" sz="2000" dirty="0"/>
              <a:t>Most districts provide transportation in our region if needed.</a:t>
            </a:r>
          </a:p>
          <a:p>
            <a:pPr>
              <a:buFont typeface="Arial"/>
              <a:buChar char="•"/>
            </a:pPr>
            <a:r>
              <a:rPr lang="en-US" sz="2000" dirty="0"/>
              <a:t>Communication</a:t>
            </a:r>
          </a:p>
          <a:p>
            <a:pPr lvl="2">
              <a:buFont typeface="Arial"/>
              <a:buChar char="•"/>
            </a:pPr>
            <a:r>
              <a:rPr lang="en-US" sz="2000" dirty="0"/>
              <a:t>Communication with school is essential and should be routine.</a:t>
            </a:r>
          </a:p>
          <a:p>
            <a:pPr lvl="2">
              <a:buFont typeface="Arial"/>
              <a:buChar char="•"/>
            </a:pPr>
            <a:r>
              <a:rPr lang="en-US" sz="2000" dirty="0"/>
              <a:t>If there are concerns about adequacy of communication during or after care, don</a:t>
            </a:r>
            <a:r>
              <a:rPr lang="mr-IN" sz="2000" dirty="0"/>
              <a:t>’</a:t>
            </a:r>
            <a:r>
              <a:rPr lang="en-US" sz="2000" dirty="0"/>
              <a:t>t hesitate to bring it to the attention of the Program Director or Division Chief.</a:t>
            </a:r>
          </a:p>
        </p:txBody>
      </p:sp>
      <p:sp>
        <p:nvSpPr>
          <p:cNvPr id="4" name="Slide Number Placeholder 3"/>
          <p:cNvSpPr>
            <a:spLocks noGrp="1"/>
          </p:cNvSpPr>
          <p:nvPr>
            <p:ph type="sldNum" sz="quarter" idx="11"/>
          </p:nvPr>
        </p:nvSpPr>
        <p:spPr/>
        <p:txBody>
          <a:bodyPr/>
          <a:lstStyle/>
          <a:p>
            <a:fld id="{2487E537-30F7-524B-A9E5-243904B3D04A}" type="slidenum">
              <a:rPr lang="en-US" smtClean="0"/>
              <a:pPr/>
              <a:t>12</a:t>
            </a:fld>
            <a:endParaRPr lang="en-US"/>
          </a:p>
        </p:txBody>
      </p:sp>
    </p:spTree>
    <p:extLst>
      <p:ext uri="{BB962C8B-B14F-4D97-AF65-F5344CB8AC3E}">
        <p14:creationId xmlns:p14="http://schemas.microsoft.com/office/powerpoint/2010/main" val="401959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517523"/>
          </a:xfrm>
        </p:spPr>
        <p:txBody>
          <a:bodyPr/>
          <a:lstStyle/>
          <a:p>
            <a:r>
              <a:rPr lang="en-US" sz="3200" dirty="0"/>
              <a:t>Inpatient (Acute)</a:t>
            </a:r>
          </a:p>
        </p:txBody>
      </p:sp>
      <p:sp>
        <p:nvSpPr>
          <p:cNvPr id="13" name="Content Placeholder 12"/>
          <p:cNvSpPr>
            <a:spLocks noGrp="1"/>
          </p:cNvSpPr>
          <p:nvPr>
            <p:ph idx="1"/>
          </p:nvPr>
        </p:nvSpPr>
        <p:spPr>
          <a:xfrm>
            <a:off x="579244" y="863600"/>
            <a:ext cx="7985513" cy="4254502"/>
          </a:xfrm>
        </p:spPr>
        <p:txBody>
          <a:bodyPr/>
          <a:lstStyle/>
          <a:p>
            <a:pPr>
              <a:buFont typeface="Arial"/>
              <a:buChar char="•"/>
            </a:pPr>
            <a:r>
              <a:rPr lang="en-US" sz="2000" dirty="0"/>
              <a:t>Locked unit providing intensive treatment and safe environment for situations of imminent risk or profound impairment for which a short term admission will reduce risk/improve functioning.</a:t>
            </a:r>
          </a:p>
          <a:p>
            <a:pPr lvl="2">
              <a:buFont typeface="Arial"/>
              <a:buChar char="•"/>
            </a:pPr>
            <a:r>
              <a:rPr lang="en-US" sz="2000" dirty="0"/>
              <a:t>Individual, group, family, and medication interventions</a:t>
            </a:r>
          </a:p>
          <a:p>
            <a:pPr lvl="2">
              <a:buFont typeface="Arial"/>
              <a:buChar char="•"/>
            </a:pPr>
            <a:r>
              <a:rPr lang="en-US" sz="2000" dirty="0"/>
              <a:t>School programing provided, but less robust than PHP</a:t>
            </a:r>
          </a:p>
          <a:p>
            <a:pPr>
              <a:buFont typeface="Arial"/>
              <a:buChar char="•"/>
            </a:pPr>
            <a:r>
              <a:rPr lang="en-US" sz="2000" dirty="0"/>
              <a:t>UR only child unit in region; accessed through CPEP</a:t>
            </a:r>
          </a:p>
          <a:p>
            <a:pPr>
              <a:buFont typeface="Arial"/>
              <a:buChar char="•"/>
            </a:pPr>
            <a:r>
              <a:rPr lang="en-US" sz="2000" dirty="0"/>
              <a:t>Focus is on immediate/acute safety </a:t>
            </a:r>
          </a:p>
          <a:p>
            <a:pPr>
              <a:buFont typeface="Arial"/>
              <a:buChar char="•"/>
            </a:pPr>
            <a:r>
              <a:rPr lang="en-US" sz="2000" dirty="0"/>
              <a:t>Average length of stay 7-10 days</a:t>
            </a:r>
          </a:p>
          <a:p>
            <a:pPr>
              <a:buFont typeface="Arial"/>
              <a:buChar char="•"/>
            </a:pPr>
            <a:r>
              <a:rPr lang="en-US" sz="2000" dirty="0"/>
              <a:t>Communication with schools should be expected, but pace and focus on immediate safety make specifics variable</a:t>
            </a:r>
          </a:p>
        </p:txBody>
      </p:sp>
      <p:sp>
        <p:nvSpPr>
          <p:cNvPr id="4" name="Slide Number Placeholder 3"/>
          <p:cNvSpPr>
            <a:spLocks noGrp="1"/>
          </p:cNvSpPr>
          <p:nvPr>
            <p:ph type="sldNum" sz="quarter" idx="11"/>
          </p:nvPr>
        </p:nvSpPr>
        <p:spPr/>
        <p:txBody>
          <a:bodyPr/>
          <a:lstStyle/>
          <a:p>
            <a:fld id="{2487E537-30F7-524B-A9E5-243904B3D04A}" type="slidenum">
              <a:rPr lang="en-US" smtClean="0"/>
              <a:pPr/>
              <a:t>13</a:t>
            </a:fld>
            <a:endParaRPr lang="en-US"/>
          </a:p>
        </p:txBody>
      </p:sp>
    </p:spTree>
    <p:extLst>
      <p:ext uri="{BB962C8B-B14F-4D97-AF65-F5344CB8AC3E}">
        <p14:creationId xmlns:p14="http://schemas.microsoft.com/office/powerpoint/2010/main" val="242377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200" dirty="0"/>
              <a:t>Inpatient (Intermediate)</a:t>
            </a:r>
          </a:p>
        </p:txBody>
      </p:sp>
      <p:sp>
        <p:nvSpPr>
          <p:cNvPr id="13" name="Content Placeholder 12"/>
          <p:cNvSpPr>
            <a:spLocks noGrp="1"/>
          </p:cNvSpPr>
          <p:nvPr>
            <p:ph idx="1"/>
          </p:nvPr>
        </p:nvSpPr>
        <p:spPr>
          <a:xfrm>
            <a:off x="579244" y="1143000"/>
            <a:ext cx="7985513" cy="3975102"/>
          </a:xfrm>
        </p:spPr>
        <p:txBody>
          <a:bodyPr/>
          <a:lstStyle/>
          <a:p>
            <a:pPr>
              <a:buFont typeface="Arial"/>
              <a:buChar char="•"/>
            </a:pPr>
            <a:r>
              <a:rPr lang="en-US" sz="2000" dirty="0"/>
              <a:t>Locked unit providing intensive services over longer period for youth who can not be stabilized during an acute admission and are likely to benefit from this level of care (not just long term safe place, such as residential)</a:t>
            </a:r>
          </a:p>
          <a:p>
            <a:pPr>
              <a:buFont typeface="Arial"/>
              <a:buChar char="•"/>
            </a:pPr>
            <a:r>
              <a:rPr lang="en-US" sz="2000" dirty="0"/>
              <a:t>Accessed form acute inpatient or community or court</a:t>
            </a:r>
          </a:p>
          <a:p>
            <a:pPr>
              <a:buFont typeface="Arial"/>
              <a:buChar char="•"/>
            </a:pPr>
            <a:r>
              <a:rPr lang="en-US" sz="2000" dirty="0"/>
              <a:t>Western New York Children’s Psychiatric Center in our region</a:t>
            </a:r>
          </a:p>
          <a:p>
            <a:pPr>
              <a:buFont typeface="Arial"/>
              <a:buChar char="•"/>
            </a:pPr>
            <a:r>
              <a:rPr lang="en-US" sz="2000" dirty="0"/>
              <a:t>Allow for longer period of care, less restrictive environment than acute inpatient.</a:t>
            </a:r>
          </a:p>
          <a:p>
            <a:pPr>
              <a:buFont typeface="Arial"/>
              <a:buChar char="•"/>
            </a:pPr>
            <a:r>
              <a:rPr lang="en-US" sz="2000" dirty="0"/>
              <a:t>School programing provided and communication with school essential component of discharge planning.</a:t>
            </a:r>
          </a:p>
          <a:p>
            <a:pPr>
              <a:buFont typeface="Arial"/>
              <a:buChar char="•"/>
            </a:pPr>
            <a:endParaRPr lang="en-US" sz="2000" dirty="0"/>
          </a:p>
        </p:txBody>
      </p:sp>
      <p:sp>
        <p:nvSpPr>
          <p:cNvPr id="4" name="Slide Number Placeholder 3"/>
          <p:cNvSpPr>
            <a:spLocks noGrp="1"/>
          </p:cNvSpPr>
          <p:nvPr>
            <p:ph type="sldNum" sz="quarter" idx="11"/>
          </p:nvPr>
        </p:nvSpPr>
        <p:spPr/>
        <p:txBody>
          <a:bodyPr/>
          <a:lstStyle/>
          <a:p>
            <a:fld id="{2487E537-30F7-524B-A9E5-243904B3D04A}" type="slidenum">
              <a:rPr lang="en-US" smtClean="0"/>
              <a:pPr/>
              <a:t>14</a:t>
            </a:fld>
            <a:endParaRPr lang="en-US"/>
          </a:p>
        </p:txBody>
      </p:sp>
    </p:spTree>
    <p:extLst>
      <p:ext uri="{BB962C8B-B14F-4D97-AF65-F5344CB8AC3E}">
        <p14:creationId xmlns:p14="http://schemas.microsoft.com/office/powerpoint/2010/main" val="242377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200" dirty="0"/>
              <a:t>Residential</a:t>
            </a:r>
          </a:p>
        </p:txBody>
      </p:sp>
      <p:sp>
        <p:nvSpPr>
          <p:cNvPr id="13" name="Content Placeholder 12"/>
          <p:cNvSpPr>
            <a:spLocks noGrp="1"/>
          </p:cNvSpPr>
          <p:nvPr>
            <p:ph idx="1"/>
          </p:nvPr>
        </p:nvSpPr>
        <p:spPr>
          <a:xfrm>
            <a:off x="541144" y="1143000"/>
            <a:ext cx="7985513" cy="3975102"/>
          </a:xfrm>
        </p:spPr>
        <p:txBody>
          <a:bodyPr/>
          <a:lstStyle/>
          <a:p>
            <a:pPr>
              <a:buFont typeface="Arial"/>
              <a:buChar char="•"/>
            </a:pPr>
            <a:r>
              <a:rPr lang="en-US" sz="2000" dirty="0"/>
              <a:t>Residential Treatment Facility (RTF) </a:t>
            </a:r>
            <a:r>
              <a:rPr lang="mr-IN" sz="2000" dirty="0"/>
              <a:t>–</a:t>
            </a:r>
            <a:r>
              <a:rPr lang="en-US" sz="2000" dirty="0"/>
              <a:t> OMH</a:t>
            </a:r>
          </a:p>
          <a:p>
            <a:pPr>
              <a:buFont typeface="Arial"/>
              <a:buChar char="•"/>
            </a:pPr>
            <a:r>
              <a:rPr lang="en-US" sz="2000" dirty="0"/>
              <a:t>Residential Treatment Center (RTC) </a:t>
            </a:r>
            <a:r>
              <a:rPr lang="mr-IN" sz="2000" dirty="0"/>
              <a:t>–</a:t>
            </a:r>
            <a:r>
              <a:rPr lang="en-US" sz="2000" dirty="0"/>
              <a:t> OCFS</a:t>
            </a:r>
          </a:p>
          <a:p>
            <a:pPr>
              <a:buFont typeface="Arial"/>
              <a:buChar char="•"/>
            </a:pPr>
            <a:r>
              <a:rPr lang="en-US" sz="2000" dirty="0"/>
              <a:t>Highly structured, therapeutic, group living experience</a:t>
            </a:r>
          </a:p>
          <a:p>
            <a:pPr>
              <a:buFont typeface="Arial"/>
              <a:buChar char="•"/>
            </a:pPr>
            <a:r>
              <a:rPr lang="en-US" sz="2000" dirty="0"/>
              <a:t>Unlocked units, less restrictive, home visits common and encouraged</a:t>
            </a:r>
          </a:p>
          <a:p>
            <a:pPr>
              <a:buFont typeface="Arial"/>
              <a:buChar char="•"/>
            </a:pPr>
            <a:r>
              <a:rPr lang="en-US" sz="2000" dirty="0"/>
              <a:t>Mental health care and education programs included</a:t>
            </a:r>
          </a:p>
          <a:p>
            <a:pPr>
              <a:buFont typeface="Arial"/>
              <a:buChar char="•"/>
            </a:pPr>
            <a:r>
              <a:rPr lang="en-US" sz="2000" dirty="0"/>
              <a:t>Accessed by a variety of means, generally referral from clinician/clinical service, agency, or court</a:t>
            </a:r>
          </a:p>
          <a:p>
            <a:pPr>
              <a:buFont typeface="Arial"/>
              <a:buChar char="•"/>
            </a:pPr>
            <a:r>
              <a:rPr lang="en-US" sz="2000" dirty="0"/>
              <a:t>All have goal of return to home.</a:t>
            </a:r>
          </a:p>
          <a:p>
            <a:pPr>
              <a:buFont typeface="Arial"/>
              <a:buChar char="•"/>
            </a:pPr>
            <a:endParaRPr lang="en-US" sz="2000" dirty="0"/>
          </a:p>
          <a:p>
            <a:pPr>
              <a:buFont typeface="Arial"/>
              <a:buChar char="•"/>
            </a:pPr>
            <a:endParaRPr lang="en-US" sz="2000" dirty="0"/>
          </a:p>
        </p:txBody>
      </p:sp>
      <p:sp>
        <p:nvSpPr>
          <p:cNvPr id="4" name="Slide Number Placeholder 3"/>
          <p:cNvSpPr>
            <a:spLocks noGrp="1"/>
          </p:cNvSpPr>
          <p:nvPr>
            <p:ph type="sldNum" sz="quarter" idx="11"/>
          </p:nvPr>
        </p:nvSpPr>
        <p:spPr/>
        <p:txBody>
          <a:bodyPr/>
          <a:lstStyle/>
          <a:p>
            <a:fld id="{2487E537-30F7-524B-A9E5-243904B3D04A}" type="slidenum">
              <a:rPr lang="en-US" smtClean="0"/>
              <a:pPr/>
              <a:t>15</a:t>
            </a:fld>
            <a:endParaRPr lang="en-US"/>
          </a:p>
        </p:txBody>
      </p:sp>
    </p:spTree>
    <p:extLst>
      <p:ext uri="{BB962C8B-B14F-4D97-AF65-F5344CB8AC3E}">
        <p14:creationId xmlns:p14="http://schemas.microsoft.com/office/powerpoint/2010/main" val="242377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200" dirty="0"/>
              <a:t>Emergency Services</a:t>
            </a:r>
          </a:p>
        </p:txBody>
      </p:sp>
      <p:sp>
        <p:nvSpPr>
          <p:cNvPr id="13" name="Content Placeholder 12"/>
          <p:cNvSpPr>
            <a:spLocks noGrp="1"/>
          </p:cNvSpPr>
          <p:nvPr>
            <p:ph idx="1"/>
          </p:nvPr>
        </p:nvSpPr>
        <p:spPr>
          <a:xfrm>
            <a:off x="579244" y="1143000"/>
            <a:ext cx="8158356" cy="3975102"/>
          </a:xfrm>
        </p:spPr>
        <p:txBody>
          <a:bodyPr/>
          <a:lstStyle/>
          <a:p>
            <a:pPr>
              <a:buFont typeface="Arial"/>
              <a:buChar char="•"/>
            </a:pPr>
            <a:r>
              <a:rPr lang="en-US" sz="2000" dirty="0"/>
              <a:t>NOT a level of care</a:t>
            </a:r>
          </a:p>
          <a:p>
            <a:pPr>
              <a:buFont typeface="Arial"/>
              <a:buChar char="•"/>
            </a:pPr>
            <a:r>
              <a:rPr lang="en-US" sz="2000" dirty="0"/>
              <a:t>Crisis phone lines (UR Crisis Line 585-275-8686, Lifeline, 911)</a:t>
            </a:r>
          </a:p>
          <a:p>
            <a:pPr lvl="2">
              <a:buFont typeface="Arial"/>
              <a:buChar char="•"/>
            </a:pPr>
            <a:r>
              <a:rPr lang="en-US" sz="2000" dirty="0"/>
              <a:t>Telephone crisis management, problem solving, referrals</a:t>
            </a:r>
          </a:p>
          <a:p>
            <a:pPr>
              <a:buFont typeface="Arial"/>
              <a:buChar char="•"/>
            </a:pPr>
            <a:r>
              <a:rPr lang="en-US" sz="2000" dirty="0"/>
              <a:t>Mobile Crisis Team (585-529-3721)</a:t>
            </a:r>
          </a:p>
          <a:p>
            <a:pPr lvl="2">
              <a:buFont typeface="Arial"/>
              <a:buChar char="•"/>
            </a:pPr>
            <a:r>
              <a:rPr lang="en-US" sz="2000" dirty="0"/>
              <a:t>Emergency assessment focused on immediate needs, sometimes with immediate intervention, referrals to “best fit” level of care (including inpatient via CPEP)</a:t>
            </a:r>
          </a:p>
          <a:p>
            <a:pPr>
              <a:buFont typeface="Arial"/>
              <a:buChar char="•"/>
            </a:pPr>
            <a:r>
              <a:rPr lang="en-US" sz="2000" dirty="0"/>
              <a:t>CPEP (Comprehensive Psychiatric Emergency Program)</a:t>
            </a:r>
          </a:p>
          <a:p>
            <a:pPr lvl="2">
              <a:buFont typeface="Arial"/>
              <a:buChar char="•"/>
            </a:pPr>
            <a:r>
              <a:rPr lang="en-US" sz="2000" dirty="0"/>
              <a:t>Same types of </a:t>
            </a:r>
            <a:r>
              <a:rPr lang="en-US" sz="2000" dirty="0" err="1"/>
              <a:t>evals</a:t>
            </a:r>
            <a:r>
              <a:rPr lang="en-US" sz="2000" dirty="0"/>
              <a:t> as Mobile Crisis, but in emergency room setting, capable of “hands on” interventions</a:t>
            </a:r>
          </a:p>
          <a:p>
            <a:pPr lvl="2">
              <a:buFont typeface="Arial"/>
              <a:buChar char="•"/>
            </a:pPr>
            <a:r>
              <a:rPr lang="en-US" sz="2000" dirty="0"/>
              <a:t>Only access point for inpatient currently</a:t>
            </a:r>
          </a:p>
        </p:txBody>
      </p:sp>
      <p:sp>
        <p:nvSpPr>
          <p:cNvPr id="4" name="Slide Number Placeholder 3"/>
          <p:cNvSpPr>
            <a:spLocks noGrp="1"/>
          </p:cNvSpPr>
          <p:nvPr>
            <p:ph type="sldNum" sz="quarter" idx="11"/>
          </p:nvPr>
        </p:nvSpPr>
        <p:spPr/>
        <p:txBody>
          <a:bodyPr/>
          <a:lstStyle/>
          <a:p>
            <a:fld id="{2487E537-30F7-524B-A9E5-243904B3D04A}" type="slidenum">
              <a:rPr lang="en-US" smtClean="0"/>
              <a:pPr/>
              <a:t>16</a:t>
            </a:fld>
            <a:endParaRPr lang="en-US"/>
          </a:p>
        </p:txBody>
      </p:sp>
    </p:spTree>
    <p:extLst>
      <p:ext uri="{BB962C8B-B14F-4D97-AF65-F5344CB8AC3E}">
        <p14:creationId xmlns:p14="http://schemas.microsoft.com/office/powerpoint/2010/main" val="2423777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200" dirty="0"/>
              <a:t>Other services and supports</a:t>
            </a:r>
          </a:p>
        </p:txBody>
      </p:sp>
      <p:sp>
        <p:nvSpPr>
          <p:cNvPr id="13" name="Content Placeholder 12"/>
          <p:cNvSpPr>
            <a:spLocks noGrp="1"/>
          </p:cNvSpPr>
          <p:nvPr>
            <p:ph idx="1"/>
          </p:nvPr>
        </p:nvSpPr>
        <p:spPr>
          <a:xfrm>
            <a:off x="579244" y="1143000"/>
            <a:ext cx="7985513" cy="3975102"/>
          </a:xfrm>
        </p:spPr>
        <p:txBody>
          <a:bodyPr/>
          <a:lstStyle/>
          <a:p>
            <a:pPr>
              <a:buFont typeface="Arial"/>
              <a:buChar char="•"/>
            </a:pPr>
            <a:r>
              <a:rPr lang="en-US" sz="2000" dirty="0"/>
              <a:t>“In-home services”</a:t>
            </a:r>
          </a:p>
          <a:p>
            <a:pPr>
              <a:buFont typeface="Arial"/>
              <a:buChar char="•"/>
            </a:pPr>
            <a:r>
              <a:rPr lang="en-US" sz="2000" dirty="0"/>
              <a:t>Case management/Care Coordination</a:t>
            </a:r>
          </a:p>
          <a:p>
            <a:pPr>
              <a:buFont typeface="Arial"/>
              <a:buChar char="•"/>
            </a:pPr>
            <a:r>
              <a:rPr lang="en-US" sz="2000" dirty="0"/>
              <a:t>Respite services</a:t>
            </a:r>
          </a:p>
          <a:p>
            <a:pPr>
              <a:buFont typeface="Arial"/>
              <a:buChar char="•"/>
            </a:pPr>
            <a:r>
              <a:rPr lang="en-US" sz="2000" dirty="0"/>
              <a:t>Navigators</a:t>
            </a:r>
          </a:p>
          <a:p>
            <a:pPr>
              <a:buFont typeface="Arial"/>
              <a:buChar char="•"/>
            </a:pPr>
            <a:r>
              <a:rPr lang="en-US" sz="2000" dirty="0"/>
              <a:t>Support groups</a:t>
            </a:r>
          </a:p>
        </p:txBody>
      </p:sp>
      <p:sp>
        <p:nvSpPr>
          <p:cNvPr id="4" name="Slide Number Placeholder 3"/>
          <p:cNvSpPr>
            <a:spLocks noGrp="1"/>
          </p:cNvSpPr>
          <p:nvPr>
            <p:ph type="sldNum" sz="quarter" idx="11"/>
          </p:nvPr>
        </p:nvSpPr>
        <p:spPr/>
        <p:txBody>
          <a:bodyPr/>
          <a:lstStyle/>
          <a:p>
            <a:fld id="{2487E537-30F7-524B-A9E5-243904B3D04A}" type="slidenum">
              <a:rPr lang="en-US" smtClean="0"/>
              <a:pPr/>
              <a:t>17</a:t>
            </a:fld>
            <a:endParaRPr lang="en-US"/>
          </a:p>
        </p:txBody>
      </p:sp>
    </p:spTree>
    <p:extLst>
      <p:ext uri="{BB962C8B-B14F-4D97-AF65-F5344CB8AC3E}">
        <p14:creationId xmlns:p14="http://schemas.microsoft.com/office/powerpoint/2010/main" val="242377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88901"/>
            <a:ext cx="7988610" cy="812799"/>
          </a:xfrm>
        </p:spPr>
        <p:txBody>
          <a:bodyPr/>
          <a:lstStyle/>
          <a:p>
            <a:r>
              <a:rPr lang="en-US" sz="3600" dirty="0"/>
              <a:t>There is no “system”  </a:t>
            </a:r>
          </a:p>
        </p:txBody>
      </p:sp>
      <p:sp>
        <p:nvSpPr>
          <p:cNvPr id="13" name="Content Placeholder 12"/>
          <p:cNvSpPr>
            <a:spLocks noGrp="1"/>
          </p:cNvSpPr>
          <p:nvPr>
            <p:ph idx="1"/>
          </p:nvPr>
        </p:nvSpPr>
        <p:spPr>
          <a:xfrm>
            <a:off x="577696" y="990600"/>
            <a:ext cx="7985513" cy="4394200"/>
          </a:xfrm>
        </p:spPr>
        <p:txBody>
          <a:bodyPr/>
          <a:lstStyle/>
          <a:p>
            <a:pPr>
              <a:buFont typeface="Arial"/>
              <a:buChar char="•"/>
            </a:pPr>
            <a:r>
              <a:rPr lang="en-US" sz="2200" dirty="0"/>
              <a:t>Statements such as “the mental health system” refer to whatever services are available by whatever diverse group of agencies and individuals who provide them, which may or may not be acting in coordination at any given time.</a:t>
            </a:r>
          </a:p>
          <a:p>
            <a:pPr>
              <a:buFont typeface="Arial"/>
              <a:buChar char="•"/>
            </a:pPr>
            <a:r>
              <a:rPr lang="en-US" sz="2200" dirty="0"/>
              <a:t>There are multiple regulating and accrediting bodies involved in and these are arranged in arbitrary “silos” which are not and do not attempt to be holistic or comprehensive (DOH, OMH, OASAS, OPWDD, OCFS, </a:t>
            </a:r>
            <a:r>
              <a:rPr lang="en-US" sz="2200" dirty="0" err="1"/>
              <a:t>etc</a:t>
            </a:r>
            <a:r>
              <a:rPr lang="en-US" sz="2200" dirty="0"/>
              <a:t>), all of which have well intended and generally skilled and caring persons working for them.</a:t>
            </a:r>
          </a:p>
        </p:txBody>
      </p:sp>
      <p:sp>
        <p:nvSpPr>
          <p:cNvPr id="4" name="Slide Number Placeholder 3"/>
          <p:cNvSpPr>
            <a:spLocks noGrp="1"/>
          </p:cNvSpPr>
          <p:nvPr>
            <p:ph type="sldNum" sz="quarter" idx="11"/>
          </p:nvPr>
        </p:nvSpPr>
        <p:spPr/>
        <p:txBody>
          <a:bodyPr/>
          <a:lstStyle/>
          <a:p>
            <a:fld id="{2487E537-30F7-524B-A9E5-243904B3D04A}" type="slidenum">
              <a:rPr lang="en-US" smtClean="0"/>
              <a:pPr/>
              <a:t>2</a:t>
            </a:fld>
            <a:endParaRPr lang="en-US"/>
          </a:p>
        </p:txBody>
      </p:sp>
    </p:spTree>
    <p:extLst>
      <p:ext uri="{BB962C8B-B14F-4D97-AF65-F5344CB8AC3E}">
        <p14:creationId xmlns:p14="http://schemas.microsoft.com/office/powerpoint/2010/main" val="139323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600" dirty="0"/>
              <a:t>The Alphabet Soup</a:t>
            </a:r>
          </a:p>
        </p:txBody>
      </p:sp>
      <p:sp>
        <p:nvSpPr>
          <p:cNvPr id="13" name="Content Placeholder 12"/>
          <p:cNvSpPr>
            <a:spLocks noGrp="1"/>
          </p:cNvSpPr>
          <p:nvPr>
            <p:ph idx="1"/>
          </p:nvPr>
        </p:nvSpPr>
        <p:spPr>
          <a:xfrm>
            <a:off x="579244" y="1244600"/>
            <a:ext cx="7985513" cy="3873502"/>
          </a:xfrm>
        </p:spPr>
        <p:txBody>
          <a:bodyPr/>
          <a:lstStyle/>
          <a:p>
            <a:pPr>
              <a:buFont typeface="Arial"/>
              <a:buChar char="•"/>
            </a:pPr>
            <a:r>
              <a:rPr lang="en-US" sz="2400" dirty="0"/>
              <a:t>OMH= Office of Mental Health</a:t>
            </a:r>
          </a:p>
          <a:p>
            <a:pPr>
              <a:buFont typeface="Arial"/>
              <a:buChar char="•"/>
            </a:pPr>
            <a:r>
              <a:rPr lang="en-US" sz="2400" dirty="0"/>
              <a:t>DOH= Department of Health</a:t>
            </a:r>
          </a:p>
          <a:p>
            <a:pPr>
              <a:buFont typeface="Arial"/>
              <a:buChar char="•"/>
            </a:pPr>
            <a:r>
              <a:rPr lang="en-US" sz="2400" dirty="0"/>
              <a:t>OPWDD= Office of Persons With Developmental 		Disabilities</a:t>
            </a:r>
          </a:p>
          <a:p>
            <a:pPr>
              <a:buFont typeface="Arial"/>
              <a:buChar char="•"/>
            </a:pPr>
            <a:r>
              <a:rPr lang="en-US" sz="2400" dirty="0"/>
              <a:t>OASAS= Office of Alcohol &amp; Substance Abuse </a:t>
            </a:r>
            <a:r>
              <a:rPr lang="en-US" sz="2400" dirty="0" err="1"/>
              <a:t>Svs</a:t>
            </a:r>
            <a:endParaRPr lang="en-US" sz="2400" dirty="0"/>
          </a:p>
          <a:p>
            <a:pPr>
              <a:buFont typeface="Arial"/>
              <a:buChar char="•"/>
            </a:pPr>
            <a:r>
              <a:rPr lang="en-US" sz="2400" dirty="0"/>
              <a:t>OCFS= Office of Children and Family Services</a:t>
            </a:r>
          </a:p>
        </p:txBody>
      </p:sp>
      <p:sp>
        <p:nvSpPr>
          <p:cNvPr id="4" name="Slide Number Placeholder 3"/>
          <p:cNvSpPr>
            <a:spLocks noGrp="1"/>
          </p:cNvSpPr>
          <p:nvPr>
            <p:ph type="sldNum" sz="quarter" idx="11"/>
          </p:nvPr>
        </p:nvSpPr>
        <p:spPr/>
        <p:txBody>
          <a:bodyPr/>
          <a:lstStyle/>
          <a:p>
            <a:fld id="{2487E537-30F7-524B-A9E5-243904B3D04A}" type="slidenum">
              <a:rPr lang="en-US" smtClean="0"/>
              <a:pPr/>
              <a:t>3</a:t>
            </a:fld>
            <a:endParaRPr lang="en-US"/>
          </a:p>
        </p:txBody>
      </p:sp>
    </p:spTree>
    <p:extLst>
      <p:ext uri="{BB962C8B-B14F-4D97-AF65-F5344CB8AC3E}">
        <p14:creationId xmlns:p14="http://schemas.microsoft.com/office/powerpoint/2010/main" val="223675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600" dirty="0"/>
              <a:t>Levels of Care</a:t>
            </a:r>
          </a:p>
        </p:txBody>
      </p:sp>
      <p:sp>
        <p:nvSpPr>
          <p:cNvPr id="13" name="Content Placeholder 12"/>
          <p:cNvSpPr>
            <a:spLocks noGrp="1"/>
          </p:cNvSpPr>
          <p:nvPr>
            <p:ph idx="1"/>
          </p:nvPr>
        </p:nvSpPr>
        <p:spPr>
          <a:xfrm>
            <a:off x="579244" y="1244600"/>
            <a:ext cx="7985513" cy="3873502"/>
          </a:xfrm>
        </p:spPr>
        <p:txBody>
          <a:bodyPr/>
          <a:lstStyle/>
          <a:p>
            <a:pPr>
              <a:buFont typeface="Arial"/>
              <a:buChar char="•"/>
            </a:pPr>
            <a:r>
              <a:rPr lang="en-US" sz="2400" dirty="0"/>
              <a:t>Primary Care, Education, and Community Supports</a:t>
            </a:r>
          </a:p>
          <a:p>
            <a:pPr>
              <a:buFont typeface="Arial"/>
              <a:buChar char="•"/>
            </a:pPr>
            <a:r>
              <a:rPr lang="en-US" sz="2400" dirty="0"/>
              <a:t>Outpatient / “Ambulatory”</a:t>
            </a:r>
          </a:p>
          <a:p>
            <a:pPr>
              <a:buFont typeface="Arial"/>
              <a:buChar char="•"/>
            </a:pPr>
            <a:r>
              <a:rPr lang="en-US" sz="2400" dirty="0"/>
              <a:t>Partial Hospital </a:t>
            </a:r>
          </a:p>
          <a:p>
            <a:pPr>
              <a:buFont typeface="Arial"/>
              <a:buChar char="•"/>
            </a:pPr>
            <a:r>
              <a:rPr lang="en-US" sz="2400" dirty="0"/>
              <a:t>Inpatient</a:t>
            </a:r>
          </a:p>
          <a:p>
            <a:pPr>
              <a:buFont typeface="Arial"/>
              <a:buChar char="•"/>
            </a:pPr>
            <a:r>
              <a:rPr lang="en-US" sz="2400" dirty="0"/>
              <a:t>Residential</a:t>
            </a:r>
          </a:p>
        </p:txBody>
      </p:sp>
      <p:sp>
        <p:nvSpPr>
          <p:cNvPr id="4" name="Slide Number Placeholder 3"/>
          <p:cNvSpPr>
            <a:spLocks noGrp="1"/>
          </p:cNvSpPr>
          <p:nvPr>
            <p:ph type="sldNum" sz="quarter" idx="11"/>
          </p:nvPr>
        </p:nvSpPr>
        <p:spPr/>
        <p:txBody>
          <a:bodyPr/>
          <a:lstStyle/>
          <a:p>
            <a:fld id="{2487E537-30F7-524B-A9E5-243904B3D04A}" type="slidenum">
              <a:rPr lang="en-US" smtClean="0"/>
              <a:pPr/>
              <a:t>4</a:t>
            </a:fld>
            <a:endParaRPr lang="en-US"/>
          </a:p>
        </p:txBody>
      </p:sp>
    </p:spTree>
    <p:extLst>
      <p:ext uri="{BB962C8B-B14F-4D97-AF65-F5344CB8AC3E}">
        <p14:creationId xmlns:p14="http://schemas.microsoft.com/office/powerpoint/2010/main" val="223675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200" dirty="0"/>
              <a:t>Communication at all levels</a:t>
            </a:r>
          </a:p>
        </p:txBody>
      </p:sp>
      <p:sp>
        <p:nvSpPr>
          <p:cNvPr id="13" name="Content Placeholder 12"/>
          <p:cNvSpPr>
            <a:spLocks noGrp="1"/>
          </p:cNvSpPr>
          <p:nvPr>
            <p:ph idx="1"/>
          </p:nvPr>
        </p:nvSpPr>
        <p:spPr>
          <a:xfrm>
            <a:off x="579244" y="1143000"/>
            <a:ext cx="7985513" cy="3975102"/>
          </a:xfrm>
        </p:spPr>
        <p:txBody>
          <a:bodyPr/>
          <a:lstStyle/>
          <a:p>
            <a:pPr>
              <a:buFont typeface="Arial"/>
              <a:buChar char="•"/>
            </a:pPr>
            <a:r>
              <a:rPr lang="en-US" sz="2000" dirty="0"/>
              <a:t>Consents/releases of information will generally be necessary</a:t>
            </a:r>
          </a:p>
          <a:p>
            <a:pPr lvl="2">
              <a:buFont typeface="Arial"/>
              <a:buChar char="•"/>
            </a:pPr>
            <a:r>
              <a:rPr lang="en-US" sz="2000" dirty="0"/>
              <a:t>Consider processes to get these done routinely or “automatically” when you become aware of care.</a:t>
            </a:r>
          </a:p>
          <a:p>
            <a:pPr>
              <a:buFont typeface="Arial"/>
              <a:buChar char="•"/>
            </a:pPr>
            <a:r>
              <a:rPr lang="en-US" sz="2000" dirty="0"/>
              <a:t>The limit of confidentiality is safety.</a:t>
            </a:r>
          </a:p>
          <a:p>
            <a:pPr lvl="2">
              <a:buFont typeface="Arial"/>
              <a:buChar char="•"/>
            </a:pPr>
            <a:r>
              <a:rPr lang="en-US" sz="2000" dirty="0"/>
              <a:t>If you have critical information to relay to providers believed to impact safety imminently, a release is not required.</a:t>
            </a:r>
          </a:p>
          <a:p>
            <a:pPr>
              <a:buFont typeface="Arial"/>
              <a:buChar char="•"/>
            </a:pPr>
            <a:endParaRPr lang="en-US" sz="2000" dirty="0"/>
          </a:p>
        </p:txBody>
      </p:sp>
      <p:sp>
        <p:nvSpPr>
          <p:cNvPr id="4" name="Slide Number Placeholder 3"/>
          <p:cNvSpPr>
            <a:spLocks noGrp="1"/>
          </p:cNvSpPr>
          <p:nvPr>
            <p:ph type="sldNum" sz="quarter" idx="11"/>
          </p:nvPr>
        </p:nvSpPr>
        <p:spPr/>
        <p:txBody>
          <a:bodyPr/>
          <a:lstStyle/>
          <a:p>
            <a:fld id="{2487E537-30F7-524B-A9E5-243904B3D04A}" type="slidenum">
              <a:rPr lang="en-US" smtClean="0"/>
              <a:pPr/>
              <a:t>5</a:t>
            </a:fld>
            <a:endParaRPr lang="en-US"/>
          </a:p>
        </p:txBody>
      </p:sp>
    </p:spTree>
    <p:extLst>
      <p:ext uri="{BB962C8B-B14F-4D97-AF65-F5344CB8AC3E}">
        <p14:creationId xmlns:p14="http://schemas.microsoft.com/office/powerpoint/2010/main" val="242377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911223"/>
          </a:xfrm>
        </p:spPr>
        <p:txBody>
          <a:bodyPr/>
          <a:lstStyle/>
          <a:p>
            <a:r>
              <a:rPr lang="en-US" sz="3200" dirty="0"/>
              <a:t>Primary Care, Education, and Community Supports</a:t>
            </a:r>
          </a:p>
        </p:txBody>
      </p:sp>
      <p:sp>
        <p:nvSpPr>
          <p:cNvPr id="13" name="Content Placeholder 12"/>
          <p:cNvSpPr>
            <a:spLocks noGrp="1"/>
          </p:cNvSpPr>
          <p:nvPr>
            <p:ph idx="1"/>
          </p:nvPr>
        </p:nvSpPr>
        <p:spPr>
          <a:xfrm>
            <a:off x="579244" y="1193800"/>
            <a:ext cx="7985513" cy="3924302"/>
          </a:xfrm>
        </p:spPr>
        <p:txBody>
          <a:bodyPr/>
          <a:lstStyle/>
          <a:p>
            <a:pPr>
              <a:buFont typeface="Arial"/>
              <a:buChar char="•"/>
            </a:pPr>
            <a:r>
              <a:rPr lang="en-US" sz="2000" dirty="0"/>
              <a:t>“The De Facto Mental Health System”</a:t>
            </a:r>
          </a:p>
          <a:p>
            <a:pPr lvl="2">
              <a:buFont typeface="Arial"/>
              <a:buChar char="•"/>
            </a:pPr>
            <a:r>
              <a:rPr lang="en-US" sz="2000" dirty="0"/>
              <a:t>Every child in NYS should have a primary care provider (or be able to have one) and attend school.</a:t>
            </a:r>
          </a:p>
          <a:p>
            <a:pPr>
              <a:buFont typeface="Arial"/>
              <a:buChar char="•"/>
            </a:pPr>
            <a:r>
              <a:rPr lang="en-US" sz="2000" dirty="0"/>
              <a:t>Primary Care Providers (Physicians, NP’s, </a:t>
            </a:r>
            <a:r>
              <a:rPr lang="en-US" sz="2000" dirty="0" err="1"/>
              <a:t>etc</a:t>
            </a:r>
            <a:r>
              <a:rPr lang="en-US" sz="2000" dirty="0"/>
              <a:t>) may provide screening and initial assessment and interventions.</a:t>
            </a:r>
          </a:p>
          <a:p>
            <a:pPr lvl="2">
              <a:buFont typeface="Arial"/>
              <a:buChar char="•"/>
            </a:pPr>
            <a:r>
              <a:rPr lang="en-US" sz="2000" dirty="0"/>
              <a:t>Supported in NYS by Project Teach</a:t>
            </a:r>
          </a:p>
          <a:p>
            <a:pPr marL="741363" lvl="3" indent="0">
              <a:buNone/>
            </a:pPr>
            <a:r>
              <a:rPr lang="en-US" sz="2000" dirty="0" err="1"/>
              <a:t>www.projectteachny.org</a:t>
            </a:r>
            <a:endParaRPr lang="en-US" sz="2000" dirty="0"/>
          </a:p>
          <a:p>
            <a:pPr>
              <a:buFont typeface="Arial"/>
              <a:buChar char="•"/>
            </a:pPr>
            <a:r>
              <a:rPr lang="en-US" sz="2000" dirty="0"/>
              <a:t>Schools may provide a wide variety of education, support, and direct services depending on needs and situations</a:t>
            </a:r>
          </a:p>
          <a:p>
            <a:pPr>
              <a:buFont typeface="Arial"/>
              <a:buChar char="•"/>
            </a:pPr>
            <a:r>
              <a:rPr lang="en-US" sz="2000" dirty="0"/>
              <a:t>Community agencies, faith communities, and other formal and informal supports.</a:t>
            </a:r>
          </a:p>
        </p:txBody>
      </p:sp>
      <p:sp>
        <p:nvSpPr>
          <p:cNvPr id="4" name="Slide Number Placeholder 3"/>
          <p:cNvSpPr>
            <a:spLocks noGrp="1"/>
          </p:cNvSpPr>
          <p:nvPr>
            <p:ph type="sldNum" sz="quarter" idx="11"/>
          </p:nvPr>
        </p:nvSpPr>
        <p:spPr/>
        <p:txBody>
          <a:bodyPr/>
          <a:lstStyle/>
          <a:p>
            <a:fld id="{2487E537-30F7-524B-A9E5-243904B3D04A}" type="slidenum">
              <a:rPr lang="en-US" smtClean="0"/>
              <a:pPr/>
              <a:t>6</a:t>
            </a:fld>
            <a:endParaRPr lang="en-US"/>
          </a:p>
        </p:txBody>
      </p:sp>
    </p:spTree>
    <p:extLst>
      <p:ext uri="{BB962C8B-B14F-4D97-AF65-F5344CB8AC3E}">
        <p14:creationId xmlns:p14="http://schemas.microsoft.com/office/powerpoint/2010/main" val="333973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200" dirty="0"/>
              <a:t>Outpatient / “Ambulatory”</a:t>
            </a:r>
          </a:p>
        </p:txBody>
      </p:sp>
      <p:sp>
        <p:nvSpPr>
          <p:cNvPr id="13" name="Content Placeholder 12"/>
          <p:cNvSpPr>
            <a:spLocks noGrp="1"/>
          </p:cNvSpPr>
          <p:nvPr>
            <p:ph idx="1"/>
          </p:nvPr>
        </p:nvSpPr>
        <p:spPr>
          <a:xfrm>
            <a:off x="579244" y="1143000"/>
            <a:ext cx="7985513" cy="3975102"/>
          </a:xfrm>
        </p:spPr>
        <p:txBody>
          <a:bodyPr/>
          <a:lstStyle/>
          <a:p>
            <a:pPr>
              <a:buFont typeface="Arial"/>
              <a:buChar char="•"/>
            </a:pPr>
            <a:r>
              <a:rPr lang="en-US" sz="2000" dirty="0"/>
              <a:t>Service provided in clinics or private practices</a:t>
            </a:r>
          </a:p>
          <a:p>
            <a:pPr>
              <a:buFont typeface="Arial"/>
              <a:buChar char="•"/>
            </a:pPr>
            <a:r>
              <a:rPr lang="en-US" sz="2000" dirty="0"/>
              <a:t>May include individual, group, family psychotherapies and psychiatric medication services</a:t>
            </a:r>
          </a:p>
          <a:p>
            <a:pPr>
              <a:buFont typeface="Arial"/>
              <a:buChar char="•"/>
            </a:pPr>
            <a:r>
              <a:rPr lang="en-US" sz="2000" dirty="0"/>
              <a:t>May include specific diagnosis based or acuity based treatment options</a:t>
            </a:r>
          </a:p>
          <a:p>
            <a:pPr lvl="2">
              <a:buFont typeface="Arial"/>
              <a:buChar char="•"/>
            </a:pPr>
            <a:r>
              <a:rPr lang="en-US" sz="2000" dirty="0"/>
              <a:t>The Healing Connection (Eating Disorders)</a:t>
            </a:r>
          </a:p>
          <a:p>
            <a:pPr lvl="2">
              <a:buFont typeface="Arial"/>
              <a:buChar char="•"/>
            </a:pPr>
            <a:r>
              <a:rPr lang="en-US" sz="2000" dirty="0"/>
              <a:t>Crisis Intervention Services (part of PBHW)</a:t>
            </a:r>
          </a:p>
          <a:p>
            <a:pPr>
              <a:buFont typeface="Arial"/>
              <a:buChar char="•"/>
            </a:pPr>
            <a:r>
              <a:rPr lang="en-US" sz="2000" dirty="0"/>
              <a:t>Includes integrated and co-located services in primary care or school settings</a:t>
            </a:r>
          </a:p>
        </p:txBody>
      </p:sp>
      <p:sp>
        <p:nvSpPr>
          <p:cNvPr id="4" name="Slide Number Placeholder 3"/>
          <p:cNvSpPr>
            <a:spLocks noGrp="1"/>
          </p:cNvSpPr>
          <p:nvPr>
            <p:ph type="sldNum" sz="quarter" idx="11"/>
          </p:nvPr>
        </p:nvSpPr>
        <p:spPr/>
        <p:txBody>
          <a:bodyPr/>
          <a:lstStyle/>
          <a:p>
            <a:fld id="{2487E537-30F7-524B-A9E5-243904B3D04A}" type="slidenum">
              <a:rPr lang="en-US" smtClean="0"/>
              <a:pPr/>
              <a:t>7</a:t>
            </a:fld>
            <a:endParaRPr lang="en-US"/>
          </a:p>
        </p:txBody>
      </p:sp>
    </p:spTree>
    <p:extLst>
      <p:ext uri="{BB962C8B-B14F-4D97-AF65-F5344CB8AC3E}">
        <p14:creationId xmlns:p14="http://schemas.microsoft.com/office/powerpoint/2010/main" val="223675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200" dirty="0"/>
              <a:t>Outpatient / “Ambulatory”</a:t>
            </a:r>
          </a:p>
        </p:txBody>
      </p:sp>
      <p:sp>
        <p:nvSpPr>
          <p:cNvPr id="13" name="Content Placeholder 12"/>
          <p:cNvSpPr>
            <a:spLocks noGrp="1"/>
          </p:cNvSpPr>
          <p:nvPr>
            <p:ph idx="1"/>
          </p:nvPr>
        </p:nvSpPr>
        <p:spPr>
          <a:xfrm>
            <a:off x="579244" y="1143000"/>
            <a:ext cx="7985513" cy="3975102"/>
          </a:xfrm>
        </p:spPr>
        <p:txBody>
          <a:bodyPr/>
          <a:lstStyle/>
          <a:p>
            <a:pPr>
              <a:buFont typeface="Arial"/>
              <a:buChar char="•"/>
            </a:pPr>
            <a:r>
              <a:rPr lang="en-US" sz="2000" dirty="0"/>
              <a:t>Purpose: Treat to remission or resolution</a:t>
            </a:r>
          </a:p>
          <a:p>
            <a:pPr lvl="2">
              <a:buFont typeface="Arial"/>
              <a:buChar char="•"/>
            </a:pPr>
            <a:r>
              <a:rPr lang="en-US" sz="2000" dirty="0"/>
              <a:t>This is the “level” where majority of evidenced based care for defined problems occurs.</a:t>
            </a:r>
          </a:p>
          <a:p>
            <a:pPr>
              <a:buFont typeface="Arial"/>
              <a:buChar char="•"/>
            </a:pPr>
            <a:r>
              <a:rPr lang="en-US" sz="2000" dirty="0"/>
              <a:t>Referrals from any clinician or “self referral” (actual intake processes vary, with some sites having “walk in” access)</a:t>
            </a:r>
          </a:p>
          <a:p>
            <a:pPr>
              <a:buFont typeface="Arial"/>
              <a:buChar char="•"/>
            </a:pPr>
            <a:r>
              <a:rPr lang="en-US" sz="2000" dirty="0"/>
              <a:t>Schools can play a role as critical collaborators to help children and families:</a:t>
            </a:r>
          </a:p>
          <a:p>
            <a:pPr lvl="2">
              <a:buFont typeface="Arial"/>
              <a:buChar char="•"/>
            </a:pPr>
            <a:r>
              <a:rPr lang="en-US" sz="2000" dirty="0"/>
              <a:t>Case identification and referral</a:t>
            </a:r>
          </a:p>
          <a:p>
            <a:pPr lvl="2">
              <a:buFont typeface="Arial"/>
              <a:buChar char="•"/>
            </a:pPr>
            <a:r>
              <a:rPr lang="en-US" sz="2000" dirty="0"/>
              <a:t>Provide critical information in assessment</a:t>
            </a:r>
          </a:p>
          <a:p>
            <a:pPr lvl="2">
              <a:buFont typeface="Arial"/>
              <a:buChar char="•"/>
            </a:pPr>
            <a:r>
              <a:rPr lang="en-US" sz="2000" dirty="0"/>
              <a:t>Monitoring progress and impact of interventions</a:t>
            </a:r>
          </a:p>
          <a:p>
            <a:pPr lvl="2">
              <a:buFont typeface="Arial"/>
              <a:buChar char="•"/>
            </a:pPr>
            <a:r>
              <a:rPr lang="en-US" sz="2000" dirty="0"/>
              <a:t>Providing accommodations when appropriate/indicated</a:t>
            </a:r>
          </a:p>
        </p:txBody>
      </p:sp>
      <p:sp>
        <p:nvSpPr>
          <p:cNvPr id="4" name="Slide Number Placeholder 3"/>
          <p:cNvSpPr>
            <a:spLocks noGrp="1"/>
          </p:cNvSpPr>
          <p:nvPr>
            <p:ph type="sldNum" sz="quarter" idx="11"/>
          </p:nvPr>
        </p:nvSpPr>
        <p:spPr/>
        <p:txBody>
          <a:bodyPr/>
          <a:lstStyle/>
          <a:p>
            <a:fld id="{2487E537-30F7-524B-A9E5-243904B3D04A}" type="slidenum">
              <a:rPr lang="en-US" smtClean="0"/>
              <a:pPr/>
              <a:t>8</a:t>
            </a:fld>
            <a:endParaRPr lang="en-US"/>
          </a:p>
        </p:txBody>
      </p:sp>
    </p:spTree>
    <p:extLst>
      <p:ext uri="{BB962C8B-B14F-4D97-AF65-F5344CB8AC3E}">
        <p14:creationId xmlns:p14="http://schemas.microsoft.com/office/powerpoint/2010/main" val="242377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77696" y="193677"/>
            <a:ext cx="7988610" cy="669923"/>
          </a:xfrm>
        </p:spPr>
        <p:txBody>
          <a:bodyPr/>
          <a:lstStyle/>
          <a:p>
            <a:r>
              <a:rPr lang="en-US" sz="3200" dirty="0"/>
              <a:t>Outpatient / “Ambulatory”</a:t>
            </a:r>
          </a:p>
        </p:txBody>
      </p:sp>
      <p:sp>
        <p:nvSpPr>
          <p:cNvPr id="13" name="Content Placeholder 12"/>
          <p:cNvSpPr>
            <a:spLocks noGrp="1"/>
          </p:cNvSpPr>
          <p:nvPr>
            <p:ph idx="1"/>
          </p:nvPr>
        </p:nvSpPr>
        <p:spPr>
          <a:xfrm>
            <a:off x="579244" y="1143000"/>
            <a:ext cx="7985513" cy="3975102"/>
          </a:xfrm>
        </p:spPr>
        <p:txBody>
          <a:bodyPr/>
          <a:lstStyle/>
          <a:p>
            <a:pPr>
              <a:buFont typeface="Arial"/>
              <a:buChar char="•"/>
            </a:pPr>
            <a:r>
              <a:rPr lang="en-US" sz="2000" dirty="0"/>
              <a:t>Communication tips:</a:t>
            </a:r>
          </a:p>
          <a:p>
            <a:pPr lvl="2">
              <a:buFont typeface="Arial"/>
              <a:buChar char="•"/>
            </a:pPr>
            <a:r>
              <a:rPr lang="en-US" sz="2000" dirty="0"/>
              <a:t>Recognize not all psychotherapies and outpatient services are the same </a:t>
            </a:r>
            <a:r>
              <a:rPr lang="mr-IN" sz="2000" dirty="0"/>
              <a:t>–</a:t>
            </a:r>
            <a:r>
              <a:rPr lang="en-US" sz="2000" dirty="0"/>
              <a:t> be curious and don</a:t>
            </a:r>
            <a:r>
              <a:rPr lang="mr-IN" sz="2000" dirty="0"/>
              <a:t>’</a:t>
            </a:r>
            <a:r>
              <a:rPr lang="en-US" sz="2000" dirty="0"/>
              <a:t>t hesitate to ask what type of therapy someone is providing and what one might expect at what timeline.</a:t>
            </a:r>
          </a:p>
          <a:p>
            <a:pPr lvl="2">
              <a:buFont typeface="Arial"/>
              <a:buChar char="•"/>
            </a:pPr>
            <a:r>
              <a:rPr lang="en-US" sz="2000" dirty="0"/>
              <a:t>Patients should have a therapist or “primary clinician” even in multi-disciplinary team based care and that person should be the primary communication contact for discussions of actual care.</a:t>
            </a:r>
          </a:p>
        </p:txBody>
      </p:sp>
      <p:sp>
        <p:nvSpPr>
          <p:cNvPr id="4" name="Slide Number Placeholder 3"/>
          <p:cNvSpPr>
            <a:spLocks noGrp="1"/>
          </p:cNvSpPr>
          <p:nvPr>
            <p:ph type="sldNum" sz="quarter" idx="11"/>
          </p:nvPr>
        </p:nvSpPr>
        <p:spPr/>
        <p:txBody>
          <a:bodyPr/>
          <a:lstStyle/>
          <a:p>
            <a:fld id="{2487E537-30F7-524B-A9E5-243904B3D04A}" type="slidenum">
              <a:rPr lang="en-US" smtClean="0"/>
              <a:pPr/>
              <a:t>9</a:t>
            </a:fld>
            <a:endParaRPr lang="en-US"/>
          </a:p>
        </p:txBody>
      </p:sp>
    </p:spTree>
    <p:extLst>
      <p:ext uri="{BB962C8B-B14F-4D97-AF65-F5344CB8AC3E}">
        <p14:creationId xmlns:p14="http://schemas.microsoft.com/office/powerpoint/2010/main" val="242377755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467F"/>
      </a:dk2>
      <a:lt2>
        <a:srgbClr val="FFDD00"/>
      </a:lt2>
      <a:accent1>
        <a:srgbClr val="73C167"/>
      </a:accent1>
      <a:accent2>
        <a:srgbClr val="F89828"/>
      </a:accent2>
      <a:accent3>
        <a:srgbClr val="FFFFFF"/>
      </a:accent3>
      <a:accent4>
        <a:srgbClr val="000000"/>
      </a:accent4>
      <a:accent5>
        <a:srgbClr val="BCDDB8"/>
      </a:accent5>
      <a:accent6>
        <a:srgbClr val="E18923"/>
      </a:accent6>
      <a:hlink>
        <a:srgbClr val="EE3224"/>
      </a:hlink>
      <a:folHlink>
        <a:srgbClr val="EC008C"/>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28688" rtl="0" eaLnBrk="1" fontAlgn="base" latinLnBrk="0" hangingPunct="1">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Verdana" pitchFamily="-106" charset="0"/>
          </a:defRPr>
        </a:defPPr>
      </a:lstStyle>
    </a:spDef>
    <a:lnDef>
      <a:spPr bwMode="auto">
        <a:xfrm>
          <a:off x="0" y="0"/>
          <a:ext cx="1" cy="1"/>
        </a:xfrm>
        <a:custGeom>
          <a:avLst/>
          <a:gdLst/>
          <a:ahLst/>
          <a:cxnLst/>
          <a:rect l="0" t="0" r="0" b="0"/>
          <a:pathLst/>
        </a:custGeom>
        <a:solidFill>
          <a:schemeClr val="tx2"/>
        </a:solid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28688" rtl="0" eaLnBrk="1" fontAlgn="base" latinLnBrk="0" hangingPunct="1">
          <a:lnSpc>
            <a:spcPct val="100000"/>
          </a:lnSpc>
          <a:spcBef>
            <a:spcPct val="0"/>
          </a:spcBef>
          <a:spcAft>
            <a:spcPct val="0"/>
          </a:spcAft>
          <a:buClrTx/>
          <a:buSzTx/>
          <a:buFontTx/>
          <a:buNone/>
          <a:tabLst/>
          <a:defRPr kumimoji="0" lang="en-US" sz="800" b="0" i="0" u="none" strike="noStrike" cap="none" normalizeH="0" baseline="0">
            <a:ln>
              <a:noFill/>
            </a:ln>
            <a:solidFill>
              <a:schemeClr val="tx1"/>
            </a:solidFill>
            <a:effectLst/>
            <a:latin typeface="Verdana" pitchFamily="-106" charset="0"/>
          </a:defRPr>
        </a:defPPr>
      </a:lstStyle>
    </a:lnDef>
  </a:objectDefaults>
  <a:extraClrSchemeLst>
    <a:extraClrScheme>
      <a:clrScheme name="Blank Presentation 1">
        <a:dk1>
          <a:srgbClr val="000000"/>
        </a:dk1>
        <a:lt1>
          <a:srgbClr val="FFFFFF"/>
        </a:lt1>
        <a:dk2>
          <a:srgbClr val="00467F"/>
        </a:dk2>
        <a:lt2>
          <a:srgbClr val="FFDD00"/>
        </a:lt2>
        <a:accent1>
          <a:srgbClr val="73C167"/>
        </a:accent1>
        <a:accent2>
          <a:srgbClr val="F89828"/>
        </a:accent2>
        <a:accent3>
          <a:srgbClr val="FFFFFF"/>
        </a:accent3>
        <a:accent4>
          <a:srgbClr val="000000"/>
        </a:accent4>
        <a:accent5>
          <a:srgbClr val="BCDDB8"/>
        </a:accent5>
        <a:accent6>
          <a:srgbClr val="E18923"/>
        </a:accent6>
        <a:hlink>
          <a:srgbClr val="EE3224"/>
        </a:hlink>
        <a:folHlink>
          <a:srgbClr val="EC00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TotalTime>
  <Words>1177</Words>
  <Application>Microsoft Macintosh PowerPoint</Application>
  <PresentationFormat>On-screen Show (4:3)</PresentationFormat>
  <Paragraphs>129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Blank Presentation</vt:lpstr>
      <vt:lpstr>PowerPoint Presentation</vt:lpstr>
      <vt:lpstr>There is no “system”  </vt:lpstr>
      <vt:lpstr>The Alphabet Soup</vt:lpstr>
      <vt:lpstr>Levels of Care</vt:lpstr>
      <vt:lpstr>Communication at all levels</vt:lpstr>
      <vt:lpstr>Primary Care, Education, and Community Supports</vt:lpstr>
      <vt:lpstr>Outpatient / “Ambulatory”</vt:lpstr>
      <vt:lpstr>Outpatient / “Ambulatory”</vt:lpstr>
      <vt:lpstr>Outpatient / “Ambulatory”</vt:lpstr>
      <vt:lpstr>(Intensive Outpatient Program)</vt:lpstr>
      <vt:lpstr>Partial Hospitalization Service</vt:lpstr>
      <vt:lpstr>Partial Hospitalization Service</vt:lpstr>
      <vt:lpstr>Inpatient (Acute)</vt:lpstr>
      <vt:lpstr>Inpatient (Intermediate)</vt:lpstr>
      <vt:lpstr>Residential</vt:lpstr>
      <vt:lpstr>Emergency Services</vt:lpstr>
      <vt:lpstr>Other services and supports</vt:lpstr>
    </vt:vector>
  </TitlesOfParts>
  <Company>University of Rochester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Cross-sector Intersectionality to Support Child Behavioral Health &amp; Wellness</dc:title>
  <dc:creator>Melissa Heatly</dc:creator>
  <cp:lastModifiedBy>Heatly, Melissa H</cp:lastModifiedBy>
  <cp:revision>21</cp:revision>
  <dcterms:created xsi:type="dcterms:W3CDTF">2019-08-19T20:27:42Z</dcterms:created>
  <dcterms:modified xsi:type="dcterms:W3CDTF">2022-12-15T15:09:53Z</dcterms:modified>
</cp:coreProperties>
</file>