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4" r:id="rId3"/>
  </p:sldMasterIdLst>
  <p:notesMasterIdLst>
    <p:notesMasterId r:id="rId36"/>
  </p:notesMasterIdLst>
  <p:sldIdLst>
    <p:sldId id="256" r:id="rId4"/>
    <p:sldId id="862" r:id="rId5"/>
    <p:sldId id="865" r:id="rId6"/>
    <p:sldId id="864" r:id="rId7"/>
    <p:sldId id="863" r:id="rId8"/>
    <p:sldId id="867" r:id="rId9"/>
    <p:sldId id="839" r:id="rId10"/>
    <p:sldId id="840" r:id="rId11"/>
    <p:sldId id="859" r:id="rId12"/>
    <p:sldId id="861" r:id="rId13"/>
    <p:sldId id="844" r:id="rId14"/>
    <p:sldId id="858" r:id="rId15"/>
    <p:sldId id="849" r:id="rId16"/>
    <p:sldId id="845" r:id="rId17"/>
    <p:sldId id="846" r:id="rId18"/>
    <p:sldId id="847" r:id="rId19"/>
    <p:sldId id="850" r:id="rId20"/>
    <p:sldId id="851" r:id="rId21"/>
    <p:sldId id="855" r:id="rId22"/>
    <p:sldId id="852" r:id="rId23"/>
    <p:sldId id="853" r:id="rId24"/>
    <p:sldId id="857" r:id="rId25"/>
    <p:sldId id="860" r:id="rId26"/>
    <p:sldId id="848" r:id="rId27"/>
    <p:sldId id="866" r:id="rId28"/>
    <p:sldId id="827" r:id="rId29"/>
    <p:sldId id="318" r:id="rId30"/>
    <p:sldId id="403" r:id="rId31"/>
    <p:sldId id="261" r:id="rId32"/>
    <p:sldId id="829" r:id="rId33"/>
    <p:sldId id="838" r:id="rId34"/>
    <p:sldId id="83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1"/>
    <p:restoredTop sz="56338"/>
  </p:normalViewPr>
  <p:slideViewPr>
    <p:cSldViewPr snapToGrid="0" snapToObjects="1">
      <p:cViewPr varScale="1">
        <p:scale>
          <a:sx n="66" d="100"/>
          <a:sy n="66" d="100"/>
        </p:scale>
        <p:origin x="13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4.xml.rels><?xml version="1.0" encoding="UTF-8" standalone="yes"?>
<Relationships xmlns="http://schemas.openxmlformats.org/package/2006/relationships"><Relationship Id="rId1" Type="http://schemas.openxmlformats.org/officeDocument/2006/relationships/hyperlink" Target="https://www.kff.org/wp-content/uploads/2013/01/8010.pdf"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kff.org/wp-content/uploads/2013/01/8010.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BE8993-9D76-464B-BB54-A364D4507C6E}" type="doc">
      <dgm:prSet loTypeId="urn:microsoft.com/office/officeart/2005/8/layout/default" loCatId="relationship" qsTypeId="urn:microsoft.com/office/officeart/2005/8/quickstyle/simple1" qsCatId="simple" csTypeId="urn:microsoft.com/office/officeart/2005/8/colors/colorful1" csCatId="colorful"/>
      <dgm:spPr/>
      <dgm:t>
        <a:bodyPr/>
        <a:lstStyle/>
        <a:p>
          <a:endParaRPr lang="en-US"/>
        </a:p>
      </dgm:t>
    </dgm:pt>
    <dgm:pt modelId="{684A0410-5D87-AF44-A5E6-4B88C941BCD8}">
      <dgm:prSet/>
      <dgm:spPr/>
      <dgm:t>
        <a:bodyPr/>
        <a:lstStyle/>
        <a:p>
          <a:r>
            <a:rPr lang="en-US"/>
            <a:t>Social Deprivation</a:t>
          </a:r>
        </a:p>
      </dgm:t>
    </dgm:pt>
    <dgm:pt modelId="{884B693B-F177-3940-8F82-BBCC4FC8C10A}" type="parTrans" cxnId="{BA5DA0C4-45F7-1146-8179-43C5F19964EB}">
      <dgm:prSet/>
      <dgm:spPr/>
      <dgm:t>
        <a:bodyPr/>
        <a:lstStyle/>
        <a:p>
          <a:endParaRPr lang="en-US"/>
        </a:p>
      </dgm:t>
    </dgm:pt>
    <dgm:pt modelId="{38D74625-FDAF-D740-9526-266858EF4D04}" type="sibTrans" cxnId="{BA5DA0C4-45F7-1146-8179-43C5F19964EB}">
      <dgm:prSet/>
      <dgm:spPr/>
      <dgm:t>
        <a:bodyPr/>
        <a:lstStyle/>
        <a:p>
          <a:endParaRPr lang="en-US"/>
        </a:p>
      </dgm:t>
    </dgm:pt>
    <dgm:pt modelId="{2387F372-9D90-FF46-A4E9-C2C22FFA2B45}">
      <dgm:prSet/>
      <dgm:spPr/>
      <dgm:t>
        <a:bodyPr/>
        <a:lstStyle/>
        <a:p>
          <a:r>
            <a:rPr lang="en-US"/>
            <a:t>Sleep Deprivation</a:t>
          </a:r>
        </a:p>
      </dgm:t>
    </dgm:pt>
    <dgm:pt modelId="{840D84E1-A592-9B45-9EDA-760C850E50B6}" type="parTrans" cxnId="{1658D479-159F-E447-BD81-D55D2D98A576}">
      <dgm:prSet/>
      <dgm:spPr/>
      <dgm:t>
        <a:bodyPr/>
        <a:lstStyle/>
        <a:p>
          <a:endParaRPr lang="en-US"/>
        </a:p>
      </dgm:t>
    </dgm:pt>
    <dgm:pt modelId="{BBD488DA-1FAC-B34B-940A-2619E50E4B66}" type="sibTrans" cxnId="{1658D479-159F-E447-BD81-D55D2D98A576}">
      <dgm:prSet/>
      <dgm:spPr/>
      <dgm:t>
        <a:bodyPr/>
        <a:lstStyle/>
        <a:p>
          <a:endParaRPr lang="en-US"/>
        </a:p>
      </dgm:t>
    </dgm:pt>
    <dgm:pt modelId="{66DE0981-9AE5-F446-802A-13F57AD8D470}">
      <dgm:prSet/>
      <dgm:spPr/>
      <dgm:t>
        <a:bodyPr/>
        <a:lstStyle/>
        <a:p>
          <a:r>
            <a:rPr lang="en-US"/>
            <a:t>Attention Fragmentation</a:t>
          </a:r>
        </a:p>
      </dgm:t>
    </dgm:pt>
    <dgm:pt modelId="{5AC9F8B5-1F5C-D44A-B245-57711CF6E389}" type="parTrans" cxnId="{7DA5944B-A6A6-3A46-9151-4F43780AB5EF}">
      <dgm:prSet/>
      <dgm:spPr/>
      <dgm:t>
        <a:bodyPr/>
        <a:lstStyle/>
        <a:p>
          <a:endParaRPr lang="en-US"/>
        </a:p>
      </dgm:t>
    </dgm:pt>
    <dgm:pt modelId="{860C9A76-B71E-7145-ABBF-0264374C015F}" type="sibTrans" cxnId="{7DA5944B-A6A6-3A46-9151-4F43780AB5EF}">
      <dgm:prSet/>
      <dgm:spPr/>
      <dgm:t>
        <a:bodyPr/>
        <a:lstStyle/>
        <a:p>
          <a:endParaRPr lang="en-US"/>
        </a:p>
      </dgm:t>
    </dgm:pt>
    <dgm:pt modelId="{1DA8D96C-7D14-A140-9AEB-901B0687CAB9}">
      <dgm:prSet/>
      <dgm:spPr/>
      <dgm:t>
        <a:bodyPr/>
        <a:lstStyle/>
        <a:p>
          <a:r>
            <a:rPr lang="en-US"/>
            <a:t>Addiction</a:t>
          </a:r>
        </a:p>
      </dgm:t>
    </dgm:pt>
    <dgm:pt modelId="{F487A4AC-7124-FA46-9970-5F4FCB07B729}" type="parTrans" cxnId="{21500A17-5DD3-3D4A-955D-C81E786E3AE8}">
      <dgm:prSet/>
      <dgm:spPr/>
      <dgm:t>
        <a:bodyPr/>
        <a:lstStyle/>
        <a:p>
          <a:endParaRPr lang="en-US"/>
        </a:p>
      </dgm:t>
    </dgm:pt>
    <dgm:pt modelId="{F964B228-D9C9-E04B-9280-573F9AB26513}" type="sibTrans" cxnId="{21500A17-5DD3-3D4A-955D-C81E786E3AE8}">
      <dgm:prSet/>
      <dgm:spPr/>
      <dgm:t>
        <a:bodyPr/>
        <a:lstStyle/>
        <a:p>
          <a:endParaRPr lang="en-US"/>
        </a:p>
      </dgm:t>
    </dgm:pt>
    <dgm:pt modelId="{2240CE2E-0B1F-1249-B118-6D1577F3F171}" type="pres">
      <dgm:prSet presAssocID="{06BE8993-9D76-464B-BB54-A364D4507C6E}" presName="diagram" presStyleCnt="0">
        <dgm:presLayoutVars>
          <dgm:dir/>
          <dgm:resizeHandles val="exact"/>
        </dgm:presLayoutVars>
      </dgm:prSet>
      <dgm:spPr/>
    </dgm:pt>
    <dgm:pt modelId="{209AA40F-EFF2-644D-A325-C7C537A8C6B3}" type="pres">
      <dgm:prSet presAssocID="{684A0410-5D87-AF44-A5E6-4B88C941BCD8}" presName="node" presStyleLbl="node1" presStyleIdx="0" presStyleCnt="4">
        <dgm:presLayoutVars>
          <dgm:bulletEnabled val="1"/>
        </dgm:presLayoutVars>
      </dgm:prSet>
      <dgm:spPr/>
    </dgm:pt>
    <dgm:pt modelId="{63AE014A-6BF2-B942-9438-1C09E334B4F2}" type="pres">
      <dgm:prSet presAssocID="{38D74625-FDAF-D740-9526-266858EF4D04}" presName="sibTrans" presStyleCnt="0"/>
      <dgm:spPr/>
    </dgm:pt>
    <dgm:pt modelId="{16BFABCD-659B-2544-9442-67EB73AD46E2}" type="pres">
      <dgm:prSet presAssocID="{2387F372-9D90-FF46-A4E9-C2C22FFA2B45}" presName="node" presStyleLbl="node1" presStyleIdx="1" presStyleCnt="4">
        <dgm:presLayoutVars>
          <dgm:bulletEnabled val="1"/>
        </dgm:presLayoutVars>
      </dgm:prSet>
      <dgm:spPr/>
    </dgm:pt>
    <dgm:pt modelId="{18B07DB7-8B6E-8A4A-980F-FD8C1E5E51CC}" type="pres">
      <dgm:prSet presAssocID="{BBD488DA-1FAC-B34B-940A-2619E50E4B66}" presName="sibTrans" presStyleCnt="0"/>
      <dgm:spPr/>
    </dgm:pt>
    <dgm:pt modelId="{BC0AA2F3-2B46-E84A-8C2E-ED8F3BA8F6FD}" type="pres">
      <dgm:prSet presAssocID="{66DE0981-9AE5-F446-802A-13F57AD8D470}" presName="node" presStyleLbl="node1" presStyleIdx="2" presStyleCnt="4">
        <dgm:presLayoutVars>
          <dgm:bulletEnabled val="1"/>
        </dgm:presLayoutVars>
      </dgm:prSet>
      <dgm:spPr/>
    </dgm:pt>
    <dgm:pt modelId="{7B194DE2-2B83-1B42-AA89-3807B408E716}" type="pres">
      <dgm:prSet presAssocID="{860C9A76-B71E-7145-ABBF-0264374C015F}" presName="sibTrans" presStyleCnt="0"/>
      <dgm:spPr/>
    </dgm:pt>
    <dgm:pt modelId="{2ED7B55A-5A43-3744-A55D-D538C45EDA9C}" type="pres">
      <dgm:prSet presAssocID="{1DA8D96C-7D14-A140-9AEB-901B0687CAB9}" presName="node" presStyleLbl="node1" presStyleIdx="3" presStyleCnt="4">
        <dgm:presLayoutVars>
          <dgm:bulletEnabled val="1"/>
        </dgm:presLayoutVars>
      </dgm:prSet>
      <dgm:spPr/>
    </dgm:pt>
  </dgm:ptLst>
  <dgm:cxnLst>
    <dgm:cxn modelId="{202E4505-A12C-5E42-A99B-62D49BC14C3B}" type="presOf" srcId="{1DA8D96C-7D14-A140-9AEB-901B0687CAB9}" destId="{2ED7B55A-5A43-3744-A55D-D538C45EDA9C}" srcOrd="0" destOrd="0" presId="urn:microsoft.com/office/officeart/2005/8/layout/default"/>
    <dgm:cxn modelId="{21500A17-5DD3-3D4A-955D-C81E786E3AE8}" srcId="{06BE8993-9D76-464B-BB54-A364D4507C6E}" destId="{1DA8D96C-7D14-A140-9AEB-901B0687CAB9}" srcOrd="3" destOrd="0" parTransId="{F487A4AC-7124-FA46-9970-5F4FCB07B729}" sibTransId="{F964B228-D9C9-E04B-9280-573F9AB26513}"/>
    <dgm:cxn modelId="{499B6328-355E-8949-B9EF-9AE61C8C88ED}" type="presOf" srcId="{06BE8993-9D76-464B-BB54-A364D4507C6E}" destId="{2240CE2E-0B1F-1249-B118-6D1577F3F171}" srcOrd="0" destOrd="0" presId="urn:microsoft.com/office/officeart/2005/8/layout/default"/>
    <dgm:cxn modelId="{7DA5944B-A6A6-3A46-9151-4F43780AB5EF}" srcId="{06BE8993-9D76-464B-BB54-A364D4507C6E}" destId="{66DE0981-9AE5-F446-802A-13F57AD8D470}" srcOrd="2" destOrd="0" parTransId="{5AC9F8B5-1F5C-D44A-B245-57711CF6E389}" sibTransId="{860C9A76-B71E-7145-ABBF-0264374C015F}"/>
    <dgm:cxn modelId="{1658D479-159F-E447-BD81-D55D2D98A576}" srcId="{06BE8993-9D76-464B-BB54-A364D4507C6E}" destId="{2387F372-9D90-FF46-A4E9-C2C22FFA2B45}" srcOrd="1" destOrd="0" parTransId="{840D84E1-A592-9B45-9EDA-760C850E50B6}" sibTransId="{BBD488DA-1FAC-B34B-940A-2619E50E4B66}"/>
    <dgm:cxn modelId="{BA5DA0C4-45F7-1146-8179-43C5F19964EB}" srcId="{06BE8993-9D76-464B-BB54-A364D4507C6E}" destId="{684A0410-5D87-AF44-A5E6-4B88C941BCD8}" srcOrd="0" destOrd="0" parTransId="{884B693B-F177-3940-8F82-BBCC4FC8C10A}" sibTransId="{38D74625-FDAF-D740-9526-266858EF4D04}"/>
    <dgm:cxn modelId="{ECBC16D6-0C28-0F46-B81B-A8B0E5BA7CAE}" type="presOf" srcId="{2387F372-9D90-FF46-A4E9-C2C22FFA2B45}" destId="{16BFABCD-659B-2544-9442-67EB73AD46E2}" srcOrd="0" destOrd="0" presId="urn:microsoft.com/office/officeart/2005/8/layout/default"/>
    <dgm:cxn modelId="{FF7785E9-126D-F94C-A9AE-08F4549FA7EA}" type="presOf" srcId="{66DE0981-9AE5-F446-802A-13F57AD8D470}" destId="{BC0AA2F3-2B46-E84A-8C2E-ED8F3BA8F6FD}" srcOrd="0" destOrd="0" presId="urn:microsoft.com/office/officeart/2005/8/layout/default"/>
    <dgm:cxn modelId="{5942EEFF-2F3A-5A4D-9954-7C7F436B1077}" type="presOf" srcId="{684A0410-5D87-AF44-A5E6-4B88C941BCD8}" destId="{209AA40F-EFF2-644D-A325-C7C537A8C6B3}" srcOrd="0" destOrd="0" presId="urn:microsoft.com/office/officeart/2005/8/layout/default"/>
    <dgm:cxn modelId="{3AD8A2DF-D899-5E41-B49E-5225C90E50B7}" type="presParOf" srcId="{2240CE2E-0B1F-1249-B118-6D1577F3F171}" destId="{209AA40F-EFF2-644D-A325-C7C537A8C6B3}" srcOrd="0" destOrd="0" presId="urn:microsoft.com/office/officeart/2005/8/layout/default"/>
    <dgm:cxn modelId="{FE7A288F-E671-DA4A-A10F-6BDF61DA745F}" type="presParOf" srcId="{2240CE2E-0B1F-1249-B118-6D1577F3F171}" destId="{63AE014A-6BF2-B942-9438-1C09E334B4F2}" srcOrd="1" destOrd="0" presId="urn:microsoft.com/office/officeart/2005/8/layout/default"/>
    <dgm:cxn modelId="{AF80C814-4489-F14C-B350-CDAE9EDBFF35}" type="presParOf" srcId="{2240CE2E-0B1F-1249-B118-6D1577F3F171}" destId="{16BFABCD-659B-2544-9442-67EB73AD46E2}" srcOrd="2" destOrd="0" presId="urn:microsoft.com/office/officeart/2005/8/layout/default"/>
    <dgm:cxn modelId="{F98D8448-1852-3C4C-834C-10C725A073B4}" type="presParOf" srcId="{2240CE2E-0B1F-1249-B118-6D1577F3F171}" destId="{18B07DB7-8B6E-8A4A-980F-FD8C1E5E51CC}" srcOrd="3" destOrd="0" presId="urn:microsoft.com/office/officeart/2005/8/layout/default"/>
    <dgm:cxn modelId="{F794729E-6BB3-1245-958A-B724582DC8D1}" type="presParOf" srcId="{2240CE2E-0B1F-1249-B118-6D1577F3F171}" destId="{BC0AA2F3-2B46-E84A-8C2E-ED8F3BA8F6FD}" srcOrd="4" destOrd="0" presId="urn:microsoft.com/office/officeart/2005/8/layout/default"/>
    <dgm:cxn modelId="{0C55D001-A70F-DC4C-B79D-8CB12D34C6ED}" type="presParOf" srcId="{2240CE2E-0B1F-1249-B118-6D1577F3F171}" destId="{7B194DE2-2B83-1B42-AA89-3807B408E716}" srcOrd="5" destOrd="0" presId="urn:microsoft.com/office/officeart/2005/8/layout/default"/>
    <dgm:cxn modelId="{268057B5-3FC3-6D46-A329-98FF21E5DAD4}" type="presParOf" srcId="{2240CE2E-0B1F-1249-B118-6D1577F3F171}" destId="{2ED7B55A-5A43-3744-A55D-D538C45EDA9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2C9C87-CFFC-4DAE-9ED5-EC97F405224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5C75A21-7C26-47C2-A1B8-4643871F78A3}">
      <dgm:prSet/>
      <dgm:spPr/>
      <dgm:t>
        <a:bodyPr/>
        <a:lstStyle/>
        <a:p>
          <a:r>
            <a:rPr lang="en-US" b="1" dirty="0"/>
            <a:t>Child</a:t>
          </a:r>
        </a:p>
        <a:p>
          <a:r>
            <a:rPr lang="en-US" dirty="0"/>
            <a:t>Who is your child, how do they react to media, and what are their motivations for using it?  </a:t>
          </a:r>
        </a:p>
      </dgm:t>
    </dgm:pt>
    <dgm:pt modelId="{E6DA8E3C-3C1E-4407-93B8-195BFC8608D1}" type="parTrans" cxnId="{F81E3275-BAB0-440F-9E88-9422DAEFA920}">
      <dgm:prSet/>
      <dgm:spPr/>
      <dgm:t>
        <a:bodyPr/>
        <a:lstStyle/>
        <a:p>
          <a:endParaRPr lang="en-US" sz="2400"/>
        </a:p>
      </dgm:t>
    </dgm:pt>
    <dgm:pt modelId="{AEA6DA9F-4563-410C-AD0B-53241B8A1189}" type="sibTrans" cxnId="{F81E3275-BAB0-440F-9E88-9422DAEFA920}">
      <dgm:prSet/>
      <dgm:spPr/>
      <dgm:t>
        <a:bodyPr/>
        <a:lstStyle/>
        <a:p>
          <a:endParaRPr lang="en-US"/>
        </a:p>
      </dgm:t>
    </dgm:pt>
    <dgm:pt modelId="{E04FFBDE-68E3-4258-90C9-FAB505900194}">
      <dgm:prSet/>
      <dgm:spPr/>
      <dgm:t>
        <a:bodyPr/>
        <a:lstStyle/>
        <a:p>
          <a:r>
            <a:rPr lang="en-US" b="1"/>
            <a:t>Content</a:t>
          </a:r>
        </a:p>
        <a:p>
          <a:r>
            <a:rPr lang="en-US"/>
            <a:t>What is worth their attention?</a:t>
          </a:r>
        </a:p>
      </dgm:t>
    </dgm:pt>
    <dgm:pt modelId="{31C581FB-4BD1-448C-9E15-8C6261975D25}" type="parTrans" cxnId="{BECA33B3-B7D1-4B9D-8EF3-63EA4A9E3236}">
      <dgm:prSet/>
      <dgm:spPr/>
      <dgm:t>
        <a:bodyPr/>
        <a:lstStyle/>
        <a:p>
          <a:endParaRPr lang="en-US" sz="2400"/>
        </a:p>
      </dgm:t>
    </dgm:pt>
    <dgm:pt modelId="{E03B6FF0-EF15-4625-A904-8DFA177D7BD1}" type="sibTrans" cxnId="{BECA33B3-B7D1-4B9D-8EF3-63EA4A9E3236}">
      <dgm:prSet/>
      <dgm:spPr/>
      <dgm:t>
        <a:bodyPr/>
        <a:lstStyle/>
        <a:p>
          <a:endParaRPr lang="en-US"/>
        </a:p>
      </dgm:t>
    </dgm:pt>
    <dgm:pt modelId="{FB161C3F-5F58-4547-AE27-9D6FDDE939F3}">
      <dgm:prSet/>
      <dgm:spPr/>
      <dgm:t>
        <a:bodyPr/>
        <a:lstStyle/>
        <a:p>
          <a:r>
            <a:rPr lang="en-US" b="1"/>
            <a:t>Calm</a:t>
          </a:r>
          <a:endParaRPr lang="en-US"/>
        </a:p>
        <a:p>
          <a:r>
            <a:rPr lang="en-US"/>
            <a:t>How do they calm their emotions or go to sleep?</a:t>
          </a:r>
        </a:p>
      </dgm:t>
    </dgm:pt>
    <dgm:pt modelId="{E3ACCF44-45DB-4BB4-9442-BC946C0C81D6}" type="parTrans" cxnId="{30A41A9C-47EB-4D91-85A2-2AA0D4C8007B}">
      <dgm:prSet/>
      <dgm:spPr/>
      <dgm:t>
        <a:bodyPr/>
        <a:lstStyle/>
        <a:p>
          <a:endParaRPr lang="en-US" sz="2400"/>
        </a:p>
      </dgm:t>
    </dgm:pt>
    <dgm:pt modelId="{37C44ADD-CB40-4445-B646-9A837B4C243B}" type="sibTrans" cxnId="{30A41A9C-47EB-4D91-85A2-2AA0D4C8007B}">
      <dgm:prSet/>
      <dgm:spPr/>
      <dgm:t>
        <a:bodyPr/>
        <a:lstStyle/>
        <a:p>
          <a:endParaRPr lang="en-US"/>
        </a:p>
      </dgm:t>
    </dgm:pt>
    <dgm:pt modelId="{D74BBD3E-F330-4491-8869-3B04B69B71DA}">
      <dgm:prSet/>
      <dgm:spPr/>
      <dgm:t>
        <a:bodyPr/>
        <a:lstStyle/>
        <a:p>
          <a:r>
            <a:rPr lang="en-US" b="1"/>
            <a:t>Crowding Out</a:t>
          </a:r>
        </a:p>
        <a:p>
          <a:r>
            <a:rPr lang="en-US" b="1"/>
            <a:t> </a:t>
          </a:r>
          <a:r>
            <a:rPr lang="en-US"/>
            <a:t>What does media get in the way of?</a:t>
          </a:r>
        </a:p>
      </dgm:t>
    </dgm:pt>
    <dgm:pt modelId="{4E15EA98-1E82-479D-B34E-58998D9354C3}" type="parTrans" cxnId="{FC6CFFBF-09B9-40B3-AD79-0817B1622194}">
      <dgm:prSet/>
      <dgm:spPr/>
      <dgm:t>
        <a:bodyPr/>
        <a:lstStyle/>
        <a:p>
          <a:endParaRPr lang="en-US" sz="2400"/>
        </a:p>
      </dgm:t>
    </dgm:pt>
    <dgm:pt modelId="{52ABEE66-3F1A-4721-BF38-D2C485592AA7}" type="sibTrans" cxnId="{FC6CFFBF-09B9-40B3-AD79-0817B1622194}">
      <dgm:prSet/>
      <dgm:spPr/>
      <dgm:t>
        <a:bodyPr/>
        <a:lstStyle/>
        <a:p>
          <a:endParaRPr lang="en-US"/>
        </a:p>
      </dgm:t>
    </dgm:pt>
    <dgm:pt modelId="{BF942936-68A6-4290-980A-D9EE95119599}">
      <dgm:prSet/>
      <dgm:spPr/>
      <dgm:t>
        <a:bodyPr/>
        <a:lstStyle/>
        <a:p>
          <a:r>
            <a:rPr lang="en-US" b="1"/>
            <a:t>Communication</a:t>
          </a:r>
        </a:p>
        <a:p>
          <a:r>
            <a:rPr lang="en-US" b="1"/>
            <a:t> </a:t>
          </a:r>
          <a:r>
            <a:rPr lang="en-US"/>
            <a:t>How can you talk about media to raise a smart and responsible child?</a:t>
          </a:r>
        </a:p>
      </dgm:t>
    </dgm:pt>
    <dgm:pt modelId="{51623308-4044-4072-B25B-A522DE26F510}" type="parTrans" cxnId="{943D9536-3CC0-4822-B3BB-AEDFFFE2E4C0}">
      <dgm:prSet/>
      <dgm:spPr/>
      <dgm:t>
        <a:bodyPr/>
        <a:lstStyle/>
        <a:p>
          <a:endParaRPr lang="en-US" sz="2400"/>
        </a:p>
      </dgm:t>
    </dgm:pt>
    <dgm:pt modelId="{93B8C39B-B9EA-4D97-91DD-55F5C6EE3E54}" type="sibTrans" cxnId="{943D9536-3CC0-4822-B3BB-AEDFFFE2E4C0}">
      <dgm:prSet/>
      <dgm:spPr/>
      <dgm:t>
        <a:bodyPr/>
        <a:lstStyle/>
        <a:p>
          <a:endParaRPr lang="en-US"/>
        </a:p>
      </dgm:t>
    </dgm:pt>
    <dgm:pt modelId="{DDC88D95-4109-7C47-A437-F3A0E1D864F5}" type="pres">
      <dgm:prSet presAssocID="{1A2C9C87-CFFC-4DAE-9ED5-EC97F4052247}" presName="diagram" presStyleCnt="0">
        <dgm:presLayoutVars>
          <dgm:dir/>
          <dgm:resizeHandles val="exact"/>
        </dgm:presLayoutVars>
      </dgm:prSet>
      <dgm:spPr/>
    </dgm:pt>
    <dgm:pt modelId="{54399533-655B-D24B-8743-838C7CAE0FAC}" type="pres">
      <dgm:prSet presAssocID="{15C75A21-7C26-47C2-A1B8-4643871F78A3}" presName="node" presStyleLbl="node1" presStyleIdx="0" presStyleCnt="5">
        <dgm:presLayoutVars>
          <dgm:bulletEnabled val="1"/>
        </dgm:presLayoutVars>
      </dgm:prSet>
      <dgm:spPr/>
    </dgm:pt>
    <dgm:pt modelId="{1621C006-8B44-6748-A8A4-93B3202F222F}" type="pres">
      <dgm:prSet presAssocID="{AEA6DA9F-4563-410C-AD0B-53241B8A1189}" presName="sibTrans" presStyleCnt="0"/>
      <dgm:spPr/>
    </dgm:pt>
    <dgm:pt modelId="{2837F8D4-1B00-9146-9CCE-D50BA28B2166}" type="pres">
      <dgm:prSet presAssocID="{E04FFBDE-68E3-4258-90C9-FAB505900194}" presName="node" presStyleLbl="node1" presStyleIdx="1" presStyleCnt="5">
        <dgm:presLayoutVars>
          <dgm:bulletEnabled val="1"/>
        </dgm:presLayoutVars>
      </dgm:prSet>
      <dgm:spPr/>
    </dgm:pt>
    <dgm:pt modelId="{2732EC94-82D9-C544-9933-B96A01340DBC}" type="pres">
      <dgm:prSet presAssocID="{E03B6FF0-EF15-4625-A904-8DFA177D7BD1}" presName="sibTrans" presStyleCnt="0"/>
      <dgm:spPr/>
    </dgm:pt>
    <dgm:pt modelId="{36F2655E-FE78-2E4C-A93E-77A09F0377C4}" type="pres">
      <dgm:prSet presAssocID="{FB161C3F-5F58-4547-AE27-9D6FDDE939F3}" presName="node" presStyleLbl="node1" presStyleIdx="2" presStyleCnt="5">
        <dgm:presLayoutVars>
          <dgm:bulletEnabled val="1"/>
        </dgm:presLayoutVars>
      </dgm:prSet>
      <dgm:spPr/>
    </dgm:pt>
    <dgm:pt modelId="{A0A06949-0C1B-0347-9189-EC79535C4CA2}" type="pres">
      <dgm:prSet presAssocID="{37C44ADD-CB40-4445-B646-9A837B4C243B}" presName="sibTrans" presStyleCnt="0"/>
      <dgm:spPr/>
    </dgm:pt>
    <dgm:pt modelId="{3E98E738-909E-5A47-8D66-C5707D093294}" type="pres">
      <dgm:prSet presAssocID="{D74BBD3E-F330-4491-8869-3B04B69B71DA}" presName="node" presStyleLbl="node1" presStyleIdx="3" presStyleCnt="5">
        <dgm:presLayoutVars>
          <dgm:bulletEnabled val="1"/>
        </dgm:presLayoutVars>
      </dgm:prSet>
      <dgm:spPr/>
    </dgm:pt>
    <dgm:pt modelId="{3AB5837A-31BC-EC41-92E1-4EBAB2175029}" type="pres">
      <dgm:prSet presAssocID="{52ABEE66-3F1A-4721-BF38-D2C485592AA7}" presName="sibTrans" presStyleCnt="0"/>
      <dgm:spPr/>
    </dgm:pt>
    <dgm:pt modelId="{BCAB0404-F31C-9D42-A1E9-01A56EF74511}" type="pres">
      <dgm:prSet presAssocID="{BF942936-68A6-4290-980A-D9EE95119599}" presName="node" presStyleLbl="node1" presStyleIdx="4" presStyleCnt="5">
        <dgm:presLayoutVars>
          <dgm:bulletEnabled val="1"/>
        </dgm:presLayoutVars>
      </dgm:prSet>
      <dgm:spPr/>
    </dgm:pt>
  </dgm:ptLst>
  <dgm:cxnLst>
    <dgm:cxn modelId="{C0CB722B-DF45-064A-81CF-05D49FE3B540}" type="presOf" srcId="{1A2C9C87-CFFC-4DAE-9ED5-EC97F4052247}" destId="{DDC88D95-4109-7C47-A437-F3A0E1D864F5}" srcOrd="0" destOrd="0" presId="urn:microsoft.com/office/officeart/2005/8/layout/default"/>
    <dgm:cxn modelId="{81C0D72C-039C-CB4E-B568-166565DFE402}" type="presOf" srcId="{BF942936-68A6-4290-980A-D9EE95119599}" destId="{BCAB0404-F31C-9D42-A1E9-01A56EF74511}" srcOrd="0" destOrd="0" presId="urn:microsoft.com/office/officeart/2005/8/layout/default"/>
    <dgm:cxn modelId="{943D9536-3CC0-4822-B3BB-AEDFFFE2E4C0}" srcId="{1A2C9C87-CFFC-4DAE-9ED5-EC97F4052247}" destId="{BF942936-68A6-4290-980A-D9EE95119599}" srcOrd="4" destOrd="0" parTransId="{51623308-4044-4072-B25B-A522DE26F510}" sibTransId="{93B8C39B-B9EA-4D97-91DD-55F5C6EE3E54}"/>
    <dgm:cxn modelId="{43A27948-01F5-6340-AC6F-741AFD8905A6}" type="presOf" srcId="{15C75A21-7C26-47C2-A1B8-4643871F78A3}" destId="{54399533-655B-D24B-8743-838C7CAE0FAC}" srcOrd="0" destOrd="0" presId="urn:microsoft.com/office/officeart/2005/8/layout/default"/>
    <dgm:cxn modelId="{126CCF51-3E18-6C49-AE6B-6D5771AD76CF}" type="presOf" srcId="{E04FFBDE-68E3-4258-90C9-FAB505900194}" destId="{2837F8D4-1B00-9146-9CCE-D50BA28B2166}" srcOrd="0" destOrd="0" presId="urn:microsoft.com/office/officeart/2005/8/layout/default"/>
    <dgm:cxn modelId="{F81E3275-BAB0-440F-9E88-9422DAEFA920}" srcId="{1A2C9C87-CFFC-4DAE-9ED5-EC97F4052247}" destId="{15C75A21-7C26-47C2-A1B8-4643871F78A3}" srcOrd="0" destOrd="0" parTransId="{E6DA8E3C-3C1E-4407-93B8-195BFC8608D1}" sibTransId="{AEA6DA9F-4563-410C-AD0B-53241B8A1189}"/>
    <dgm:cxn modelId="{44AA8289-FEBB-1A40-990A-79F5B3A9834E}" type="presOf" srcId="{FB161C3F-5F58-4547-AE27-9D6FDDE939F3}" destId="{36F2655E-FE78-2E4C-A93E-77A09F0377C4}" srcOrd="0" destOrd="0" presId="urn:microsoft.com/office/officeart/2005/8/layout/default"/>
    <dgm:cxn modelId="{30A41A9C-47EB-4D91-85A2-2AA0D4C8007B}" srcId="{1A2C9C87-CFFC-4DAE-9ED5-EC97F4052247}" destId="{FB161C3F-5F58-4547-AE27-9D6FDDE939F3}" srcOrd="2" destOrd="0" parTransId="{E3ACCF44-45DB-4BB4-9442-BC946C0C81D6}" sibTransId="{37C44ADD-CB40-4445-B646-9A837B4C243B}"/>
    <dgm:cxn modelId="{BECA33B3-B7D1-4B9D-8EF3-63EA4A9E3236}" srcId="{1A2C9C87-CFFC-4DAE-9ED5-EC97F4052247}" destId="{E04FFBDE-68E3-4258-90C9-FAB505900194}" srcOrd="1" destOrd="0" parTransId="{31C581FB-4BD1-448C-9E15-8C6261975D25}" sibTransId="{E03B6FF0-EF15-4625-A904-8DFA177D7BD1}"/>
    <dgm:cxn modelId="{FC6CFFBF-09B9-40B3-AD79-0817B1622194}" srcId="{1A2C9C87-CFFC-4DAE-9ED5-EC97F4052247}" destId="{D74BBD3E-F330-4491-8869-3B04B69B71DA}" srcOrd="3" destOrd="0" parTransId="{4E15EA98-1E82-479D-B34E-58998D9354C3}" sibTransId="{52ABEE66-3F1A-4721-BF38-D2C485592AA7}"/>
    <dgm:cxn modelId="{70A96AE6-ECF4-3F40-98DA-3D9D1253C596}" type="presOf" srcId="{D74BBD3E-F330-4491-8869-3B04B69B71DA}" destId="{3E98E738-909E-5A47-8D66-C5707D093294}" srcOrd="0" destOrd="0" presId="urn:microsoft.com/office/officeart/2005/8/layout/default"/>
    <dgm:cxn modelId="{87071E32-A1C2-314F-852E-87D38CA4EDC7}" type="presParOf" srcId="{DDC88D95-4109-7C47-A437-F3A0E1D864F5}" destId="{54399533-655B-D24B-8743-838C7CAE0FAC}" srcOrd="0" destOrd="0" presId="urn:microsoft.com/office/officeart/2005/8/layout/default"/>
    <dgm:cxn modelId="{F1829056-8E5B-DE41-8B61-A6F071A50D42}" type="presParOf" srcId="{DDC88D95-4109-7C47-A437-F3A0E1D864F5}" destId="{1621C006-8B44-6748-A8A4-93B3202F222F}" srcOrd="1" destOrd="0" presId="urn:microsoft.com/office/officeart/2005/8/layout/default"/>
    <dgm:cxn modelId="{2B551FAF-2CBA-8B49-BBEB-BA0721B60C68}" type="presParOf" srcId="{DDC88D95-4109-7C47-A437-F3A0E1D864F5}" destId="{2837F8D4-1B00-9146-9CCE-D50BA28B2166}" srcOrd="2" destOrd="0" presId="urn:microsoft.com/office/officeart/2005/8/layout/default"/>
    <dgm:cxn modelId="{E514A35D-4667-8B45-A087-37D036A08BA8}" type="presParOf" srcId="{DDC88D95-4109-7C47-A437-F3A0E1D864F5}" destId="{2732EC94-82D9-C544-9933-B96A01340DBC}" srcOrd="3" destOrd="0" presId="urn:microsoft.com/office/officeart/2005/8/layout/default"/>
    <dgm:cxn modelId="{1EDE8046-AE9A-B343-8EB8-0527D61D56CF}" type="presParOf" srcId="{DDC88D95-4109-7C47-A437-F3A0E1D864F5}" destId="{36F2655E-FE78-2E4C-A93E-77A09F0377C4}" srcOrd="4" destOrd="0" presId="urn:microsoft.com/office/officeart/2005/8/layout/default"/>
    <dgm:cxn modelId="{6B113B58-3D01-C743-B337-0ECDFDEDEE1F}" type="presParOf" srcId="{DDC88D95-4109-7C47-A437-F3A0E1D864F5}" destId="{A0A06949-0C1B-0347-9189-EC79535C4CA2}" srcOrd="5" destOrd="0" presId="urn:microsoft.com/office/officeart/2005/8/layout/default"/>
    <dgm:cxn modelId="{558894FC-1DA5-534A-8B87-AE6D1BC5C496}" type="presParOf" srcId="{DDC88D95-4109-7C47-A437-F3A0E1D864F5}" destId="{3E98E738-909E-5A47-8D66-C5707D093294}" srcOrd="6" destOrd="0" presId="urn:microsoft.com/office/officeart/2005/8/layout/default"/>
    <dgm:cxn modelId="{8A9C495E-B3D2-5847-9A4B-3FFC179A68BD}" type="presParOf" srcId="{DDC88D95-4109-7C47-A437-F3A0E1D864F5}" destId="{3AB5837A-31BC-EC41-92E1-4EBAB2175029}" srcOrd="7" destOrd="0" presId="urn:microsoft.com/office/officeart/2005/8/layout/default"/>
    <dgm:cxn modelId="{CD296946-BAA5-C34E-964C-BA68BDE03282}" type="presParOf" srcId="{DDC88D95-4109-7C47-A437-F3A0E1D864F5}" destId="{BCAB0404-F31C-9D42-A1E9-01A56EF74511}"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8F88C0-2B86-B244-8FA0-EE6FAB3908D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20A48C28-F3BA-9A4B-8740-F826F4A68CEF}">
      <dgm:prSet/>
      <dgm:spPr/>
      <dgm:t>
        <a:bodyPr/>
        <a:lstStyle/>
        <a:p>
          <a:r>
            <a:rPr lang="en-US"/>
            <a:t>How do they </a:t>
          </a:r>
          <a:r>
            <a:rPr lang="en-US" b="1"/>
            <a:t>respond when you set limits </a:t>
          </a:r>
          <a:r>
            <a:rPr lang="en-US"/>
            <a:t>about other things?</a:t>
          </a:r>
        </a:p>
      </dgm:t>
    </dgm:pt>
    <dgm:pt modelId="{AB84BFDC-3D42-A545-8FEE-9837916D6913}" type="parTrans" cxnId="{1A00A467-09CF-104E-9FE8-7FCC7CF20DB0}">
      <dgm:prSet/>
      <dgm:spPr/>
      <dgm:t>
        <a:bodyPr/>
        <a:lstStyle/>
        <a:p>
          <a:endParaRPr lang="en-US"/>
        </a:p>
      </dgm:t>
    </dgm:pt>
    <dgm:pt modelId="{A6787850-3030-9B44-9432-7A1397253862}" type="sibTrans" cxnId="{1A00A467-09CF-104E-9FE8-7FCC7CF20DB0}">
      <dgm:prSet/>
      <dgm:spPr/>
      <dgm:t>
        <a:bodyPr/>
        <a:lstStyle/>
        <a:p>
          <a:endParaRPr lang="en-US"/>
        </a:p>
      </dgm:t>
    </dgm:pt>
    <dgm:pt modelId="{91A6B45D-42FD-A24A-A36E-856DB0AB1079}">
      <dgm:prSet/>
      <dgm:spPr/>
      <dgm:t>
        <a:bodyPr/>
        <a:lstStyle/>
        <a:p>
          <a:r>
            <a:rPr lang="en-US"/>
            <a:t>Does your </a:t>
          </a:r>
          <a:r>
            <a:rPr lang="en-US" b="1"/>
            <a:t>child have some ability to proceed with tasks independently </a:t>
          </a:r>
          <a:r>
            <a:rPr lang="en-US"/>
            <a:t>without constant conflict?</a:t>
          </a:r>
        </a:p>
      </dgm:t>
    </dgm:pt>
    <dgm:pt modelId="{301B14AF-BC36-E940-A7FA-1170B0FE9E55}" type="parTrans" cxnId="{8B7BFCE9-D575-EE44-AD5B-32DE79AE3E16}">
      <dgm:prSet/>
      <dgm:spPr/>
      <dgm:t>
        <a:bodyPr/>
        <a:lstStyle/>
        <a:p>
          <a:endParaRPr lang="en-US"/>
        </a:p>
      </dgm:t>
    </dgm:pt>
    <dgm:pt modelId="{ACB8132E-289F-0A41-8BFF-8497A366E926}" type="sibTrans" cxnId="{8B7BFCE9-D575-EE44-AD5B-32DE79AE3E16}">
      <dgm:prSet/>
      <dgm:spPr/>
      <dgm:t>
        <a:bodyPr/>
        <a:lstStyle/>
        <a:p>
          <a:endParaRPr lang="en-US"/>
        </a:p>
      </dgm:t>
    </dgm:pt>
    <dgm:pt modelId="{1BCCB062-DF4E-E44D-A165-ADC62513EA9C}">
      <dgm:prSet/>
      <dgm:spPr/>
      <dgm:t>
        <a:bodyPr/>
        <a:lstStyle/>
        <a:p>
          <a:r>
            <a:rPr lang="en-US"/>
            <a:t>Do we </a:t>
          </a:r>
          <a:r>
            <a:rPr lang="en-US" b="1"/>
            <a:t>have a way to manage conversations </a:t>
          </a:r>
          <a:r>
            <a:rPr lang="en-US"/>
            <a:t>about </a:t>
          </a:r>
          <a:r>
            <a:rPr lang="en-US" b="1"/>
            <a:t>rules</a:t>
          </a:r>
          <a:r>
            <a:rPr lang="en-US"/>
            <a:t> </a:t>
          </a:r>
          <a:r>
            <a:rPr lang="en-US" b="1"/>
            <a:t>and expectations </a:t>
          </a:r>
          <a:r>
            <a:rPr lang="en-US"/>
            <a:t>challenging situations (e.g., way to manage TV time, homework rules, sleepover rules)?</a:t>
          </a:r>
        </a:p>
      </dgm:t>
    </dgm:pt>
    <dgm:pt modelId="{C9A9E318-8185-CD45-AE28-5A04CB23896A}" type="parTrans" cxnId="{FD5463BD-430A-E743-924E-3D11E9BF2E14}">
      <dgm:prSet/>
      <dgm:spPr/>
      <dgm:t>
        <a:bodyPr/>
        <a:lstStyle/>
        <a:p>
          <a:endParaRPr lang="en-US"/>
        </a:p>
      </dgm:t>
    </dgm:pt>
    <dgm:pt modelId="{19A48CFD-FDC3-FF48-94E6-AB8DFC4877A3}" type="sibTrans" cxnId="{FD5463BD-430A-E743-924E-3D11E9BF2E14}">
      <dgm:prSet/>
      <dgm:spPr/>
      <dgm:t>
        <a:bodyPr/>
        <a:lstStyle/>
        <a:p>
          <a:endParaRPr lang="en-US"/>
        </a:p>
      </dgm:t>
    </dgm:pt>
    <dgm:pt modelId="{3F7E0905-ED9F-8742-A09F-BF9759106227}">
      <dgm:prSet/>
      <dgm:spPr/>
      <dgm:t>
        <a:bodyPr/>
        <a:lstStyle/>
        <a:p>
          <a:r>
            <a:rPr lang="en-US"/>
            <a:t>What is the </a:t>
          </a:r>
          <a:r>
            <a:rPr lang="en-US" b="1"/>
            <a:t>purpose </a:t>
          </a:r>
          <a:r>
            <a:rPr lang="en-US"/>
            <a:t>of why I am giving them a device? </a:t>
          </a:r>
          <a:r>
            <a:rPr lang="en-US" b="1"/>
            <a:t>What is the right device to meet that need?</a:t>
          </a:r>
          <a:endParaRPr lang="en-US"/>
        </a:p>
      </dgm:t>
    </dgm:pt>
    <dgm:pt modelId="{AEB53616-30D6-934E-A30F-D8623BFF0D03}" type="parTrans" cxnId="{ECB2FA30-93A0-3B41-990D-A872C80892B6}">
      <dgm:prSet/>
      <dgm:spPr/>
      <dgm:t>
        <a:bodyPr/>
        <a:lstStyle/>
        <a:p>
          <a:endParaRPr lang="en-US"/>
        </a:p>
      </dgm:t>
    </dgm:pt>
    <dgm:pt modelId="{41881CCE-B283-4A49-9DCF-A21E4F988388}" type="sibTrans" cxnId="{ECB2FA30-93A0-3B41-990D-A872C80892B6}">
      <dgm:prSet/>
      <dgm:spPr/>
      <dgm:t>
        <a:bodyPr/>
        <a:lstStyle/>
        <a:p>
          <a:endParaRPr lang="en-US"/>
        </a:p>
      </dgm:t>
    </dgm:pt>
    <dgm:pt modelId="{499B88F7-06B1-9547-B76D-ADB1B09D532D}">
      <dgm:prSet/>
      <dgm:spPr/>
      <dgm:t>
        <a:bodyPr/>
        <a:lstStyle/>
        <a:p>
          <a:r>
            <a:rPr lang="en-US" b="1"/>
            <a:t>Am I ready </a:t>
          </a:r>
          <a:r>
            <a:rPr lang="en-US"/>
            <a:t>to </a:t>
          </a:r>
          <a:r>
            <a:rPr lang="en-US" b="1"/>
            <a:t>change rules </a:t>
          </a:r>
          <a:r>
            <a:rPr lang="en-US"/>
            <a:t>around this phone/device when needed?</a:t>
          </a:r>
        </a:p>
      </dgm:t>
    </dgm:pt>
    <dgm:pt modelId="{32A06F79-123A-644F-A070-B6F6D51863E9}" type="parTrans" cxnId="{16728985-8D9C-9445-BC91-2F4680593580}">
      <dgm:prSet/>
      <dgm:spPr/>
      <dgm:t>
        <a:bodyPr/>
        <a:lstStyle/>
        <a:p>
          <a:endParaRPr lang="en-US"/>
        </a:p>
      </dgm:t>
    </dgm:pt>
    <dgm:pt modelId="{920B2EEA-166A-A841-B7BD-7E528744D9FA}" type="sibTrans" cxnId="{16728985-8D9C-9445-BC91-2F4680593580}">
      <dgm:prSet/>
      <dgm:spPr/>
      <dgm:t>
        <a:bodyPr/>
        <a:lstStyle/>
        <a:p>
          <a:endParaRPr lang="en-US"/>
        </a:p>
      </dgm:t>
    </dgm:pt>
    <dgm:pt modelId="{9F666728-C8F1-3848-9584-8CEA58D4022D}" type="pres">
      <dgm:prSet presAssocID="{188F88C0-2B86-B244-8FA0-EE6FAB3908DB}" presName="linear" presStyleCnt="0">
        <dgm:presLayoutVars>
          <dgm:animLvl val="lvl"/>
          <dgm:resizeHandles val="exact"/>
        </dgm:presLayoutVars>
      </dgm:prSet>
      <dgm:spPr/>
    </dgm:pt>
    <dgm:pt modelId="{2897F05D-12B3-F74F-AE3D-AEC6F1440357}" type="pres">
      <dgm:prSet presAssocID="{20A48C28-F3BA-9A4B-8740-F826F4A68CEF}" presName="parentText" presStyleLbl="node1" presStyleIdx="0" presStyleCnt="5">
        <dgm:presLayoutVars>
          <dgm:chMax val="0"/>
          <dgm:bulletEnabled val="1"/>
        </dgm:presLayoutVars>
      </dgm:prSet>
      <dgm:spPr/>
    </dgm:pt>
    <dgm:pt modelId="{6F408260-6648-1F42-9531-A10226DA86BB}" type="pres">
      <dgm:prSet presAssocID="{A6787850-3030-9B44-9432-7A1397253862}" presName="spacer" presStyleCnt="0"/>
      <dgm:spPr/>
    </dgm:pt>
    <dgm:pt modelId="{2E0AE4D2-502E-064D-BF03-1D5AFAA2A777}" type="pres">
      <dgm:prSet presAssocID="{91A6B45D-42FD-A24A-A36E-856DB0AB1079}" presName="parentText" presStyleLbl="node1" presStyleIdx="1" presStyleCnt="5">
        <dgm:presLayoutVars>
          <dgm:chMax val="0"/>
          <dgm:bulletEnabled val="1"/>
        </dgm:presLayoutVars>
      </dgm:prSet>
      <dgm:spPr/>
    </dgm:pt>
    <dgm:pt modelId="{9E3086C6-C8F8-4645-A616-CFC69F1881F1}" type="pres">
      <dgm:prSet presAssocID="{ACB8132E-289F-0A41-8BFF-8497A366E926}" presName="spacer" presStyleCnt="0"/>
      <dgm:spPr/>
    </dgm:pt>
    <dgm:pt modelId="{6E28163F-4F0B-0542-9D90-8BF9A6108135}" type="pres">
      <dgm:prSet presAssocID="{1BCCB062-DF4E-E44D-A165-ADC62513EA9C}" presName="parentText" presStyleLbl="node1" presStyleIdx="2" presStyleCnt="5">
        <dgm:presLayoutVars>
          <dgm:chMax val="0"/>
          <dgm:bulletEnabled val="1"/>
        </dgm:presLayoutVars>
      </dgm:prSet>
      <dgm:spPr/>
    </dgm:pt>
    <dgm:pt modelId="{CD6A91C3-7D4E-D945-9151-0B3B560FE176}" type="pres">
      <dgm:prSet presAssocID="{19A48CFD-FDC3-FF48-94E6-AB8DFC4877A3}" presName="spacer" presStyleCnt="0"/>
      <dgm:spPr/>
    </dgm:pt>
    <dgm:pt modelId="{2DB08A50-FCAF-904F-AC0E-8B02D232E717}" type="pres">
      <dgm:prSet presAssocID="{3F7E0905-ED9F-8742-A09F-BF9759106227}" presName="parentText" presStyleLbl="node1" presStyleIdx="3" presStyleCnt="5">
        <dgm:presLayoutVars>
          <dgm:chMax val="0"/>
          <dgm:bulletEnabled val="1"/>
        </dgm:presLayoutVars>
      </dgm:prSet>
      <dgm:spPr/>
    </dgm:pt>
    <dgm:pt modelId="{1D5FBDDA-4AC7-7F4B-9CB9-4B9095841061}" type="pres">
      <dgm:prSet presAssocID="{41881CCE-B283-4A49-9DCF-A21E4F988388}" presName="spacer" presStyleCnt="0"/>
      <dgm:spPr/>
    </dgm:pt>
    <dgm:pt modelId="{FCA6E03F-669C-7B49-B4EE-92F24C465248}" type="pres">
      <dgm:prSet presAssocID="{499B88F7-06B1-9547-B76D-ADB1B09D532D}" presName="parentText" presStyleLbl="node1" presStyleIdx="4" presStyleCnt="5">
        <dgm:presLayoutVars>
          <dgm:chMax val="0"/>
          <dgm:bulletEnabled val="1"/>
        </dgm:presLayoutVars>
      </dgm:prSet>
      <dgm:spPr/>
    </dgm:pt>
  </dgm:ptLst>
  <dgm:cxnLst>
    <dgm:cxn modelId="{6244FD1E-5821-A14E-9E51-336BEC489713}" type="presOf" srcId="{188F88C0-2B86-B244-8FA0-EE6FAB3908DB}" destId="{9F666728-C8F1-3848-9584-8CEA58D4022D}" srcOrd="0" destOrd="0" presId="urn:microsoft.com/office/officeart/2005/8/layout/vList2"/>
    <dgm:cxn modelId="{ECB2FA30-93A0-3B41-990D-A872C80892B6}" srcId="{188F88C0-2B86-B244-8FA0-EE6FAB3908DB}" destId="{3F7E0905-ED9F-8742-A09F-BF9759106227}" srcOrd="3" destOrd="0" parTransId="{AEB53616-30D6-934E-A30F-D8623BFF0D03}" sibTransId="{41881CCE-B283-4A49-9DCF-A21E4F988388}"/>
    <dgm:cxn modelId="{1A00A467-09CF-104E-9FE8-7FCC7CF20DB0}" srcId="{188F88C0-2B86-B244-8FA0-EE6FAB3908DB}" destId="{20A48C28-F3BA-9A4B-8740-F826F4A68CEF}" srcOrd="0" destOrd="0" parTransId="{AB84BFDC-3D42-A545-8FEE-9837916D6913}" sibTransId="{A6787850-3030-9B44-9432-7A1397253862}"/>
    <dgm:cxn modelId="{78548484-BCD0-5F4C-B884-7E0E6618C163}" type="presOf" srcId="{3F7E0905-ED9F-8742-A09F-BF9759106227}" destId="{2DB08A50-FCAF-904F-AC0E-8B02D232E717}" srcOrd="0" destOrd="0" presId="urn:microsoft.com/office/officeart/2005/8/layout/vList2"/>
    <dgm:cxn modelId="{16728985-8D9C-9445-BC91-2F4680593580}" srcId="{188F88C0-2B86-B244-8FA0-EE6FAB3908DB}" destId="{499B88F7-06B1-9547-B76D-ADB1B09D532D}" srcOrd="4" destOrd="0" parTransId="{32A06F79-123A-644F-A070-B6F6D51863E9}" sibTransId="{920B2EEA-166A-A841-B7BD-7E528744D9FA}"/>
    <dgm:cxn modelId="{9EE1B8A0-A772-1C4A-9566-FFD7B1A1669D}" type="presOf" srcId="{499B88F7-06B1-9547-B76D-ADB1B09D532D}" destId="{FCA6E03F-669C-7B49-B4EE-92F24C465248}" srcOrd="0" destOrd="0" presId="urn:microsoft.com/office/officeart/2005/8/layout/vList2"/>
    <dgm:cxn modelId="{0AACE4AF-C3AC-1B4F-82F6-6CF919017BD5}" type="presOf" srcId="{91A6B45D-42FD-A24A-A36E-856DB0AB1079}" destId="{2E0AE4D2-502E-064D-BF03-1D5AFAA2A777}" srcOrd="0" destOrd="0" presId="urn:microsoft.com/office/officeart/2005/8/layout/vList2"/>
    <dgm:cxn modelId="{FD5463BD-430A-E743-924E-3D11E9BF2E14}" srcId="{188F88C0-2B86-B244-8FA0-EE6FAB3908DB}" destId="{1BCCB062-DF4E-E44D-A165-ADC62513EA9C}" srcOrd="2" destOrd="0" parTransId="{C9A9E318-8185-CD45-AE28-5A04CB23896A}" sibTransId="{19A48CFD-FDC3-FF48-94E6-AB8DFC4877A3}"/>
    <dgm:cxn modelId="{666193CA-47E3-FF4F-AB01-BBC69A884C18}" type="presOf" srcId="{20A48C28-F3BA-9A4B-8740-F826F4A68CEF}" destId="{2897F05D-12B3-F74F-AE3D-AEC6F1440357}" srcOrd="0" destOrd="0" presId="urn:microsoft.com/office/officeart/2005/8/layout/vList2"/>
    <dgm:cxn modelId="{F9670EDB-6FD2-6E47-B573-E8FF37218344}" type="presOf" srcId="{1BCCB062-DF4E-E44D-A165-ADC62513EA9C}" destId="{6E28163F-4F0B-0542-9D90-8BF9A6108135}" srcOrd="0" destOrd="0" presId="urn:microsoft.com/office/officeart/2005/8/layout/vList2"/>
    <dgm:cxn modelId="{8B7BFCE9-D575-EE44-AD5B-32DE79AE3E16}" srcId="{188F88C0-2B86-B244-8FA0-EE6FAB3908DB}" destId="{91A6B45D-42FD-A24A-A36E-856DB0AB1079}" srcOrd="1" destOrd="0" parTransId="{301B14AF-BC36-E940-A7FA-1170B0FE9E55}" sibTransId="{ACB8132E-289F-0A41-8BFF-8497A366E926}"/>
    <dgm:cxn modelId="{A736E98F-DFF3-B940-B863-0A0319929D20}" type="presParOf" srcId="{9F666728-C8F1-3848-9584-8CEA58D4022D}" destId="{2897F05D-12B3-F74F-AE3D-AEC6F1440357}" srcOrd="0" destOrd="0" presId="urn:microsoft.com/office/officeart/2005/8/layout/vList2"/>
    <dgm:cxn modelId="{40FCBAA1-5DEC-4047-AFDF-94AE3A7DB27C}" type="presParOf" srcId="{9F666728-C8F1-3848-9584-8CEA58D4022D}" destId="{6F408260-6648-1F42-9531-A10226DA86BB}" srcOrd="1" destOrd="0" presId="urn:microsoft.com/office/officeart/2005/8/layout/vList2"/>
    <dgm:cxn modelId="{A11BE367-52C8-334A-AD01-EEB10A70EAFD}" type="presParOf" srcId="{9F666728-C8F1-3848-9584-8CEA58D4022D}" destId="{2E0AE4D2-502E-064D-BF03-1D5AFAA2A777}" srcOrd="2" destOrd="0" presId="urn:microsoft.com/office/officeart/2005/8/layout/vList2"/>
    <dgm:cxn modelId="{0B61EE28-FAFE-D848-84B5-F42F70A62972}" type="presParOf" srcId="{9F666728-C8F1-3848-9584-8CEA58D4022D}" destId="{9E3086C6-C8F8-4645-A616-CFC69F1881F1}" srcOrd="3" destOrd="0" presId="urn:microsoft.com/office/officeart/2005/8/layout/vList2"/>
    <dgm:cxn modelId="{8E6ACB94-3577-BF48-BF87-32D893360239}" type="presParOf" srcId="{9F666728-C8F1-3848-9584-8CEA58D4022D}" destId="{6E28163F-4F0B-0542-9D90-8BF9A6108135}" srcOrd="4" destOrd="0" presId="urn:microsoft.com/office/officeart/2005/8/layout/vList2"/>
    <dgm:cxn modelId="{6152F166-4396-9D4D-AB4E-784BFF39A937}" type="presParOf" srcId="{9F666728-C8F1-3848-9584-8CEA58D4022D}" destId="{CD6A91C3-7D4E-D945-9151-0B3B560FE176}" srcOrd="5" destOrd="0" presId="urn:microsoft.com/office/officeart/2005/8/layout/vList2"/>
    <dgm:cxn modelId="{1ECAD377-F53A-E747-8F3A-38808677602E}" type="presParOf" srcId="{9F666728-C8F1-3848-9584-8CEA58D4022D}" destId="{2DB08A50-FCAF-904F-AC0E-8B02D232E717}" srcOrd="6" destOrd="0" presId="urn:microsoft.com/office/officeart/2005/8/layout/vList2"/>
    <dgm:cxn modelId="{0825B43D-B2EA-7B4C-884B-E7C0648823FB}" type="presParOf" srcId="{9F666728-C8F1-3848-9584-8CEA58D4022D}" destId="{1D5FBDDA-4AC7-7F4B-9CB9-4B9095841061}" srcOrd="7" destOrd="0" presId="urn:microsoft.com/office/officeart/2005/8/layout/vList2"/>
    <dgm:cxn modelId="{011AFA10-935A-F749-B506-8EB930D5DD14}" type="presParOf" srcId="{9F666728-C8F1-3848-9584-8CEA58D4022D}" destId="{FCA6E03F-669C-7B49-B4EE-92F24C46524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0A47C7-AA52-419D-BEB1-AAA28511722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492CFCC1-C646-482E-A42F-9CCA7B00396D}">
      <dgm:prSet custT="1"/>
      <dgm:spPr/>
      <dgm:t>
        <a:bodyPr/>
        <a:lstStyle/>
        <a:p>
          <a:r>
            <a:rPr lang="en-US" sz="2800" b="1" dirty="0"/>
            <a:t>Approximately 2/3 of US children and adolescents report that </a:t>
          </a:r>
          <a:r>
            <a:rPr lang="en-US" sz="2800" b="1" u="sng" dirty="0">
              <a:hlinkClick xmlns:r="http://schemas.openxmlformats.org/officeDocument/2006/relationships" r:id="rId1"/>
            </a:rPr>
            <a:t>their parents have “no rules”</a:t>
          </a:r>
          <a:r>
            <a:rPr lang="en-US" sz="2800" b="1" dirty="0"/>
            <a:t> related to time spent on media use. </a:t>
          </a:r>
        </a:p>
      </dgm:t>
    </dgm:pt>
    <dgm:pt modelId="{51C54AE5-CD62-4F68-9110-1C3C9C196B76}" type="parTrans" cxnId="{0865757F-7D7B-496E-AA59-4CA914062D73}">
      <dgm:prSet/>
      <dgm:spPr/>
      <dgm:t>
        <a:bodyPr/>
        <a:lstStyle/>
        <a:p>
          <a:endParaRPr lang="en-US" sz="1800"/>
        </a:p>
      </dgm:t>
    </dgm:pt>
    <dgm:pt modelId="{06EE8DBD-C853-4F79-A1AE-76AACFE536DE}" type="sibTrans" cxnId="{0865757F-7D7B-496E-AA59-4CA914062D73}">
      <dgm:prSet/>
      <dgm:spPr/>
      <dgm:t>
        <a:bodyPr/>
        <a:lstStyle/>
        <a:p>
          <a:endParaRPr lang="en-US" sz="1800"/>
        </a:p>
      </dgm:t>
    </dgm:pt>
    <dgm:pt modelId="{092F7B52-976A-44F3-974D-8403670AC6FC}">
      <dgm:prSet custT="1"/>
      <dgm:spPr/>
      <dgm:t>
        <a:bodyPr/>
        <a:lstStyle/>
        <a:p>
          <a:r>
            <a:rPr lang="en-US" sz="2800" b="1" dirty="0"/>
            <a:t>Kids and teens need help with screen time boundaries!</a:t>
          </a:r>
          <a:endParaRPr lang="en-US" sz="2800" dirty="0"/>
        </a:p>
      </dgm:t>
    </dgm:pt>
    <dgm:pt modelId="{7DB93A4A-2727-4EAC-BD6F-1C5C99DAE950}" type="parTrans" cxnId="{91BC71A5-387A-48DB-866A-6CCB1FA6B3FE}">
      <dgm:prSet/>
      <dgm:spPr/>
      <dgm:t>
        <a:bodyPr/>
        <a:lstStyle/>
        <a:p>
          <a:endParaRPr lang="en-US" sz="1800"/>
        </a:p>
      </dgm:t>
    </dgm:pt>
    <dgm:pt modelId="{F092C94C-8A91-4971-BE85-15B4F44BDF47}" type="sibTrans" cxnId="{91BC71A5-387A-48DB-866A-6CCB1FA6B3FE}">
      <dgm:prSet/>
      <dgm:spPr/>
      <dgm:t>
        <a:bodyPr/>
        <a:lstStyle/>
        <a:p>
          <a:endParaRPr lang="en-US" sz="1800"/>
        </a:p>
      </dgm:t>
    </dgm:pt>
    <dgm:pt modelId="{07D5659E-99ED-488F-AEBB-8D2EB4A03219}">
      <dgm:prSet custT="1"/>
      <dgm:spPr/>
      <dgm:t>
        <a:bodyPr/>
        <a:lstStyle/>
        <a:p>
          <a:r>
            <a:rPr lang="en-US" sz="1200" b="1" dirty="0"/>
            <a:t>Brain development </a:t>
          </a:r>
          <a:r>
            <a:rPr lang="en-US" sz="1200" dirty="0"/>
            <a:t>does not match skills needed to resist screens yet</a:t>
          </a:r>
        </a:p>
      </dgm:t>
    </dgm:pt>
    <dgm:pt modelId="{BF258679-C613-4853-9805-F64E138B90F3}" type="parTrans" cxnId="{AF53B63C-C7CB-43AD-8C69-6FC661C996DD}">
      <dgm:prSet/>
      <dgm:spPr/>
      <dgm:t>
        <a:bodyPr/>
        <a:lstStyle/>
        <a:p>
          <a:endParaRPr lang="en-US" sz="1800"/>
        </a:p>
      </dgm:t>
    </dgm:pt>
    <dgm:pt modelId="{6A8D976E-52A4-41B2-BA97-E49EE09F589F}" type="sibTrans" cxnId="{AF53B63C-C7CB-43AD-8C69-6FC661C996DD}">
      <dgm:prSet/>
      <dgm:spPr/>
      <dgm:t>
        <a:bodyPr/>
        <a:lstStyle/>
        <a:p>
          <a:endParaRPr lang="en-US" sz="1800"/>
        </a:p>
      </dgm:t>
    </dgm:pt>
    <dgm:pt modelId="{6723375B-F9C9-4F94-AEA8-69B5503D61A5}">
      <dgm:prSet custT="1"/>
      <dgm:spPr/>
      <dgm:t>
        <a:bodyPr/>
        <a:lstStyle/>
        <a:p>
          <a:r>
            <a:rPr lang="en-US" sz="1200" dirty="0"/>
            <a:t>Lack of </a:t>
          </a:r>
          <a:r>
            <a:rPr lang="en-US" sz="1200" b="1" dirty="0"/>
            <a:t>impulse control</a:t>
          </a:r>
          <a:endParaRPr lang="en-US" sz="1200" dirty="0"/>
        </a:p>
      </dgm:t>
    </dgm:pt>
    <dgm:pt modelId="{F422CA00-C4DE-4BA2-829F-3C2D1CDA36FE}" type="parTrans" cxnId="{628C898B-CAAC-47FB-B41F-DE475FDFAB88}">
      <dgm:prSet/>
      <dgm:spPr/>
      <dgm:t>
        <a:bodyPr/>
        <a:lstStyle/>
        <a:p>
          <a:endParaRPr lang="en-US" sz="1800"/>
        </a:p>
      </dgm:t>
    </dgm:pt>
    <dgm:pt modelId="{3F10EE21-0812-4071-94ED-AFB2A94F2D08}" type="sibTrans" cxnId="{628C898B-CAAC-47FB-B41F-DE475FDFAB88}">
      <dgm:prSet/>
      <dgm:spPr/>
      <dgm:t>
        <a:bodyPr/>
        <a:lstStyle/>
        <a:p>
          <a:endParaRPr lang="en-US" sz="1800"/>
        </a:p>
      </dgm:t>
    </dgm:pt>
    <dgm:pt modelId="{85E88464-EE2A-425B-BDA7-A4CAB4D197AC}">
      <dgm:prSet custT="1"/>
      <dgm:spPr/>
      <dgm:t>
        <a:bodyPr/>
        <a:lstStyle/>
        <a:p>
          <a:r>
            <a:rPr lang="en-US" sz="1200"/>
            <a:t>Screens are made to be </a:t>
          </a:r>
          <a:r>
            <a:rPr lang="en-US" sz="1200" b="1"/>
            <a:t>addictive</a:t>
          </a:r>
          <a:endParaRPr lang="en-US" sz="1200"/>
        </a:p>
      </dgm:t>
    </dgm:pt>
    <dgm:pt modelId="{8C79602B-6087-481E-8474-EE18CC080C1F}" type="parTrans" cxnId="{61DA1D2C-2743-4A7D-85E9-886273EC057B}">
      <dgm:prSet/>
      <dgm:spPr/>
      <dgm:t>
        <a:bodyPr/>
        <a:lstStyle/>
        <a:p>
          <a:endParaRPr lang="en-US" sz="1800"/>
        </a:p>
      </dgm:t>
    </dgm:pt>
    <dgm:pt modelId="{2C98889A-D1D4-46BB-BC99-0FFC252B84A4}" type="sibTrans" cxnId="{61DA1D2C-2743-4A7D-85E9-886273EC057B}">
      <dgm:prSet/>
      <dgm:spPr/>
      <dgm:t>
        <a:bodyPr/>
        <a:lstStyle/>
        <a:p>
          <a:endParaRPr lang="en-US" sz="1800"/>
        </a:p>
      </dgm:t>
    </dgm:pt>
    <dgm:pt modelId="{AE940DE2-6881-4A3A-9C14-A44181C915A6}">
      <dgm:prSet custT="1"/>
      <dgm:spPr/>
      <dgm:t>
        <a:bodyPr/>
        <a:lstStyle/>
        <a:p>
          <a:r>
            <a:rPr lang="en-US" sz="1200"/>
            <a:t>Stronger </a:t>
          </a:r>
          <a:r>
            <a:rPr lang="en-US" sz="1200" b="1"/>
            <a:t>sensitivity</a:t>
          </a:r>
          <a:r>
            <a:rPr lang="en-US" sz="1200"/>
            <a:t> to </a:t>
          </a:r>
          <a:r>
            <a:rPr lang="en-US" sz="1200" b="1"/>
            <a:t>immediate rewards</a:t>
          </a:r>
          <a:endParaRPr lang="en-US" sz="1200"/>
        </a:p>
      </dgm:t>
    </dgm:pt>
    <dgm:pt modelId="{81786121-DAF6-4250-B55B-605C1AFBEB62}" type="parTrans" cxnId="{9BBED080-C226-4462-AA4F-BE8FE4302230}">
      <dgm:prSet/>
      <dgm:spPr/>
      <dgm:t>
        <a:bodyPr/>
        <a:lstStyle/>
        <a:p>
          <a:endParaRPr lang="en-US" sz="1800"/>
        </a:p>
      </dgm:t>
    </dgm:pt>
    <dgm:pt modelId="{404DD4F2-ABD4-474B-A2F2-BB28BB5800B9}" type="sibTrans" cxnId="{9BBED080-C226-4462-AA4F-BE8FE4302230}">
      <dgm:prSet/>
      <dgm:spPr/>
      <dgm:t>
        <a:bodyPr/>
        <a:lstStyle/>
        <a:p>
          <a:endParaRPr lang="en-US" sz="1800"/>
        </a:p>
      </dgm:t>
    </dgm:pt>
    <dgm:pt modelId="{9A8B505C-F23E-9D40-AC0B-E15D231A347F}" type="pres">
      <dgm:prSet presAssocID="{950A47C7-AA52-419D-BEB1-AAA28511722A}" presName="Name0" presStyleCnt="0">
        <dgm:presLayoutVars>
          <dgm:dir/>
          <dgm:animLvl val="lvl"/>
          <dgm:resizeHandles val="exact"/>
        </dgm:presLayoutVars>
      </dgm:prSet>
      <dgm:spPr/>
    </dgm:pt>
    <dgm:pt modelId="{4EC03578-D821-5E48-AC24-AFC9F00DED20}" type="pres">
      <dgm:prSet presAssocID="{092F7B52-976A-44F3-974D-8403670AC6FC}" presName="boxAndChildren" presStyleCnt="0"/>
      <dgm:spPr/>
    </dgm:pt>
    <dgm:pt modelId="{4288B5DB-B777-2B44-A317-4F3E8915F884}" type="pres">
      <dgm:prSet presAssocID="{092F7B52-976A-44F3-974D-8403670AC6FC}" presName="parentTextBox" presStyleLbl="node1" presStyleIdx="0" presStyleCnt="2"/>
      <dgm:spPr/>
    </dgm:pt>
    <dgm:pt modelId="{FB23CF1F-BB76-2941-91FC-98970C8652E0}" type="pres">
      <dgm:prSet presAssocID="{092F7B52-976A-44F3-974D-8403670AC6FC}" presName="entireBox" presStyleLbl="node1" presStyleIdx="0" presStyleCnt="2"/>
      <dgm:spPr/>
    </dgm:pt>
    <dgm:pt modelId="{5095B2C5-7B73-A049-B4B8-E9CA92B43F11}" type="pres">
      <dgm:prSet presAssocID="{092F7B52-976A-44F3-974D-8403670AC6FC}" presName="descendantBox" presStyleCnt="0"/>
      <dgm:spPr/>
    </dgm:pt>
    <dgm:pt modelId="{FAA087EA-34C0-4E4F-8C45-348EA39F4869}" type="pres">
      <dgm:prSet presAssocID="{07D5659E-99ED-488F-AEBB-8D2EB4A03219}" presName="childTextBox" presStyleLbl="fgAccFollowNode1" presStyleIdx="0" presStyleCnt="4">
        <dgm:presLayoutVars>
          <dgm:bulletEnabled val="1"/>
        </dgm:presLayoutVars>
      </dgm:prSet>
      <dgm:spPr/>
    </dgm:pt>
    <dgm:pt modelId="{E2868FE7-B73B-2B47-9E27-F4940E81DF2A}" type="pres">
      <dgm:prSet presAssocID="{6723375B-F9C9-4F94-AEA8-69B5503D61A5}" presName="childTextBox" presStyleLbl="fgAccFollowNode1" presStyleIdx="1" presStyleCnt="4">
        <dgm:presLayoutVars>
          <dgm:bulletEnabled val="1"/>
        </dgm:presLayoutVars>
      </dgm:prSet>
      <dgm:spPr/>
    </dgm:pt>
    <dgm:pt modelId="{1049159A-88C3-064B-A96F-4FA867236AC4}" type="pres">
      <dgm:prSet presAssocID="{85E88464-EE2A-425B-BDA7-A4CAB4D197AC}" presName="childTextBox" presStyleLbl="fgAccFollowNode1" presStyleIdx="2" presStyleCnt="4">
        <dgm:presLayoutVars>
          <dgm:bulletEnabled val="1"/>
        </dgm:presLayoutVars>
      </dgm:prSet>
      <dgm:spPr/>
    </dgm:pt>
    <dgm:pt modelId="{4E8E8CA4-DC04-A04B-A2D0-A807AC3306E6}" type="pres">
      <dgm:prSet presAssocID="{AE940DE2-6881-4A3A-9C14-A44181C915A6}" presName="childTextBox" presStyleLbl="fgAccFollowNode1" presStyleIdx="3" presStyleCnt="4">
        <dgm:presLayoutVars>
          <dgm:bulletEnabled val="1"/>
        </dgm:presLayoutVars>
      </dgm:prSet>
      <dgm:spPr/>
    </dgm:pt>
    <dgm:pt modelId="{C3C94C8E-1D8C-C642-8CDB-5D04D472FC2E}" type="pres">
      <dgm:prSet presAssocID="{06EE8DBD-C853-4F79-A1AE-76AACFE536DE}" presName="sp" presStyleCnt="0"/>
      <dgm:spPr/>
    </dgm:pt>
    <dgm:pt modelId="{86130E3A-7F9A-D340-9649-6AD193F9086F}" type="pres">
      <dgm:prSet presAssocID="{492CFCC1-C646-482E-A42F-9CCA7B00396D}" presName="arrowAndChildren" presStyleCnt="0"/>
      <dgm:spPr/>
    </dgm:pt>
    <dgm:pt modelId="{7A0D85DD-9856-B549-AB6E-F8DDD8AE6DE0}" type="pres">
      <dgm:prSet presAssocID="{492CFCC1-C646-482E-A42F-9CCA7B00396D}" presName="parentTextArrow" presStyleLbl="node1" presStyleIdx="1" presStyleCnt="2"/>
      <dgm:spPr/>
    </dgm:pt>
  </dgm:ptLst>
  <dgm:cxnLst>
    <dgm:cxn modelId="{61DA1D2C-2743-4A7D-85E9-886273EC057B}" srcId="{092F7B52-976A-44F3-974D-8403670AC6FC}" destId="{85E88464-EE2A-425B-BDA7-A4CAB4D197AC}" srcOrd="2" destOrd="0" parTransId="{8C79602B-6087-481E-8474-EE18CC080C1F}" sibTransId="{2C98889A-D1D4-46BB-BC99-0FFC252B84A4}"/>
    <dgm:cxn modelId="{AF53B63C-C7CB-43AD-8C69-6FC661C996DD}" srcId="{092F7B52-976A-44F3-974D-8403670AC6FC}" destId="{07D5659E-99ED-488F-AEBB-8D2EB4A03219}" srcOrd="0" destOrd="0" parTransId="{BF258679-C613-4853-9805-F64E138B90F3}" sibTransId="{6A8D976E-52A4-41B2-BA97-E49EE09F589F}"/>
    <dgm:cxn modelId="{20CE6745-F884-0F45-ABB2-E072D1E07749}" type="presOf" srcId="{6723375B-F9C9-4F94-AEA8-69B5503D61A5}" destId="{E2868FE7-B73B-2B47-9E27-F4940E81DF2A}" srcOrd="0" destOrd="0" presId="urn:microsoft.com/office/officeart/2005/8/layout/process4"/>
    <dgm:cxn modelId="{9F9B024C-3E1B-DD48-9DFA-A470AEAFEB9A}" type="presOf" srcId="{AE940DE2-6881-4A3A-9C14-A44181C915A6}" destId="{4E8E8CA4-DC04-A04B-A2D0-A807AC3306E6}" srcOrd="0" destOrd="0" presId="urn:microsoft.com/office/officeart/2005/8/layout/process4"/>
    <dgm:cxn modelId="{81838652-5ADD-624E-86C6-10DBC5FE1883}" type="presOf" srcId="{092F7B52-976A-44F3-974D-8403670AC6FC}" destId="{FB23CF1F-BB76-2941-91FC-98970C8652E0}" srcOrd="1" destOrd="0" presId="urn:microsoft.com/office/officeart/2005/8/layout/process4"/>
    <dgm:cxn modelId="{23995E5B-528D-F643-A62D-A1D8F12AB188}" type="presOf" srcId="{950A47C7-AA52-419D-BEB1-AAA28511722A}" destId="{9A8B505C-F23E-9D40-AC0B-E15D231A347F}" srcOrd="0" destOrd="0" presId="urn:microsoft.com/office/officeart/2005/8/layout/process4"/>
    <dgm:cxn modelId="{D8C59066-25BC-F645-BB0C-A08DDDE1A40A}" type="presOf" srcId="{07D5659E-99ED-488F-AEBB-8D2EB4A03219}" destId="{FAA087EA-34C0-4E4F-8C45-348EA39F4869}" srcOrd="0" destOrd="0" presId="urn:microsoft.com/office/officeart/2005/8/layout/process4"/>
    <dgm:cxn modelId="{0865757F-7D7B-496E-AA59-4CA914062D73}" srcId="{950A47C7-AA52-419D-BEB1-AAA28511722A}" destId="{492CFCC1-C646-482E-A42F-9CCA7B00396D}" srcOrd="0" destOrd="0" parTransId="{51C54AE5-CD62-4F68-9110-1C3C9C196B76}" sibTransId="{06EE8DBD-C853-4F79-A1AE-76AACFE536DE}"/>
    <dgm:cxn modelId="{9BBED080-C226-4462-AA4F-BE8FE4302230}" srcId="{092F7B52-976A-44F3-974D-8403670AC6FC}" destId="{AE940DE2-6881-4A3A-9C14-A44181C915A6}" srcOrd="3" destOrd="0" parTransId="{81786121-DAF6-4250-B55B-605C1AFBEB62}" sibTransId="{404DD4F2-ABD4-474B-A2F2-BB28BB5800B9}"/>
    <dgm:cxn modelId="{628C898B-CAAC-47FB-B41F-DE475FDFAB88}" srcId="{092F7B52-976A-44F3-974D-8403670AC6FC}" destId="{6723375B-F9C9-4F94-AEA8-69B5503D61A5}" srcOrd="1" destOrd="0" parTransId="{F422CA00-C4DE-4BA2-829F-3C2D1CDA36FE}" sibTransId="{3F10EE21-0812-4071-94ED-AFB2A94F2D08}"/>
    <dgm:cxn modelId="{91BC71A5-387A-48DB-866A-6CCB1FA6B3FE}" srcId="{950A47C7-AA52-419D-BEB1-AAA28511722A}" destId="{092F7B52-976A-44F3-974D-8403670AC6FC}" srcOrd="1" destOrd="0" parTransId="{7DB93A4A-2727-4EAC-BD6F-1C5C99DAE950}" sibTransId="{F092C94C-8A91-4971-BE85-15B4F44BDF47}"/>
    <dgm:cxn modelId="{D6C9D8AE-E047-1940-924C-11F7A84A8072}" type="presOf" srcId="{492CFCC1-C646-482E-A42F-9CCA7B00396D}" destId="{7A0D85DD-9856-B549-AB6E-F8DDD8AE6DE0}" srcOrd="0" destOrd="0" presId="urn:microsoft.com/office/officeart/2005/8/layout/process4"/>
    <dgm:cxn modelId="{002C50B6-9891-B241-BC1C-C3989876E888}" type="presOf" srcId="{85E88464-EE2A-425B-BDA7-A4CAB4D197AC}" destId="{1049159A-88C3-064B-A96F-4FA867236AC4}" srcOrd="0" destOrd="0" presId="urn:microsoft.com/office/officeart/2005/8/layout/process4"/>
    <dgm:cxn modelId="{4B1E38FC-DCB3-FB45-BC4E-9C78BC50A223}" type="presOf" srcId="{092F7B52-976A-44F3-974D-8403670AC6FC}" destId="{4288B5DB-B777-2B44-A317-4F3E8915F884}" srcOrd="0" destOrd="0" presId="urn:microsoft.com/office/officeart/2005/8/layout/process4"/>
    <dgm:cxn modelId="{F9C76F71-0B3F-0F4A-9F8B-41AD830142E2}" type="presParOf" srcId="{9A8B505C-F23E-9D40-AC0B-E15D231A347F}" destId="{4EC03578-D821-5E48-AC24-AFC9F00DED20}" srcOrd="0" destOrd="0" presId="urn:microsoft.com/office/officeart/2005/8/layout/process4"/>
    <dgm:cxn modelId="{B1441CFD-7745-EC4E-A658-3867EA016228}" type="presParOf" srcId="{4EC03578-D821-5E48-AC24-AFC9F00DED20}" destId="{4288B5DB-B777-2B44-A317-4F3E8915F884}" srcOrd="0" destOrd="0" presId="urn:microsoft.com/office/officeart/2005/8/layout/process4"/>
    <dgm:cxn modelId="{7DD086BC-27AE-6E43-BF38-FF54071EB989}" type="presParOf" srcId="{4EC03578-D821-5E48-AC24-AFC9F00DED20}" destId="{FB23CF1F-BB76-2941-91FC-98970C8652E0}" srcOrd="1" destOrd="0" presId="urn:microsoft.com/office/officeart/2005/8/layout/process4"/>
    <dgm:cxn modelId="{91FF0CCB-E4A5-E34F-9972-F9A4F757CDDB}" type="presParOf" srcId="{4EC03578-D821-5E48-AC24-AFC9F00DED20}" destId="{5095B2C5-7B73-A049-B4B8-E9CA92B43F11}" srcOrd="2" destOrd="0" presId="urn:microsoft.com/office/officeart/2005/8/layout/process4"/>
    <dgm:cxn modelId="{C0AE3E61-4721-7240-9E28-2229CFFCFDC8}" type="presParOf" srcId="{5095B2C5-7B73-A049-B4B8-E9CA92B43F11}" destId="{FAA087EA-34C0-4E4F-8C45-348EA39F4869}" srcOrd="0" destOrd="0" presId="urn:microsoft.com/office/officeart/2005/8/layout/process4"/>
    <dgm:cxn modelId="{6C89C5A8-8CF0-1549-8A04-C2C5680B7EB0}" type="presParOf" srcId="{5095B2C5-7B73-A049-B4B8-E9CA92B43F11}" destId="{E2868FE7-B73B-2B47-9E27-F4940E81DF2A}" srcOrd="1" destOrd="0" presId="urn:microsoft.com/office/officeart/2005/8/layout/process4"/>
    <dgm:cxn modelId="{45BD0E9E-EEA2-4F41-9710-B1C9BEEF4701}" type="presParOf" srcId="{5095B2C5-7B73-A049-B4B8-E9CA92B43F11}" destId="{1049159A-88C3-064B-A96F-4FA867236AC4}" srcOrd="2" destOrd="0" presId="urn:microsoft.com/office/officeart/2005/8/layout/process4"/>
    <dgm:cxn modelId="{6C362828-5743-8045-AD7B-3EBCA9502A87}" type="presParOf" srcId="{5095B2C5-7B73-A049-B4B8-E9CA92B43F11}" destId="{4E8E8CA4-DC04-A04B-A2D0-A807AC3306E6}" srcOrd="3" destOrd="0" presId="urn:microsoft.com/office/officeart/2005/8/layout/process4"/>
    <dgm:cxn modelId="{B560A051-ED41-CE4B-95BF-28F7F7B1E16F}" type="presParOf" srcId="{9A8B505C-F23E-9D40-AC0B-E15D231A347F}" destId="{C3C94C8E-1D8C-C642-8CDB-5D04D472FC2E}" srcOrd="1" destOrd="0" presId="urn:microsoft.com/office/officeart/2005/8/layout/process4"/>
    <dgm:cxn modelId="{84F2DC6C-D29A-EC42-B67D-0A3F1499D371}" type="presParOf" srcId="{9A8B505C-F23E-9D40-AC0B-E15D231A347F}" destId="{86130E3A-7F9A-D340-9649-6AD193F9086F}" srcOrd="2" destOrd="0" presId="urn:microsoft.com/office/officeart/2005/8/layout/process4"/>
    <dgm:cxn modelId="{75A6D8B5-471B-BD4D-943A-5D4B89D782DB}" type="presParOf" srcId="{86130E3A-7F9A-D340-9649-6AD193F9086F}" destId="{7A0D85DD-9856-B549-AB6E-F8DDD8AE6DE0}"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EAA31E-069B-41FF-BEA5-70E2A19E4E6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D525519-2FD9-423A-BB94-6DB29E1FEDED}">
      <dgm:prSet/>
      <dgm:spPr/>
      <dgm:t>
        <a:bodyPr/>
        <a:lstStyle/>
        <a:p>
          <a:r>
            <a:rPr lang="en-US" dirty="0"/>
            <a:t>Be </a:t>
          </a:r>
          <a:r>
            <a:rPr lang="en-US" b="1" dirty="0"/>
            <a:t>clear</a:t>
          </a:r>
          <a:r>
            <a:rPr lang="en-US" dirty="0"/>
            <a:t> about </a:t>
          </a:r>
          <a:r>
            <a:rPr lang="en-US" b="1" dirty="0"/>
            <a:t>expectations</a:t>
          </a:r>
          <a:endParaRPr lang="en-US" dirty="0"/>
        </a:p>
      </dgm:t>
    </dgm:pt>
    <dgm:pt modelId="{4D5ADA25-9095-46F8-B7AF-B2F79FFA4B16}" type="parTrans" cxnId="{60C7528C-67EF-4A44-BD58-42684C4400D8}">
      <dgm:prSet/>
      <dgm:spPr/>
      <dgm:t>
        <a:bodyPr/>
        <a:lstStyle/>
        <a:p>
          <a:endParaRPr lang="en-US"/>
        </a:p>
      </dgm:t>
    </dgm:pt>
    <dgm:pt modelId="{59F3C3F6-D70E-4211-B64B-742E805F3570}" type="sibTrans" cxnId="{60C7528C-67EF-4A44-BD58-42684C4400D8}">
      <dgm:prSet/>
      <dgm:spPr/>
      <dgm:t>
        <a:bodyPr/>
        <a:lstStyle/>
        <a:p>
          <a:endParaRPr lang="en-US"/>
        </a:p>
      </dgm:t>
    </dgm:pt>
    <dgm:pt modelId="{85B1EB30-C5B9-4873-9A75-B958215CB420}">
      <dgm:prSet/>
      <dgm:spPr/>
      <dgm:t>
        <a:bodyPr/>
        <a:lstStyle/>
        <a:p>
          <a:r>
            <a:rPr lang="en-US" b="1"/>
            <a:t>Set the limit</a:t>
          </a:r>
          <a:r>
            <a:rPr lang="en-US"/>
            <a:t>, </a:t>
          </a:r>
          <a:r>
            <a:rPr lang="en-US" b="1"/>
            <a:t>validate the feelings </a:t>
          </a:r>
          <a:r>
            <a:rPr lang="en-US"/>
            <a:t>&amp; continue to </a:t>
          </a:r>
          <a:r>
            <a:rPr lang="en-US" b="1"/>
            <a:t>hold firm</a:t>
          </a:r>
          <a:endParaRPr lang="en-US"/>
        </a:p>
      </dgm:t>
    </dgm:pt>
    <dgm:pt modelId="{FA5BE613-5BF8-4B42-B871-DC018F6246D9}" type="parTrans" cxnId="{761C9B63-C28C-4022-8385-F14176FE3E84}">
      <dgm:prSet/>
      <dgm:spPr/>
      <dgm:t>
        <a:bodyPr/>
        <a:lstStyle/>
        <a:p>
          <a:endParaRPr lang="en-US"/>
        </a:p>
      </dgm:t>
    </dgm:pt>
    <dgm:pt modelId="{BE0E362F-7C29-4C05-97FD-7715AF24AD07}" type="sibTrans" cxnId="{761C9B63-C28C-4022-8385-F14176FE3E84}">
      <dgm:prSet/>
      <dgm:spPr/>
      <dgm:t>
        <a:bodyPr/>
        <a:lstStyle/>
        <a:p>
          <a:endParaRPr lang="en-US"/>
        </a:p>
      </dgm:t>
    </dgm:pt>
    <dgm:pt modelId="{99093314-1D63-4838-B9CA-7E175A1E847F}">
      <dgm:prSet/>
      <dgm:spPr/>
      <dgm:t>
        <a:bodyPr/>
        <a:lstStyle/>
        <a:p>
          <a:r>
            <a:rPr lang="en-US"/>
            <a:t>Your child </a:t>
          </a:r>
          <a:r>
            <a:rPr lang="en-US" b="1"/>
            <a:t>WILL push back </a:t>
          </a:r>
          <a:r>
            <a:rPr lang="en-US"/>
            <a:t>&amp; </a:t>
          </a:r>
          <a:r>
            <a:rPr lang="en-US" b="1"/>
            <a:t>have BIG feelings</a:t>
          </a:r>
          <a:r>
            <a:rPr lang="en-US"/>
            <a:t>, this is </a:t>
          </a:r>
          <a:r>
            <a:rPr lang="en-US" b="1"/>
            <a:t>normal</a:t>
          </a:r>
          <a:r>
            <a:rPr lang="en-US"/>
            <a:t>!</a:t>
          </a:r>
        </a:p>
      </dgm:t>
    </dgm:pt>
    <dgm:pt modelId="{62B03695-C7F2-49F2-9215-79625F5D63E8}" type="parTrans" cxnId="{1CFA6226-743F-4DD3-8326-E9382AC1A4F5}">
      <dgm:prSet/>
      <dgm:spPr/>
      <dgm:t>
        <a:bodyPr/>
        <a:lstStyle/>
        <a:p>
          <a:endParaRPr lang="en-US"/>
        </a:p>
      </dgm:t>
    </dgm:pt>
    <dgm:pt modelId="{C3B5D654-1868-4E6D-9B9D-42169BD12FAF}" type="sibTrans" cxnId="{1CFA6226-743F-4DD3-8326-E9382AC1A4F5}">
      <dgm:prSet/>
      <dgm:spPr/>
      <dgm:t>
        <a:bodyPr/>
        <a:lstStyle/>
        <a:p>
          <a:endParaRPr lang="en-US"/>
        </a:p>
      </dgm:t>
    </dgm:pt>
    <dgm:pt modelId="{A3AAE48A-8FA8-4031-89F5-476B674DD59A}">
      <dgm:prSet/>
      <dgm:spPr/>
      <dgm:t>
        <a:bodyPr/>
        <a:lstStyle/>
        <a:p>
          <a:r>
            <a:rPr lang="en-US"/>
            <a:t>Consider </a:t>
          </a:r>
          <a:r>
            <a:rPr lang="en-US" b="1"/>
            <a:t>practicing setting boundaries </a:t>
          </a:r>
          <a:r>
            <a:rPr lang="en-US"/>
            <a:t>around </a:t>
          </a:r>
          <a:r>
            <a:rPr lang="en-US" b="1"/>
            <a:t>easier targets </a:t>
          </a:r>
          <a:r>
            <a:rPr lang="en-US"/>
            <a:t>before introducing or changing screen time rules</a:t>
          </a:r>
        </a:p>
      </dgm:t>
    </dgm:pt>
    <dgm:pt modelId="{02DBEF60-8F14-4B06-916F-E32E2BD3123B}" type="parTrans" cxnId="{1F03912A-A233-4ADF-B56D-A30823748D36}">
      <dgm:prSet/>
      <dgm:spPr/>
      <dgm:t>
        <a:bodyPr/>
        <a:lstStyle/>
        <a:p>
          <a:endParaRPr lang="en-US"/>
        </a:p>
      </dgm:t>
    </dgm:pt>
    <dgm:pt modelId="{4F43831E-D142-4FA7-A054-EA3691EEB376}" type="sibTrans" cxnId="{1F03912A-A233-4ADF-B56D-A30823748D36}">
      <dgm:prSet/>
      <dgm:spPr/>
      <dgm:t>
        <a:bodyPr/>
        <a:lstStyle/>
        <a:p>
          <a:endParaRPr lang="en-US"/>
        </a:p>
      </dgm:t>
    </dgm:pt>
    <dgm:pt modelId="{010A2380-CB4B-4825-A6C5-2406DB71AA2B}">
      <dgm:prSet/>
      <dgm:spPr/>
      <dgm:t>
        <a:bodyPr/>
        <a:lstStyle/>
        <a:p>
          <a:r>
            <a:rPr lang="en-US"/>
            <a:t>Use </a:t>
          </a:r>
          <a:r>
            <a:rPr lang="en-US" b="1"/>
            <a:t>logical/natural consequences </a:t>
          </a:r>
          <a:r>
            <a:rPr lang="en-US"/>
            <a:t>(consider identifying these with your child)</a:t>
          </a:r>
        </a:p>
      </dgm:t>
    </dgm:pt>
    <dgm:pt modelId="{26569044-C2BB-4835-B93A-82AFFEB7C2F1}" type="parTrans" cxnId="{B81E8C35-5B77-4A23-BBF1-732846C4B2BC}">
      <dgm:prSet/>
      <dgm:spPr/>
      <dgm:t>
        <a:bodyPr/>
        <a:lstStyle/>
        <a:p>
          <a:endParaRPr lang="en-US"/>
        </a:p>
      </dgm:t>
    </dgm:pt>
    <dgm:pt modelId="{C8BA076E-5100-4B10-8893-412E659658E3}" type="sibTrans" cxnId="{B81E8C35-5B77-4A23-BBF1-732846C4B2BC}">
      <dgm:prSet/>
      <dgm:spPr/>
      <dgm:t>
        <a:bodyPr/>
        <a:lstStyle/>
        <a:p>
          <a:endParaRPr lang="en-US"/>
        </a:p>
      </dgm:t>
    </dgm:pt>
    <dgm:pt modelId="{EBD3A5B4-CAAC-43D1-A639-1F85AC3C74FA}">
      <dgm:prSet/>
      <dgm:spPr/>
      <dgm:t>
        <a:bodyPr/>
        <a:lstStyle/>
        <a:p>
          <a:r>
            <a:rPr lang="en-US" b="1"/>
            <a:t>Parenting is the long game</a:t>
          </a:r>
          <a:endParaRPr lang="en-US"/>
        </a:p>
      </dgm:t>
    </dgm:pt>
    <dgm:pt modelId="{D0174208-6180-4983-965B-16CD003080BB}" type="parTrans" cxnId="{5EEEFE16-53F8-4642-8D2B-8C147842FDDD}">
      <dgm:prSet/>
      <dgm:spPr/>
      <dgm:t>
        <a:bodyPr/>
        <a:lstStyle/>
        <a:p>
          <a:endParaRPr lang="en-US"/>
        </a:p>
      </dgm:t>
    </dgm:pt>
    <dgm:pt modelId="{F97EDDCE-13C5-4186-9BC0-094617D1B760}" type="sibTrans" cxnId="{5EEEFE16-53F8-4642-8D2B-8C147842FDDD}">
      <dgm:prSet/>
      <dgm:spPr/>
      <dgm:t>
        <a:bodyPr/>
        <a:lstStyle/>
        <a:p>
          <a:endParaRPr lang="en-US"/>
        </a:p>
      </dgm:t>
    </dgm:pt>
    <dgm:pt modelId="{D2D3BB5F-DCFB-9A42-A41C-DC4C1C244C42}" type="pres">
      <dgm:prSet presAssocID="{EEEAA31E-069B-41FF-BEA5-70E2A19E4E6C}" presName="linear" presStyleCnt="0">
        <dgm:presLayoutVars>
          <dgm:animLvl val="lvl"/>
          <dgm:resizeHandles val="exact"/>
        </dgm:presLayoutVars>
      </dgm:prSet>
      <dgm:spPr/>
    </dgm:pt>
    <dgm:pt modelId="{9F7C363C-7851-BA4D-876B-C5225C116888}" type="pres">
      <dgm:prSet presAssocID="{DD525519-2FD9-423A-BB94-6DB29E1FEDED}" presName="parentText" presStyleLbl="node1" presStyleIdx="0" presStyleCnt="6">
        <dgm:presLayoutVars>
          <dgm:chMax val="0"/>
          <dgm:bulletEnabled val="1"/>
        </dgm:presLayoutVars>
      </dgm:prSet>
      <dgm:spPr/>
    </dgm:pt>
    <dgm:pt modelId="{CB75A3FD-62A9-234C-A544-EC4929AAD178}" type="pres">
      <dgm:prSet presAssocID="{59F3C3F6-D70E-4211-B64B-742E805F3570}" presName="spacer" presStyleCnt="0"/>
      <dgm:spPr/>
    </dgm:pt>
    <dgm:pt modelId="{552F467F-A32C-414F-83BF-FCE04C4C7CDE}" type="pres">
      <dgm:prSet presAssocID="{85B1EB30-C5B9-4873-9A75-B958215CB420}" presName="parentText" presStyleLbl="node1" presStyleIdx="1" presStyleCnt="6">
        <dgm:presLayoutVars>
          <dgm:chMax val="0"/>
          <dgm:bulletEnabled val="1"/>
        </dgm:presLayoutVars>
      </dgm:prSet>
      <dgm:spPr/>
    </dgm:pt>
    <dgm:pt modelId="{0E84BB48-E970-3244-9AAE-5E1FA4DDB27A}" type="pres">
      <dgm:prSet presAssocID="{BE0E362F-7C29-4C05-97FD-7715AF24AD07}" presName="spacer" presStyleCnt="0"/>
      <dgm:spPr/>
    </dgm:pt>
    <dgm:pt modelId="{4F9DA89B-B936-A443-AED8-ED376519C6E4}" type="pres">
      <dgm:prSet presAssocID="{99093314-1D63-4838-B9CA-7E175A1E847F}" presName="parentText" presStyleLbl="node1" presStyleIdx="2" presStyleCnt="6">
        <dgm:presLayoutVars>
          <dgm:chMax val="0"/>
          <dgm:bulletEnabled val="1"/>
        </dgm:presLayoutVars>
      </dgm:prSet>
      <dgm:spPr/>
    </dgm:pt>
    <dgm:pt modelId="{D24937E7-0157-4344-AEB4-E2AE50C0CB2A}" type="pres">
      <dgm:prSet presAssocID="{C3B5D654-1868-4E6D-9B9D-42169BD12FAF}" presName="spacer" presStyleCnt="0"/>
      <dgm:spPr/>
    </dgm:pt>
    <dgm:pt modelId="{C7914384-93B7-E448-ABAA-EB6CAF8F65DF}" type="pres">
      <dgm:prSet presAssocID="{A3AAE48A-8FA8-4031-89F5-476B674DD59A}" presName="parentText" presStyleLbl="node1" presStyleIdx="3" presStyleCnt="6">
        <dgm:presLayoutVars>
          <dgm:chMax val="0"/>
          <dgm:bulletEnabled val="1"/>
        </dgm:presLayoutVars>
      </dgm:prSet>
      <dgm:spPr/>
    </dgm:pt>
    <dgm:pt modelId="{9DA39D1D-8F06-1F4A-8C2E-24A2BE0FC7EC}" type="pres">
      <dgm:prSet presAssocID="{4F43831E-D142-4FA7-A054-EA3691EEB376}" presName="spacer" presStyleCnt="0"/>
      <dgm:spPr/>
    </dgm:pt>
    <dgm:pt modelId="{A09FBEAC-9F19-FA4B-BE3E-D909C1FA2797}" type="pres">
      <dgm:prSet presAssocID="{010A2380-CB4B-4825-A6C5-2406DB71AA2B}" presName="parentText" presStyleLbl="node1" presStyleIdx="4" presStyleCnt="6">
        <dgm:presLayoutVars>
          <dgm:chMax val="0"/>
          <dgm:bulletEnabled val="1"/>
        </dgm:presLayoutVars>
      </dgm:prSet>
      <dgm:spPr/>
    </dgm:pt>
    <dgm:pt modelId="{AD5F69A0-D09C-0C44-A23B-AD3BA931C0EE}" type="pres">
      <dgm:prSet presAssocID="{C8BA076E-5100-4B10-8893-412E659658E3}" presName="spacer" presStyleCnt="0"/>
      <dgm:spPr/>
    </dgm:pt>
    <dgm:pt modelId="{4CEB6816-5896-2B41-A245-ACA83D79F8A9}" type="pres">
      <dgm:prSet presAssocID="{EBD3A5B4-CAAC-43D1-A639-1F85AC3C74FA}" presName="parentText" presStyleLbl="node1" presStyleIdx="5" presStyleCnt="6">
        <dgm:presLayoutVars>
          <dgm:chMax val="0"/>
          <dgm:bulletEnabled val="1"/>
        </dgm:presLayoutVars>
      </dgm:prSet>
      <dgm:spPr/>
    </dgm:pt>
  </dgm:ptLst>
  <dgm:cxnLst>
    <dgm:cxn modelId="{5EEEFE16-53F8-4642-8D2B-8C147842FDDD}" srcId="{EEEAA31E-069B-41FF-BEA5-70E2A19E4E6C}" destId="{EBD3A5B4-CAAC-43D1-A639-1F85AC3C74FA}" srcOrd="5" destOrd="0" parTransId="{D0174208-6180-4983-965B-16CD003080BB}" sibTransId="{F97EDDCE-13C5-4186-9BC0-094617D1B760}"/>
    <dgm:cxn modelId="{C9E6CB1B-3C02-1B44-947F-1711519D717B}" type="presOf" srcId="{85B1EB30-C5B9-4873-9A75-B958215CB420}" destId="{552F467F-A32C-414F-83BF-FCE04C4C7CDE}" srcOrd="0" destOrd="0" presId="urn:microsoft.com/office/officeart/2005/8/layout/vList2"/>
    <dgm:cxn modelId="{0A10371D-9ED1-094A-BFDC-F0A8F24A456B}" type="presOf" srcId="{EEEAA31E-069B-41FF-BEA5-70E2A19E4E6C}" destId="{D2D3BB5F-DCFB-9A42-A41C-DC4C1C244C42}" srcOrd="0" destOrd="0" presId="urn:microsoft.com/office/officeart/2005/8/layout/vList2"/>
    <dgm:cxn modelId="{1CFA6226-743F-4DD3-8326-E9382AC1A4F5}" srcId="{EEEAA31E-069B-41FF-BEA5-70E2A19E4E6C}" destId="{99093314-1D63-4838-B9CA-7E175A1E847F}" srcOrd="2" destOrd="0" parTransId="{62B03695-C7F2-49F2-9215-79625F5D63E8}" sibTransId="{C3B5D654-1868-4E6D-9B9D-42169BD12FAF}"/>
    <dgm:cxn modelId="{1F03912A-A233-4ADF-B56D-A30823748D36}" srcId="{EEEAA31E-069B-41FF-BEA5-70E2A19E4E6C}" destId="{A3AAE48A-8FA8-4031-89F5-476B674DD59A}" srcOrd="3" destOrd="0" parTransId="{02DBEF60-8F14-4B06-916F-E32E2BD3123B}" sibTransId="{4F43831E-D142-4FA7-A054-EA3691EEB376}"/>
    <dgm:cxn modelId="{813E202B-2C24-4844-9DD0-C1114EA2E43F}" type="presOf" srcId="{DD525519-2FD9-423A-BB94-6DB29E1FEDED}" destId="{9F7C363C-7851-BA4D-876B-C5225C116888}" srcOrd="0" destOrd="0" presId="urn:microsoft.com/office/officeart/2005/8/layout/vList2"/>
    <dgm:cxn modelId="{B81E8C35-5B77-4A23-BBF1-732846C4B2BC}" srcId="{EEEAA31E-069B-41FF-BEA5-70E2A19E4E6C}" destId="{010A2380-CB4B-4825-A6C5-2406DB71AA2B}" srcOrd="4" destOrd="0" parTransId="{26569044-C2BB-4835-B93A-82AFFEB7C2F1}" sibTransId="{C8BA076E-5100-4B10-8893-412E659658E3}"/>
    <dgm:cxn modelId="{761C9B63-C28C-4022-8385-F14176FE3E84}" srcId="{EEEAA31E-069B-41FF-BEA5-70E2A19E4E6C}" destId="{85B1EB30-C5B9-4873-9A75-B958215CB420}" srcOrd="1" destOrd="0" parTransId="{FA5BE613-5BF8-4B42-B871-DC018F6246D9}" sibTransId="{BE0E362F-7C29-4C05-97FD-7715AF24AD07}"/>
    <dgm:cxn modelId="{8F76456E-9D44-6E4B-97BC-322ED497D6DF}" type="presOf" srcId="{99093314-1D63-4838-B9CA-7E175A1E847F}" destId="{4F9DA89B-B936-A443-AED8-ED376519C6E4}" srcOrd="0" destOrd="0" presId="urn:microsoft.com/office/officeart/2005/8/layout/vList2"/>
    <dgm:cxn modelId="{B80F2F74-506E-F142-BCA5-978906A1BB7B}" type="presOf" srcId="{010A2380-CB4B-4825-A6C5-2406DB71AA2B}" destId="{A09FBEAC-9F19-FA4B-BE3E-D909C1FA2797}" srcOrd="0" destOrd="0" presId="urn:microsoft.com/office/officeart/2005/8/layout/vList2"/>
    <dgm:cxn modelId="{60C7528C-67EF-4A44-BD58-42684C4400D8}" srcId="{EEEAA31E-069B-41FF-BEA5-70E2A19E4E6C}" destId="{DD525519-2FD9-423A-BB94-6DB29E1FEDED}" srcOrd="0" destOrd="0" parTransId="{4D5ADA25-9095-46F8-B7AF-B2F79FFA4B16}" sibTransId="{59F3C3F6-D70E-4211-B64B-742E805F3570}"/>
    <dgm:cxn modelId="{EC8BCA9B-839E-2F47-845B-87003B3F6C10}" type="presOf" srcId="{EBD3A5B4-CAAC-43D1-A639-1F85AC3C74FA}" destId="{4CEB6816-5896-2B41-A245-ACA83D79F8A9}" srcOrd="0" destOrd="0" presId="urn:microsoft.com/office/officeart/2005/8/layout/vList2"/>
    <dgm:cxn modelId="{0A4AB8E2-A681-C845-ADB6-688EF3482E1D}" type="presOf" srcId="{A3AAE48A-8FA8-4031-89F5-476B674DD59A}" destId="{C7914384-93B7-E448-ABAA-EB6CAF8F65DF}" srcOrd="0" destOrd="0" presId="urn:microsoft.com/office/officeart/2005/8/layout/vList2"/>
    <dgm:cxn modelId="{2C814588-0D8A-5B48-A51D-893CD2C4019F}" type="presParOf" srcId="{D2D3BB5F-DCFB-9A42-A41C-DC4C1C244C42}" destId="{9F7C363C-7851-BA4D-876B-C5225C116888}" srcOrd="0" destOrd="0" presId="urn:microsoft.com/office/officeart/2005/8/layout/vList2"/>
    <dgm:cxn modelId="{7B4FD5A3-60FC-694D-885A-AB17C91BD1ED}" type="presParOf" srcId="{D2D3BB5F-DCFB-9A42-A41C-DC4C1C244C42}" destId="{CB75A3FD-62A9-234C-A544-EC4929AAD178}" srcOrd="1" destOrd="0" presId="urn:microsoft.com/office/officeart/2005/8/layout/vList2"/>
    <dgm:cxn modelId="{461D1F52-92C4-D84B-9BE2-B9BED2691E48}" type="presParOf" srcId="{D2D3BB5F-DCFB-9A42-A41C-DC4C1C244C42}" destId="{552F467F-A32C-414F-83BF-FCE04C4C7CDE}" srcOrd="2" destOrd="0" presId="urn:microsoft.com/office/officeart/2005/8/layout/vList2"/>
    <dgm:cxn modelId="{FCBB6FB3-083B-1946-ABE3-45F6114A338B}" type="presParOf" srcId="{D2D3BB5F-DCFB-9A42-A41C-DC4C1C244C42}" destId="{0E84BB48-E970-3244-9AAE-5E1FA4DDB27A}" srcOrd="3" destOrd="0" presId="urn:microsoft.com/office/officeart/2005/8/layout/vList2"/>
    <dgm:cxn modelId="{C44D1BCC-599A-BA4C-B1C2-4062891A5D0C}" type="presParOf" srcId="{D2D3BB5F-DCFB-9A42-A41C-DC4C1C244C42}" destId="{4F9DA89B-B936-A443-AED8-ED376519C6E4}" srcOrd="4" destOrd="0" presId="urn:microsoft.com/office/officeart/2005/8/layout/vList2"/>
    <dgm:cxn modelId="{9D694F5B-FC5E-E14E-B320-3954CBD757EF}" type="presParOf" srcId="{D2D3BB5F-DCFB-9A42-A41C-DC4C1C244C42}" destId="{D24937E7-0157-4344-AEB4-E2AE50C0CB2A}" srcOrd="5" destOrd="0" presId="urn:microsoft.com/office/officeart/2005/8/layout/vList2"/>
    <dgm:cxn modelId="{3E7D58FC-9E34-3841-9532-21222CC5996E}" type="presParOf" srcId="{D2D3BB5F-DCFB-9A42-A41C-DC4C1C244C42}" destId="{C7914384-93B7-E448-ABAA-EB6CAF8F65DF}" srcOrd="6" destOrd="0" presId="urn:microsoft.com/office/officeart/2005/8/layout/vList2"/>
    <dgm:cxn modelId="{97E48EBC-D0FC-F74E-BCAB-6BE110EB3EBB}" type="presParOf" srcId="{D2D3BB5F-DCFB-9A42-A41C-DC4C1C244C42}" destId="{9DA39D1D-8F06-1F4A-8C2E-24A2BE0FC7EC}" srcOrd="7" destOrd="0" presId="urn:microsoft.com/office/officeart/2005/8/layout/vList2"/>
    <dgm:cxn modelId="{39E8380E-B042-9046-B00A-1D27AB8C1F6B}" type="presParOf" srcId="{D2D3BB5F-DCFB-9A42-A41C-DC4C1C244C42}" destId="{A09FBEAC-9F19-FA4B-BE3E-D909C1FA2797}" srcOrd="8" destOrd="0" presId="urn:microsoft.com/office/officeart/2005/8/layout/vList2"/>
    <dgm:cxn modelId="{4BB47F34-0D06-FC4F-AE3D-A77FEEDC5790}" type="presParOf" srcId="{D2D3BB5F-DCFB-9A42-A41C-DC4C1C244C42}" destId="{AD5F69A0-D09C-0C44-A23B-AD3BA931C0EE}" srcOrd="9" destOrd="0" presId="urn:microsoft.com/office/officeart/2005/8/layout/vList2"/>
    <dgm:cxn modelId="{E2C40252-9838-B34C-BFF7-0D95AD2B40F6}" type="presParOf" srcId="{D2D3BB5F-DCFB-9A42-A41C-DC4C1C244C42}" destId="{4CEB6816-5896-2B41-A245-ACA83D79F8A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DC15E4-0A95-5241-B476-82957EC6332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F0CCF8A-3504-0D4C-82D5-C26B7BBCB8F2}">
      <dgm:prSet/>
      <dgm:spPr/>
      <dgm:t>
        <a:bodyPr/>
        <a:lstStyle/>
        <a:p>
          <a:r>
            <a:rPr lang="en-US" b="1" dirty="0"/>
            <a:t>Discuss</a:t>
          </a:r>
          <a:r>
            <a:rPr lang="en-US" dirty="0"/>
            <a:t> the new or changed </a:t>
          </a:r>
          <a:r>
            <a:rPr lang="en-US" b="1" dirty="0"/>
            <a:t>screen expectations </a:t>
          </a:r>
          <a:r>
            <a:rPr lang="en-US" dirty="0"/>
            <a:t>with your child</a:t>
          </a:r>
        </a:p>
      </dgm:t>
    </dgm:pt>
    <dgm:pt modelId="{6199CA79-94F7-C14E-94EE-A772D9B390FA}" type="parTrans" cxnId="{CB80D801-DF15-3A4E-BF1C-6D81C6AB383B}">
      <dgm:prSet/>
      <dgm:spPr/>
      <dgm:t>
        <a:bodyPr/>
        <a:lstStyle/>
        <a:p>
          <a:endParaRPr lang="en-US"/>
        </a:p>
      </dgm:t>
    </dgm:pt>
    <dgm:pt modelId="{F6D3AB4B-27BB-8B46-8283-EFAA5607726D}" type="sibTrans" cxnId="{CB80D801-DF15-3A4E-BF1C-6D81C6AB383B}">
      <dgm:prSet/>
      <dgm:spPr/>
      <dgm:t>
        <a:bodyPr/>
        <a:lstStyle/>
        <a:p>
          <a:endParaRPr lang="en-US"/>
        </a:p>
      </dgm:t>
    </dgm:pt>
    <dgm:pt modelId="{A890A702-0EA8-754C-9A17-3CC2352CFAF9}">
      <dgm:prSet custT="1"/>
      <dgm:spPr/>
      <dgm:t>
        <a:bodyPr/>
        <a:lstStyle/>
        <a:p>
          <a:r>
            <a:rPr lang="en-US" sz="1800"/>
            <a:t>How much time, when can they use it, where does it go at night?</a:t>
          </a:r>
        </a:p>
      </dgm:t>
    </dgm:pt>
    <dgm:pt modelId="{C3E35B0D-BB2E-E14A-A0E1-496F77A81C55}" type="parTrans" cxnId="{D49F1C41-9F3C-3E4B-8B4A-3F86E57C925D}">
      <dgm:prSet/>
      <dgm:spPr/>
      <dgm:t>
        <a:bodyPr/>
        <a:lstStyle/>
        <a:p>
          <a:endParaRPr lang="en-US"/>
        </a:p>
      </dgm:t>
    </dgm:pt>
    <dgm:pt modelId="{643E0EFB-B95A-FF47-952C-DB5EB9B562D4}" type="sibTrans" cxnId="{D49F1C41-9F3C-3E4B-8B4A-3F86E57C925D}">
      <dgm:prSet/>
      <dgm:spPr/>
      <dgm:t>
        <a:bodyPr/>
        <a:lstStyle/>
        <a:p>
          <a:endParaRPr lang="en-US"/>
        </a:p>
      </dgm:t>
    </dgm:pt>
    <dgm:pt modelId="{47457A8C-4517-A440-A35C-B871A96AFE66}">
      <dgm:prSet custT="1"/>
      <dgm:spPr/>
      <dgm:t>
        <a:bodyPr/>
        <a:lstStyle/>
        <a:p>
          <a:r>
            <a:rPr lang="en-US" sz="1800" dirty="0"/>
            <a:t>Discuss parental controls &amp; limits to privacy</a:t>
          </a:r>
        </a:p>
      </dgm:t>
    </dgm:pt>
    <dgm:pt modelId="{C2463397-A151-AD41-AF54-58964E251D9E}" type="parTrans" cxnId="{923FB2E1-C85A-6B41-A4C1-58EB492B2578}">
      <dgm:prSet/>
      <dgm:spPr/>
      <dgm:t>
        <a:bodyPr/>
        <a:lstStyle/>
        <a:p>
          <a:endParaRPr lang="en-US"/>
        </a:p>
      </dgm:t>
    </dgm:pt>
    <dgm:pt modelId="{EAD68713-2AA2-824A-B6DB-A748EA97792A}" type="sibTrans" cxnId="{923FB2E1-C85A-6B41-A4C1-58EB492B2578}">
      <dgm:prSet/>
      <dgm:spPr/>
      <dgm:t>
        <a:bodyPr/>
        <a:lstStyle/>
        <a:p>
          <a:endParaRPr lang="en-US"/>
        </a:p>
      </dgm:t>
    </dgm:pt>
    <dgm:pt modelId="{09D43E5D-B93E-A44C-B29F-DDEF43FF52CE}">
      <dgm:prSet custT="1"/>
      <dgm:spPr/>
      <dgm:t>
        <a:bodyPr/>
        <a:lstStyle/>
        <a:p>
          <a:r>
            <a:rPr lang="en-US" sz="1800"/>
            <a:t>Lead with compassion- we know it’s fun!</a:t>
          </a:r>
        </a:p>
      </dgm:t>
    </dgm:pt>
    <dgm:pt modelId="{FB9289F0-A2B2-4D48-B0FB-5DC48AD78CC3}" type="parTrans" cxnId="{19A8DC75-5CA7-F44F-84A3-0D8B995ED01D}">
      <dgm:prSet/>
      <dgm:spPr/>
      <dgm:t>
        <a:bodyPr/>
        <a:lstStyle/>
        <a:p>
          <a:endParaRPr lang="en-US"/>
        </a:p>
      </dgm:t>
    </dgm:pt>
    <dgm:pt modelId="{BC9C31A7-5203-4843-833F-6F7501CCC37D}" type="sibTrans" cxnId="{19A8DC75-5CA7-F44F-84A3-0D8B995ED01D}">
      <dgm:prSet/>
      <dgm:spPr/>
      <dgm:t>
        <a:bodyPr/>
        <a:lstStyle/>
        <a:p>
          <a:endParaRPr lang="en-US"/>
        </a:p>
      </dgm:t>
    </dgm:pt>
    <dgm:pt modelId="{87CFC281-898F-AA49-A550-095527262E8C}">
      <dgm:prSet/>
      <dgm:spPr/>
      <dgm:t>
        <a:bodyPr/>
        <a:lstStyle/>
        <a:p>
          <a:r>
            <a:rPr lang="en-US" b="1" dirty="0"/>
            <a:t>Anticipate the distressed response</a:t>
          </a:r>
          <a:endParaRPr lang="en-US" dirty="0"/>
        </a:p>
      </dgm:t>
    </dgm:pt>
    <dgm:pt modelId="{0C6A860C-B81B-C749-8420-386B59A5F0D0}" type="parTrans" cxnId="{4334D7CA-6562-6947-A300-8479AC92F2CB}">
      <dgm:prSet/>
      <dgm:spPr/>
      <dgm:t>
        <a:bodyPr/>
        <a:lstStyle/>
        <a:p>
          <a:endParaRPr lang="en-US"/>
        </a:p>
      </dgm:t>
    </dgm:pt>
    <dgm:pt modelId="{90802D8A-355F-8846-AD2E-AA5BB8CADAB9}" type="sibTrans" cxnId="{4334D7CA-6562-6947-A300-8479AC92F2CB}">
      <dgm:prSet/>
      <dgm:spPr/>
      <dgm:t>
        <a:bodyPr/>
        <a:lstStyle/>
        <a:p>
          <a:endParaRPr lang="en-US"/>
        </a:p>
      </dgm:t>
    </dgm:pt>
    <dgm:pt modelId="{5792305C-98D2-F345-BBA2-C7CF4D912C2A}">
      <dgm:prSet custT="1"/>
      <dgm:spPr/>
      <dgm:t>
        <a:bodyPr/>
        <a:lstStyle/>
        <a:p>
          <a:r>
            <a:rPr lang="en-US" sz="1800"/>
            <a:t>Stick to the plan, tolerate their distress, pushback will fade, new routine stays</a:t>
          </a:r>
        </a:p>
      </dgm:t>
    </dgm:pt>
    <dgm:pt modelId="{C1A3D4FD-63C3-1240-A1D2-700C7015CB0C}" type="parTrans" cxnId="{C5938125-1562-524E-96C7-77A5B9003F34}">
      <dgm:prSet/>
      <dgm:spPr/>
      <dgm:t>
        <a:bodyPr/>
        <a:lstStyle/>
        <a:p>
          <a:endParaRPr lang="en-US"/>
        </a:p>
      </dgm:t>
    </dgm:pt>
    <dgm:pt modelId="{DAAFF9C9-6402-1A45-8ADC-D6BF498EEC6E}" type="sibTrans" cxnId="{C5938125-1562-524E-96C7-77A5B9003F34}">
      <dgm:prSet/>
      <dgm:spPr/>
      <dgm:t>
        <a:bodyPr/>
        <a:lstStyle/>
        <a:p>
          <a:endParaRPr lang="en-US"/>
        </a:p>
      </dgm:t>
    </dgm:pt>
    <dgm:pt modelId="{C90A1BA6-8AE1-3941-A291-B86F6F94013E}">
      <dgm:prSet custT="1"/>
      <dgm:spPr/>
      <dgm:t>
        <a:bodyPr/>
        <a:lstStyle/>
        <a:p>
          <a:r>
            <a:rPr lang="en-US" sz="1800"/>
            <a:t>Avoid exceptions to rules in first few weeks</a:t>
          </a:r>
        </a:p>
      </dgm:t>
    </dgm:pt>
    <dgm:pt modelId="{2D422C90-D5FC-7B42-B338-BD349870BCD9}" type="parTrans" cxnId="{D95C5DF6-654D-9C41-AC8B-AE84617351A8}">
      <dgm:prSet/>
      <dgm:spPr/>
      <dgm:t>
        <a:bodyPr/>
        <a:lstStyle/>
        <a:p>
          <a:endParaRPr lang="en-US"/>
        </a:p>
      </dgm:t>
    </dgm:pt>
    <dgm:pt modelId="{1B2A336F-011B-1046-8BF1-B325DDC63134}" type="sibTrans" cxnId="{D95C5DF6-654D-9C41-AC8B-AE84617351A8}">
      <dgm:prSet/>
      <dgm:spPr/>
      <dgm:t>
        <a:bodyPr/>
        <a:lstStyle/>
        <a:p>
          <a:endParaRPr lang="en-US"/>
        </a:p>
      </dgm:t>
    </dgm:pt>
    <dgm:pt modelId="{484C6BA0-4A3D-4847-AD14-764DE008152A}">
      <dgm:prSet/>
      <dgm:spPr/>
      <dgm:t>
        <a:bodyPr/>
        <a:lstStyle/>
        <a:p>
          <a:r>
            <a:rPr lang="en-US" b="1"/>
            <a:t>Allow</a:t>
          </a:r>
          <a:r>
            <a:rPr lang="en-US"/>
            <a:t> screen time </a:t>
          </a:r>
          <a:r>
            <a:rPr lang="en-US" b="1"/>
            <a:t>after responsibilities </a:t>
          </a:r>
          <a:r>
            <a:rPr lang="en-US"/>
            <a:t>are </a:t>
          </a:r>
          <a:r>
            <a:rPr lang="en-US" b="1"/>
            <a:t>completed</a:t>
          </a:r>
          <a:endParaRPr lang="en-US"/>
        </a:p>
      </dgm:t>
    </dgm:pt>
    <dgm:pt modelId="{C2DBE9B5-F28B-F84C-9B07-896EADDF8ACD}" type="parTrans" cxnId="{AB9E2CF3-C81C-6240-BD06-538BC9111549}">
      <dgm:prSet/>
      <dgm:spPr/>
      <dgm:t>
        <a:bodyPr/>
        <a:lstStyle/>
        <a:p>
          <a:endParaRPr lang="en-US"/>
        </a:p>
      </dgm:t>
    </dgm:pt>
    <dgm:pt modelId="{809929C8-7CED-8248-9210-8B3C72A24C41}" type="sibTrans" cxnId="{AB9E2CF3-C81C-6240-BD06-538BC9111549}">
      <dgm:prSet/>
      <dgm:spPr/>
      <dgm:t>
        <a:bodyPr/>
        <a:lstStyle/>
        <a:p>
          <a:endParaRPr lang="en-US"/>
        </a:p>
      </dgm:t>
    </dgm:pt>
    <dgm:pt modelId="{2182CF32-BA2E-464B-8513-5D97A8C4E5BA}">
      <dgm:prSet custT="1"/>
      <dgm:spPr/>
      <dgm:t>
        <a:bodyPr/>
        <a:lstStyle/>
        <a:p>
          <a:r>
            <a:rPr lang="en-US" sz="1800" dirty="0"/>
            <a:t>Screen time is a privilege that is earned, not a right!</a:t>
          </a:r>
        </a:p>
      </dgm:t>
    </dgm:pt>
    <dgm:pt modelId="{E0DE72C6-E4E4-CD47-AA67-65A4FA89EBC5}" type="parTrans" cxnId="{570049C9-631F-D046-B213-5CBB2DFB0AD9}">
      <dgm:prSet/>
      <dgm:spPr/>
      <dgm:t>
        <a:bodyPr/>
        <a:lstStyle/>
        <a:p>
          <a:endParaRPr lang="en-US"/>
        </a:p>
      </dgm:t>
    </dgm:pt>
    <dgm:pt modelId="{4EC8B430-C222-D842-BAA2-DA189E28B17F}" type="sibTrans" cxnId="{570049C9-631F-D046-B213-5CBB2DFB0AD9}">
      <dgm:prSet/>
      <dgm:spPr/>
      <dgm:t>
        <a:bodyPr/>
        <a:lstStyle/>
        <a:p>
          <a:endParaRPr lang="en-US"/>
        </a:p>
      </dgm:t>
    </dgm:pt>
    <dgm:pt modelId="{2F932B79-F369-8941-A4B8-6456689A3BB3}">
      <dgm:prSet/>
      <dgm:spPr/>
      <dgm:t>
        <a:bodyPr/>
        <a:lstStyle/>
        <a:p>
          <a:r>
            <a:rPr lang="en-US" b="1"/>
            <a:t>Don’t</a:t>
          </a:r>
          <a:r>
            <a:rPr lang="en-US"/>
            <a:t> get roped into a </a:t>
          </a:r>
          <a:r>
            <a:rPr lang="en-US" b="1"/>
            <a:t>debate</a:t>
          </a:r>
          <a:endParaRPr lang="en-US"/>
        </a:p>
      </dgm:t>
    </dgm:pt>
    <dgm:pt modelId="{CFF05F1D-497B-244C-9E12-3CEBB4834490}" type="parTrans" cxnId="{904BD290-7DFC-F245-AC32-CF3B60A64A91}">
      <dgm:prSet/>
      <dgm:spPr/>
      <dgm:t>
        <a:bodyPr/>
        <a:lstStyle/>
        <a:p>
          <a:endParaRPr lang="en-US"/>
        </a:p>
      </dgm:t>
    </dgm:pt>
    <dgm:pt modelId="{057F8662-57EC-FD46-901D-978FD4AC6AF8}" type="sibTrans" cxnId="{904BD290-7DFC-F245-AC32-CF3B60A64A91}">
      <dgm:prSet/>
      <dgm:spPr/>
      <dgm:t>
        <a:bodyPr/>
        <a:lstStyle/>
        <a:p>
          <a:endParaRPr lang="en-US"/>
        </a:p>
      </dgm:t>
    </dgm:pt>
    <dgm:pt modelId="{29A7C87C-186C-2B49-978E-2D71ACDE8A95}">
      <dgm:prSet custT="1"/>
      <dgm:spPr/>
      <dgm:t>
        <a:bodyPr/>
        <a:lstStyle/>
        <a:p>
          <a:r>
            <a:rPr lang="en-US" sz="1800" dirty="0"/>
            <a:t>State limit, validate their feelings, hold firm with limit, disengage</a:t>
          </a:r>
        </a:p>
      </dgm:t>
    </dgm:pt>
    <dgm:pt modelId="{4656069A-E5F4-7147-9C4D-111D41D46224}" type="parTrans" cxnId="{BDDA397F-6597-9B4D-B666-BC507A087936}">
      <dgm:prSet/>
      <dgm:spPr/>
      <dgm:t>
        <a:bodyPr/>
        <a:lstStyle/>
        <a:p>
          <a:endParaRPr lang="en-US"/>
        </a:p>
      </dgm:t>
    </dgm:pt>
    <dgm:pt modelId="{39238B8A-BDF0-8247-B360-0F4F367D910C}" type="sibTrans" cxnId="{BDDA397F-6597-9B4D-B666-BC507A087936}">
      <dgm:prSet/>
      <dgm:spPr/>
      <dgm:t>
        <a:bodyPr/>
        <a:lstStyle/>
        <a:p>
          <a:endParaRPr lang="en-US"/>
        </a:p>
      </dgm:t>
    </dgm:pt>
    <dgm:pt modelId="{E69257E2-E65C-824C-BA5F-82C95AD6AC3A}" type="pres">
      <dgm:prSet presAssocID="{69DC15E4-0A95-5241-B476-82957EC63328}" presName="Name0" presStyleCnt="0">
        <dgm:presLayoutVars>
          <dgm:dir/>
          <dgm:animLvl val="lvl"/>
          <dgm:resizeHandles val="exact"/>
        </dgm:presLayoutVars>
      </dgm:prSet>
      <dgm:spPr/>
    </dgm:pt>
    <dgm:pt modelId="{DA81B776-0FE6-1545-A8A9-72EFFF14C1E2}" type="pres">
      <dgm:prSet presAssocID="{EF0CCF8A-3504-0D4C-82D5-C26B7BBCB8F2}" presName="linNode" presStyleCnt="0"/>
      <dgm:spPr/>
    </dgm:pt>
    <dgm:pt modelId="{1C5EE97C-E54A-554E-B604-A74C0CA03644}" type="pres">
      <dgm:prSet presAssocID="{EF0CCF8A-3504-0D4C-82D5-C26B7BBCB8F2}" presName="parentText" presStyleLbl="node1" presStyleIdx="0" presStyleCnt="4">
        <dgm:presLayoutVars>
          <dgm:chMax val="1"/>
          <dgm:bulletEnabled val="1"/>
        </dgm:presLayoutVars>
      </dgm:prSet>
      <dgm:spPr/>
    </dgm:pt>
    <dgm:pt modelId="{4616458D-EC25-AE45-84D8-E8AF26F91C12}" type="pres">
      <dgm:prSet presAssocID="{EF0CCF8A-3504-0D4C-82D5-C26B7BBCB8F2}" presName="descendantText" presStyleLbl="alignAccFollowNode1" presStyleIdx="0" presStyleCnt="4">
        <dgm:presLayoutVars>
          <dgm:bulletEnabled val="1"/>
        </dgm:presLayoutVars>
      </dgm:prSet>
      <dgm:spPr/>
    </dgm:pt>
    <dgm:pt modelId="{9DED90F0-2659-E742-949C-174C56092FE7}" type="pres">
      <dgm:prSet presAssocID="{F6D3AB4B-27BB-8B46-8283-EFAA5607726D}" presName="sp" presStyleCnt="0"/>
      <dgm:spPr/>
    </dgm:pt>
    <dgm:pt modelId="{C9F55DED-22C0-0B47-B2B2-57A89805A2DF}" type="pres">
      <dgm:prSet presAssocID="{87CFC281-898F-AA49-A550-095527262E8C}" presName="linNode" presStyleCnt="0"/>
      <dgm:spPr/>
    </dgm:pt>
    <dgm:pt modelId="{3EA74323-07CB-B541-8987-A00CFC09CDCF}" type="pres">
      <dgm:prSet presAssocID="{87CFC281-898F-AA49-A550-095527262E8C}" presName="parentText" presStyleLbl="node1" presStyleIdx="1" presStyleCnt="4">
        <dgm:presLayoutVars>
          <dgm:chMax val="1"/>
          <dgm:bulletEnabled val="1"/>
        </dgm:presLayoutVars>
      </dgm:prSet>
      <dgm:spPr/>
    </dgm:pt>
    <dgm:pt modelId="{EC8852FF-6D62-6E4C-9772-89CF1E467669}" type="pres">
      <dgm:prSet presAssocID="{87CFC281-898F-AA49-A550-095527262E8C}" presName="descendantText" presStyleLbl="alignAccFollowNode1" presStyleIdx="1" presStyleCnt="4">
        <dgm:presLayoutVars>
          <dgm:bulletEnabled val="1"/>
        </dgm:presLayoutVars>
      </dgm:prSet>
      <dgm:spPr/>
    </dgm:pt>
    <dgm:pt modelId="{FD7D873C-6141-604C-8CEB-FB167F408CCA}" type="pres">
      <dgm:prSet presAssocID="{90802D8A-355F-8846-AD2E-AA5BB8CADAB9}" presName="sp" presStyleCnt="0"/>
      <dgm:spPr/>
    </dgm:pt>
    <dgm:pt modelId="{443DFC22-E2C1-FE45-8383-B4B3266840EA}" type="pres">
      <dgm:prSet presAssocID="{484C6BA0-4A3D-4847-AD14-764DE008152A}" presName="linNode" presStyleCnt="0"/>
      <dgm:spPr/>
    </dgm:pt>
    <dgm:pt modelId="{79987A8E-E9BC-AD44-B595-7362193598F2}" type="pres">
      <dgm:prSet presAssocID="{484C6BA0-4A3D-4847-AD14-764DE008152A}" presName="parentText" presStyleLbl="node1" presStyleIdx="2" presStyleCnt="4">
        <dgm:presLayoutVars>
          <dgm:chMax val="1"/>
          <dgm:bulletEnabled val="1"/>
        </dgm:presLayoutVars>
      </dgm:prSet>
      <dgm:spPr/>
    </dgm:pt>
    <dgm:pt modelId="{411F87A8-2D7E-4143-A99F-BF641E213C3C}" type="pres">
      <dgm:prSet presAssocID="{484C6BA0-4A3D-4847-AD14-764DE008152A}" presName="descendantText" presStyleLbl="alignAccFollowNode1" presStyleIdx="2" presStyleCnt="4">
        <dgm:presLayoutVars>
          <dgm:bulletEnabled val="1"/>
        </dgm:presLayoutVars>
      </dgm:prSet>
      <dgm:spPr/>
    </dgm:pt>
    <dgm:pt modelId="{9C9C14B2-CC16-4848-BB93-453A3CBB1878}" type="pres">
      <dgm:prSet presAssocID="{809929C8-7CED-8248-9210-8B3C72A24C41}" presName="sp" presStyleCnt="0"/>
      <dgm:spPr/>
    </dgm:pt>
    <dgm:pt modelId="{CBFCA8A3-23AB-3A41-9F9A-62A351FA0A0F}" type="pres">
      <dgm:prSet presAssocID="{2F932B79-F369-8941-A4B8-6456689A3BB3}" presName="linNode" presStyleCnt="0"/>
      <dgm:spPr/>
    </dgm:pt>
    <dgm:pt modelId="{E811B810-2530-8045-A596-EAB3A42E4162}" type="pres">
      <dgm:prSet presAssocID="{2F932B79-F369-8941-A4B8-6456689A3BB3}" presName="parentText" presStyleLbl="node1" presStyleIdx="3" presStyleCnt="4">
        <dgm:presLayoutVars>
          <dgm:chMax val="1"/>
          <dgm:bulletEnabled val="1"/>
        </dgm:presLayoutVars>
      </dgm:prSet>
      <dgm:spPr/>
    </dgm:pt>
    <dgm:pt modelId="{C5178AEB-D291-0A45-86E4-8DFAEA675F68}" type="pres">
      <dgm:prSet presAssocID="{2F932B79-F369-8941-A4B8-6456689A3BB3}" presName="descendantText" presStyleLbl="alignAccFollowNode1" presStyleIdx="3" presStyleCnt="4">
        <dgm:presLayoutVars>
          <dgm:bulletEnabled val="1"/>
        </dgm:presLayoutVars>
      </dgm:prSet>
      <dgm:spPr/>
    </dgm:pt>
  </dgm:ptLst>
  <dgm:cxnLst>
    <dgm:cxn modelId="{CB80D801-DF15-3A4E-BF1C-6D81C6AB383B}" srcId="{69DC15E4-0A95-5241-B476-82957EC63328}" destId="{EF0CCF8A-3504-0D4C-82D5-C26B7BBCB8F2}" srcOrd="0" destOrd="0" parTransId="{6199CA79-94F7-C14E-94EE-A772D9B390FA}" sibTransId="{F6D3AB4B-27BB-8B46-8283-EFAA5607726D}"/>
    <dgm:cxn modelId="{A23DF021-03B4-0246-80FB-C67BEF218FFA}" type="presOf" srcId="{484C6BA0-4A3D-4847-AD14-764DE008152A}" destId="{79987A8E-E9BC-AD44-B595-7362193598F2}" srcOrd="0" destOrd="0" presId="urn:microsoft.com/office/officeart/2005/8/layout/vList5"/>
    <dgm:cxn modelId="{C5938125-1562-524E-96C7-77A5B9003F34}" srcId="{87CFC281-898F-AA49-A550-095527262E8C}" destId="{5792305C-98D2-F345-BBA2-C7CF4D912C2A}" srcOrd="0" destOrd="0" parTransId="{C1A3D4FD-63C3-1240-A1D2-700C7015CB0C}" sibTransId="{DAAFF9C9-6402-1A45-8ADC-D6BF498EEC6E}"/>
    <dgm:cxn modelId="{D3E97726-5A96-9441-9EB0-49B9B9C4206B}" type="presOf" srcId="{47457A8C-4517-A440-A35C-B871A96AFE66}" destId="{4616458D-EC25-AE45-84D8-E8AF26F91C12}" srcOrd="0" destOrd="1" presId="urn:microsoft.com/office/officeart/2005/8/layout/vList5"/>
    <dgm:cxn modelId="{D49F1C41-9F3C-3E4B-8B4A-3F86E57C925D}" srcId="{EF0CCF8A-3504-0D4C-82D5-C26B7BBCB8F2}" destId="{A890A702-0EA8-754C-9A17-3CC2352CFAF9}" srcOrd="0" destOrd="0" parTransId="{C3E35B0D-BB2E-E14A-A0E1-496F77A81C55}" sibTransId="{643E0EFB-B95A-FF47-952C-DB5EB9B562D4}"/>
    <dgm:cxn modelId="{49FB3154-E498-8440-A406-80964293F8D6}" type="presOf" srcId="{2182CF32-BA2E-464B-8513-5D97A8C4E5BA}" destId="{411F87A8-2D7E-4143-A99F-BF641E213C3C}" srcOrd="0" destOrd="0" presId="urn:microsoft.com/office/officeart/2005/8/layout/vList5"/>
    <dgm:cxn modelId="{B412D154-ECC5-8E46-A4EB-3993147C276F}" type="presOf" srcId="{69DC15E4-0A95-5241-B476-82957EC63328}" destId="{E69257E2-E65C-824C-BA5F-82C95AD6AC3A}" srcOrd="0" destOrd="0" presId="urn:microsoft.com/office/officeart/2005/8/layout/vList5"/>
    <dgm:cxn modelId="{586C8E57-C734-AC46-8493-5715083FBF17}" type="presOf" srcId="{09D43E5D-B93E-A44C-B29F-DDEF43FF52CE}" destId="{4616458D-EC25-AE45-84D8-E8AF26F91C12}" srcOrd="0" destOrd="2" presId="urn:microsoft.com/office/officeart/2005/8/layout/vList5"/>
    <dgm:cxn modelId="{73703666-A6F0-2C47-ABB9-3F1628D1361A}" type="presOf" srcId="{EF0CCF8A-3504-0D4C-82D5-C26B7BBCB8F2}" destId="{1C5EE97C-E54A-554E-B604-A74C0CA03644}" srcOrd="0" destOrd="0" presId="urn:microsoft.com/office/officeart/2005/8/layout/vList5"/>
    <dgm:cxn modelId="{94535667-ADDC-594B-BFCF-32088A0805FC}" type="presOf" srcId="{5792305C-98D2-F345-BBA2-C7CF4D912C2A}" destId="{EC8852FF-6D62-6E4C-9772-89CF1E467669}" srcOrd="0" destOrd="0" presId="urn:microsoft.com/office/officeart/2005/8/layout/vList5"/>
    <dgm:cxn modelId="{19A8DC75-5CA7-F44F-84A3-0D8B995ED01D}" srcId="{EF0CCF8A-3504-0D4C-82D5-C26B7BBCB8F2}" destId="{09D43E5D-B93E-A44C-B29F-DDEF43FF52CE}" srcOrd="2" destOrd="0" parTransId="{FB9289F0-A2B2-4D48-B0FB-5DC48AD78CC3}" sibTransId="{BC9C31A7-5203-4843-833F-6F7501CCC37D}"/>
    <dgm:cxn modelId="{BDDA397F-6597-9B4D-B666-BC507A087936}" srcId="{2F932B79-F369-8941-A4B8-6456689A3BB3}" destId="{29A7C87C-186C-2B49-978E-2D71ACDE8A95}" srcOrd="0" destOrd="0" parTransId="{4656069A-E5F4-7147-9C4D-111D41D46224}" sibTransId="{39238B8A-BDF0-8247-B360-0F4F367D910C}"/>
    <dgm:cxn modelId="{1224AD80-E8E2-8F48-A5FB-636AB45A5493}" type="presOf" srcId="{2F932B79-F369-8941-A4B8-6456689A3BB3}" destId="{E811B810-2530-8045-A596-EAB3A42E4162}" srcOrd="0" destOrd="0" presId="urn:microsoft.com/office/officeart/2005/8/layout/vList5"/>
    <dgm:cxn modelId="{904BD290-7DFC-F245-AC32-CF3B60A64A91}" srcId="{69DC15E4-0A95-5241-B476-82957EC63328}" destId="{2F932B79-F369-8941-A4B8-6456689A3BB3}" srcOrd="3" destOrd="0" parTransId="{CFF05F1D-497B-244C-9E12-3CEBB4834490}" sibTransId="{057F8662-57EC-FD46-901D-978FD4AC6AF8}"/>
    <dgm:cxn modelId="{2BCB9096-CAE0-6644-B181-24B042D816D8}" type="presOf" srcId="{87CFC281-898F-AA49-A550-095527262E8C}" destId="{3EA74323-07CB-B541-8987-A00CFC09CDCF}" srcOrd="0" destOrd="0" presId="urn:microsoft.com/office/officeart/2005/8/layout/vList5"/>
    <dgm:cxn modelId="{CE64719C-BCA9-AB41-AD8A-2EEB30E8A2E6}" type="presOf" srcId="{29A7C87C-186C-2B49-978E-2D71ACDE8A95}" destId="{C5178AEB-D291-0A45-86E4-8DFAEA675F68}" srcOrd="0" destOrd="0" presId="urn:microsoft.com/office/officeart/2005/8/layout/vList5"/>
    <dgm:cxn modelId="{B3952AB4-B8DD-8A45-AC8D-782F54CA1BF5}" type="presOf" srcId="{C90A1BA6-8AE1-3941-A291-B86F6F94013E}" destId="{EC8852FF-6D62-6E4C-9772-89CF1E467669}" srcOrd="0" destOrd="1" presId="urn:microsoft.com/office/officeart/2005/8/layout/vList5"/>
    <dgm:cxn modelId="{570049C9-631F-D046-B213-5CBB2DFB0AD9}" srcId="{484C6BA0-4A3D-4847-AD14-764DE008152A}" destId="{2182CF32-BA2E-464B-8513-5D97A8C4E5BA}" srcOrd="0" destOrd="0" parTransId="{E0DE72C6-E4E4-CD47-AA67-65A4FA89EBC5}" sibTransId="{4EC8B430-C222-D842-BAA2-DA189E28B17F}"/>
    <dgm:cxn modelId="{4334D7CA-6562-6947-A300-8479AC92F2CB}" srcId="{69DC15E4-0A95-5241-B476-82957EC63328}" destId="{87CFC281-898F-AA49-A550-095527262E8C}" srcOrd="1" destOrd="0" parTransId="{0C6A860C-B81B-C749-8420-386B59A5F0D0}" sibTransId="{90802D8A-355F-8846-AD2E-AA5BB8CADAB9}"/>
    <dgm:cxn modelId="{729E84CD-7224-AF41-A56D-32EAA53CA51A}" type="presOf" srcId="{A890A702-0EA8-754C-9A17-3CC2352CFAF9}" destId="{4616458D-EC25-AE45-84D8-E8AF26F91C12}" srcOrd="0" destOrd="0" presId="urn:microsoft.com/office/officeart/2005/8/layout/vList5"/>
    <dgm:cxn modelId="{923FB2E1-C85A-6B41-A4C1-58EB492B2578}" srcId="{EF0CCF8A-3504-0D4C-82D5-C26B7BBCB8F2}" destId="{47457A8C-4517-A440-A35C-B871A96AFE66}" srcOrd="1" destOrd="0" parTransId="{C2463397-A151-AD41-AF54-58964E251D9E}" sibTransId="{EAD68713-2AA2-824A-B6DB-A748EA97792A}"/>
    <dgm:cxn modelId="{AB9E2CF3-C81C-6240-BD06-538BC9111549}" srcId="{69DC15E4-0A95-5241-B476-82957EC63328}" destId="{484C6BA0-4A3D-4847-AD14-764DE008152A}" srcOrd="2" destOrd="0" parTransId="{C2DBE9B5-F28B-F84C-9B07-896EADDF8ACD}" sibTransId="{809929C8-7CED-8248-9210-8B3C72A24C41}"/>
    <dgm:cxn modelId="{D95C5DF6-654D-9C41-AC8B-AE84617351A8}" srcId="{87CFC281-898F-AA49-A550-095527262E8C}" destId="{C90A1BA6-8AE1-3941-A291-B86F6F94013E}" srcOrd="1" destOrd="0" parTransId="{2D422C90-D5FC-7B42-B338-BD349870BCD9}" sibTransId="{1B2A336F-011B-1046-8BF1-B325DDC63134}"/>
    <dgm:cxn modelId="{29D7392C-EBBF-1A41-A8CF-E82E4EBA96CB}" type="presParOf" srcId="{E69257E2-E65C-824C-BA5F-82C95AD6AC3A}" destId="{DA81B776-0FE6-1545-A8A9-72EFFF14C1E2}" srcOrd="0" destOrd="0" presId="urn:microsoft.com/office/officeart/2005/8/layout/vList5"/>
    <dgm:cxn modelId="{15F5AFC9-E07C-8B46-B9C5-5B72E73643BB}" type="presParOf" srcId="{DA81B776-0FE6-1545-A8A9-72EFFF14C1E2}" destId="{1C5EE97C-E54A-554E-B604-A74C0CA03644}" srcOrd="0" destOrd="0" presId="urn:microsoft.com/office/officeart/2005/8/layout/vList5"/>
    <dgm:cxn modelId="{249BF78C-AB4A-B741-9FB3-37D8556F4AED}" type="presParOf" srcId="{DA81B776-0FE6-1545-A8A9-72EFFF14C1E2}" destId="{4616458D-EC25-AE45-84D8-E8AF26F91C12}" srcOrd="1" destOrd="0" presId="urn:microsoft.com/office/officeart/2005/8/layout/vList5"/>
    <dgm:cxn modelId="{87A81E9D-1AE6-9848-8668-A6261C12E084}" type="presParOf" srcId="{E69257E2-E65C-824C-BA5F-82C95AD6AC3A}" destId="{9DED90F0-2659-E742-949C-174C56092FE7}" srcOrd="1" destOrd="0" presId="urn:microsoft.com/office/officeart/2005/8/layout/vList5"/>
    <dgm:cxn modelId="{36659C63-D02C-034E-A283-B2334892511F}" type="presParOf" srcId="{E69257E2-E65C-824C-BA5F-82C95AD6AC3A}" destId="{C9F55DED-22C0-0B47-B2B2-57A89805A2DF}" srcOrd="2" destOrd="0" presId="urn:microsoft.com/office/officeart/2005/8/layout/vList5"/>
    <dgm:cxn modelId="{5F7FF980-7860-104A-B26F-6BC118F4995D}" type="presParOf" srcId="{C9F55DED-22C0-0B47-B2B2-57A89805A2DF}" destId="{3EA74323-07CB-B541-8987-A00CFC09CDCF}" srcOrd="0" destOrd="0" presId="urn:microsoft.com/office/officeart/2005/8/layout/vList5"/>
    <dgm:cxn modelId="{47C7811A-B4D9-8948-A61E-DF53178EF9F0}" type="presParOf" srcId="{C9F55DED-22C0-0B47-B2B2-57A89805A2DF}" destId="{EC8852FF-6D62-6E4C-9772-89CF1E467669}" srcOrd="1" destOrd="0" presId="urn:microsoft.com/office/officeart/2005/8/layout/vList5"/>
    <dgm:cxn modelId="{63A65B9B-D357-BB4F-A09B-5D07B46A4C10}" type="presParOf" srcId="{E69257E2-E65C-824C-BA5F-82C95AD6AC3A}" destId="{FD7D873C-6141-604C-8CEB-FB167F408CCA}" srcOrd="3" destOrd="0" presId="urn:microsoft.com/office/officeart/2005/8/layout/vList5"/>
    <dgm:cxn modelId="{803F5625-4CD6-144E-B83B-E9D6685A6A9C}" type="presParOf" srcId="{E69257E2-E65C-824C-BA5F-82C95AD6AC3A}" destId="{443DFC22-E2C1-FE45-8383-B4B3266840EA}" srcOrd="4" destOrd="0" presId="urn:microsoft.com/office/officeart/2005/8/layout/vList5"/>
    <dgm:cxn modelId="{21B95F78-C770-7742-A8CF-CCBC82ABD910}" type="presParOf" srcId="{443DFC22-E2C1-FE45-8383-B4B3266840EA}" destId="{79987A8E-E9BC-AD44-B595-7362193598F2}" srcOrd="0" destOrd="0" presId="urn:microsoft.com/office/officeart/2005/8/layout/vList5"/>
    <dgm:cxn modelId="{44AFAB53-7820-2543-95AE-6270998AC401}" type="presParOf" srcId="{443DFC22-E2C1-FE45-8383-B4B3266840EA}" destId="{411F87A8-2D7E-4143-A99F-BF641E213C3C}" srcOrd="1" destOrd="0" presId="urn:microsoft.com/office/officeart/2005/8/layout/vList5"/>
    <dgm:cxn modelId="{220EAC56-2CFC-9D45-A9E8-32B2C9203CD4}" type="presParOf" srcId="{E69257E2-E65C-824C-BA5F-82C95AD6AC3A}" destId="{9C9C14B2-CC16-4848-BB93-453A3CBB1878}" srcOrd="5" destOrd="0" presId="urn:microsoft.com/office/officeart/2005/8/layout/vList5"/>
    <dgm:cxn modelId="{D925D568-EC27-BC48-A078-1033931F1CC8}" type="presParOf" srcId="{E69257E2-E65C-824C-BA5F-82C95AD6AC3A}" destId="{CBFCA8A3-23AB-3A41-9F9A-62A351FA0A0F}" srcOrd="6" destOrd="0" presId="urn:microsoft.com/office/officeart/2005/8/layout/vList5"/>
    <dgm:cxn modelId="{F2ED0EF2-C050-F543-8417-58270D52998A}" type="presParOf" srcId="{CBFCA8A3-23AB-3A41-9F9A-62A351FA0A0F}" destId="{E811B810-2530-8045-A596-EAB3A42E4162}" srcOrd="0" destOrd="0" presId="urn:microsoft.com/office/officeart/2005/8/layout/vList5"/>
    <dgm:cxn modelId="{645806F7-9E35-F644-822F-09DE7506D690}" type="presParOf" srcId="{CBFCA8A3-23AB-3A41-9F9A-62A351FA0A0F}" destId="{C5178AEB-D291-0A45-86E4-8DFAEA675F6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DC5CF9-D617-0B48-88B0-C7A3CF3736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D7F9675-AA57-AE45-A391-653AEC25AE6F}">
      <dgm:prSet/>
      <dgm:spPr/>
      <dgm:t>
        <a:bodyPr/>
        <a:lstStyle/>
        <a:p>
          <a:r>
            <a:rPr lang="en-US" b="1" dirty="0"/>
            <a:t>Don’t feel guilty!</a:t>
          </a:r>
          <a:endParaRPr lang="en-US" dirty="0"/>
        </a:p>
      </dgm:t>
    </dgm:pt>
    <dgm:pt modelId="{55286946-9ADB-2B4E-9FDA-D5DEF0344FF5}" type="parTrans" cxnId="{D251AAB6-96F6-D94F-9563-5AAFBA7A8071}">
      <dgm:prSet/>
      <dgm:spPr/>
      <dgm:t>
        <a:bodyPr/>
        <a:lstStyle/>
        <a:p>
          <a:endParaRPr lang="en-US"/>
        </a:p>
      </dgm:t>
    </dgm:pt>
    <dgm:pt modelId="{B98DB71E-B989-F541-8560-2865219DD4F9}" type="sibTrans" cxnId="{D251AAB6-96F6-D94F-9563-5AAFBA7A8071}">
      <dgm:prSet/>
      <dgm:spPr/>
      <dgm:t>
        <a:bodyPr/>
        <a:lstStyle/>
        <a:p>
          <a:endParaRPr lang="en-US"/>
        </a:p>
      </dgm:t>
    </dgm:pt>
    <dgm:pt modelId="{A053A165-7AE4-2C48-9CFE-60E97DE28DC8}">
      <dgm:prSet custT="1"/>
      <dgm:spPr/>
      <dgm:t>
        <a:bodyPr/>
        <a:lstStyle/>
        <a:p>
          <a:r>
            <a:rPr lang="en-US" sz="1800" i="1"/>
            <a:t>“None of my friends have limits on their video games!” “All my friends have TikTok!”</a:t>
          </a:r>
          <a:endParaRPr lang="en-US" sz="1800"/>
        </a:p>
      </dgm:t>
    </dgm:pt>
    <dgm:pt modelId="{44EFBBB0-50FB-C146-80FB-03A1E1D8CF9B}" type="parTrans" cxnId="{1B0729BC-5926-3D41-AA80-93AD8B59AAF7}">
      <dgm:prSet/>
      <dgm:spPr/>
      <dgm:t>
        <a:bodyPr/>
        <a:lstStyle/>
        <a:p>
          <a:endParaRPr lang="en-US"/>
        </a:p>
      </dgm:t>
    </dgm:pt>
    <dgm:pt modelId="{14DFFE95-B223-E742-ACE4-C7C4CFE0F07B}" type="sibTrans" cxnId="{1B0729BC-5926-3D41-AA80-93AD8B59AAF7}">
      <dgm:prSet/>
      <dgm:spPr/>
      <dgm:t>
        <a:bodyPr/>
        <a:lstStyle/>
        <a:p>
          <a:endParaRPr lang="en-US"/>
        </a:p>
      </dgm:t>
    </dgm:pt>
    <dgm:pt modelId="{C3526C41-D59D-194F-8688-A9550AF3DB78}">
      <dgm:prSet custT="1"/>
      <dgm:spPr/>
      <dgm:t>
        <a:bodyPr/>
        <a:lstStyle/>
        <a:p>
          <a:r>
            <a:rPr lang="en-US" sz="1800"/>
            <a:t>Your boundaries are there to keep them safe and healthy</a:t>
          </a:r>
        </a:p>
      </dgm:t>
    </dgm:pt>
    <dgm:pt modelId="{700AE08C-9B18-8146-89EC-482DF95E2DE6}" type="parTrans" cxnId="{AB9AE630-D9F5-7943-83D1-04CE844BB471}">
      <dgm:prSet/>
      <dgm:spPr/>
      <dgm:t>
        <a:bodyPr/>
        <a:lstStyle/>
        <a:p>
          <a:endParaRPr lang="en-US"/>
        </a:p>
      </dgm:t>
    </dgm:pt>
    <dgm:pt modelId="{B119D893-A71A-8E47-87E5-99DE70F6D8E0}" type="sibTrans" cxnId="{AB9AE630-D9F5-7943-83D1-04CE844BB471}">
      <dgm:prSet/>
      <dgm:spPr/>
      <dgm:t>
        <a:bodyPr/>
        <a:lstStyle/>
        <a:p>
          <a:endParaRPr lang="en-US"/>
        </a:p>
      </dgm:t>
    </dgm:pt>
    <dgm:pt modelId="{98679D5B-D4D4-A645-8BEE-286202794E21}">
      <dgm:prSet/>
      <dgm:spPr/>
      <dgm:t>
        <a:bodyPr/>
        <a:lstStyle/>
        <a:p>
          <a:r>
            <a:rPr lang="en-US" b="1" dirty="0"/>
            <a:t>Pick the right time</a:t>
          </a:r>
          <a:endParaRPr lang="en-US" dirty="0"/>
        </a:p>
      </dgm:t>
    </dgm:pt>
    <dgm:pt modelId="{591593BD-56E9-E14D-A7E4-2C5904F7A16A}" type="parTrans" cxnId="{29104CD8-B280-0A4C-B92D-DCD6B83CD59E}">
      <dgm:prSet/>
      <dgm:spPr/>
      <dgm:t>
        <a:bodyPr/>
        <a:lstStyle/>
        <a:p>
          <a:endParaRPr lang="en-US"/>
        </a:p>
      </dgm:t>
    </dgm:pt>
    <dgm:pt modelId="{C551B332-0257-7C49-8036-97DE5B7C62FD}" type="sibTrans" cxnId="{29104CD8-B280-0A4C-B92D-DCD6B83CD59E}">
      <dgm:prSet/>
      <dgm:spPr/>
      <dgm:t>
        <a:bodyPr/>
        <a:lstStyle/>
        <a:p>
          <a:endParaRPr lang="en-US"/>
        </a:p>
      </dgm:t>
    </dgm:pt>
    <dgm:pt modelId="{63FF8D82-5518-B143-A240-DF06FF1D80AC}">
      <dgm:prSet custT="1"/>
      <dgm:spPr/>
      <dgm:t>
        <a:bodyPr/>
        <a:lstStyle/>
        <a:p>
          <a:r>
            <a:rPr lang="en-US" sz="1800" dirty="0"/>
            <a:t>Consider changing rules when other things are changing, such as at the beginning of the week after a school vacation (not in the middle of a busy week!)</a:t>
          </a:r>
        </a:p>
      </dgm:t>
    </dgm:pt>
    <dgm:pt modelId="{F66ADC4E-1FA3-474A-85E5-5815DE02AB04}" type="parTrans" cxnId="{9519CC03-F0E4-B740-870C-504F067D9624}">
      <dgm:prSet/>
      <dgm:spPr/>
      <dgm:t>
        <a:bodyPr/>
        <a:lstStyle/>
        <a:p>
          <a:endParaRPr lang="en-US"/>
        </a:p>
      </dgm:t>
    </dgm:pt>
    <dgm:pt modelId="{9F7E78F8-73A3-E94B-88DF-9CF5F47CCB52}" type="sibTrans" cxnId="{9519CC03-F0E4-B740-870C-504F067D9624}">
      <dgm:prSet/>
      <dgm:spPr/>
      <dgm:t>
        <a:bodyPr/>
        <a:lstStyle/>
        <a:p>
          <a:endParaRPr lang="en-US"/>
        </a:p>
      </dgm:t>
    </dgm:pt>
    <dgm:pt modelId="{69AD074D-34CF-5447-9DCC-B66528842B22}">
      <dgm:prSet custT="1"/>
      <dgm:spPr/>
      <dgm:t>
        <a:bodyPr/>
        <a:lstStyle/>
        <a:p>
          <a:r>
            <a:rPr lang="en-US" sz="1800" dirty="0"/>
            <a:t>Make sure you have time to reinforce the rules</a:t>
          </a:r>
        </a:p>
      </dgm:t>
    </dgm:pt>
    <dgm:pt modelId="{FBD96028-92EB-484F-8AF7-2662C0A02C27}" type="parTrans" cxnId="{C6110304-810B-5344-B33A-6E16DF5B83E8}">
      <dgm:prSet/>
      <dgm:spPr/>
      <dgm:t>
        <a:bodyPr/>
        <a:lstStyle/>
        <a:p>
          <a:endParaRPr lang="en-US"/>
        </a:p>
      </dgm:t>
    </dgm:pt>
    <dgm:pt modelId="{8B23C336-54C9-1C41-AF59-A205C7688A43}" type="sibTrans" cxnId="{C6110304-810B-5344-B33A-6E16DF5B83E8}">
      <dgm:prSet/>
      <dgm:spPr/>
      <dgm:t>
        <a:bodyPr/>
        <a:lstStyle/>
        <a:p>
          <a:endParaRPr lang="en-US"/>
        </a:p>
      </dgm:t>
    </dgm:pt>
    <dgm:pt modelId="{1F918281-FF5E-0C4E-A877-453208546689}">
      <dgm:prSet/>
      <dgm:spPr/>
      <dgm:t>
        <a:bodyPr/>
        <a:lstStyle/>
        <a:p>
          <a:r>
            <a:rPr lang="en-US" b="1" dirty="0"/>
            <a:t> Gather Data &amp; Re-Evaluate</a:t>
          </a:r>
          <a:endParaRPr lang="en-US" dirty="0"/>
        </a:p>
      </dgm:t>
    </dgm:pt>
    <dgm:pt modelId="{730015C6-C14C-C545-B6F9-9E938A7DBD10}" type="parTrans" cxnId="{631D5B04-003B-1F44-8BE3-2126F7611DB5}">
      <dgm:prSet/>
      <dgm:spPr/>
      <dgm:t>
        <a:bodyPr/>
        <a:lstStyle/>
        <a:p>
          <a:endParaRPr lang="en-US"/>
        </a:p>
      </dgm:t>
    </dgm:pt>
    <dgm:pt modelId="{DD783280-D44D-9448-97A6-1364BDB1F73E}" type="sibTrans" cxnId="{631D5B04-003B-1F44-8BE3-2126F7611DB5}">
      <dgm:prSet/>
      <dgm:spPr/>
      <dgm:t>
        <a:bodyPr/>
        <a:lstStyle/>
        <a:p>
          <a:endParaRPr lang="en-US"/>
        </a:p>
      </dgm:t>
    </dgm:pt>
    <dgm:pt modelId="{A176F828-692F-3A4B-8E02-68D80E90DA2D}">
      <dgm:prSet custT="1"/>
      <dgm:spPr/>
      <dgm:t>
        <a:bodyPr/>
        <a:lstStyle/>
        <a:p>
          <a:r>
            <a:rPr lang="en-US" sz="1800" dirty="0"/>
            <a:t>Get older kids/teens to buy into new screen time rule by compromising, with the understanding that you’ll start with a trial run</a:t>
          </a:r>
        </a:p>
      </dgm:t>
    </dgm:pt>
    <dgm:pt modelId="{83E5A958-6889-7F45-8AEE-CD4A452225C9}" type="parTrans" cxnId="{D8D04267-F75C-7246-9EF5-1BCEED62F1F2}">
      <dgm:prSet/>
      <dgm:spPr/>
      <dgm:t>
        <a:bodyPr/>
        <a:lstStyle/>
        <a:p>
          <a:endParaRPr lang="en-US"/>
        </a:p>
      </dgm:t>
    </dgm:pt>
    <dgm:pt modelId="{BBAE21CA-F2AE-EB48-A1E2-410B8D1C8414}" type="sibTrans" cxnId="{D8D04267-F75C-7246-9EF5-1BCEED62F1F2}">
      <dgm:prSet/>
      <dgm:spPr/>
      <dgm:t>
        <a:bodyPr/>
        <a:lstStyle/>
        <a:p>
          <a:endParaRPr lang="en-US"/>
        </a:p>
      </dgm:t>
    </dgm:pt>
    <dgm:pt modelId="{B2B7BC61-866E-CC48-9774-432086012A11}">
      <dgm:prSet/>
      <dgm:spPr/>
      <dgm:t>
        <a:bodyPr/>
        <a:lstStyle/>
        <a:p>
          <a:r>
            <a:rPr lang="en-US" b="1" dirty="0"/>
            <a:t>Be Kind to yourself – and your kids</a:t>
          </a:r>
          <a:endParaRPr lang="en-US" dirty="0"/>
        </a:p>
      </dgm:t>
    </dgm:pt>
    <dgm:pt modelId="{4CE5E08F-B10B-B849-9562-9591B8A8A21C}" type="parTrans" cxnId="{796CC938-986C-7D49-9B0D-61391E7DF9B5}">
      <dgm:prSet/>
      <dgm:spPr/>
      <dgm:t>
        <a:bodyPr/>
        <a:lstStyle/>
        <a:p>
          <a:endParaRPr lang="en-US"/>
        </a:p>
      </dgm:t>
    </dgm:pt>
    <dgm:pt modelId="{38501AAC-9866-E648-ADC7-AB36DC727113}" type="sibTrans" cxnId="{796CC938-986C-7D49-9B0D-61391E7DF9B5}">
      <dgm:prSet/>
      <dgm:spPr/>
      <dgm:t>
        <a:bodyPr/>
        <a:lstStyle/>
        <a:p>
          <a:endParaRPr lang="en-US"/>
        </a:p>
      </dgm:t>
    </dgm:pt>
    <dgm:pt modelId="{DFB4AF20-7424-A840-8F7F-BF655A15BBEF}" type="pres">
      <dgm:prSet presAssocID="{3DDC5CF9-D617-0B48-88B0-C7A3CF373629}" presName="Name0" presStyleCnt="0">
        <dgm:presLayoutVars>
          <dgm:dir/>
          <dgm:animLvl val="lvl"/>
          <dgm:resizeHandles val="exact"/>
        </dgm:presLayoutVars>
      </dgm:prSet>
      <dgm:spPr/>
    </dgm:pt>
    <dgm:pt modelId="{BE0C4A57-B152-D043-8B92-824E5CCE52A4}" type="pres">
      <dgm:prSet presAssocID="{BD7F9675-AA57-AE45-A391-653AEC25AE6F}" presName="linNode" presStyleCnt="0"/>
      <dgm:spPr/>
    </dgm:pt>
    <dgm:pt modelId="{6F0A4550-950F-444A-B043-A6759083D33E}" type="pres">
      <dgm:prSet presAssocID="{BD7F9675-AA57-AE45-A391-653AEC25AE6F}" presName="parentText" presStyleLbl="node1" presStyleIdx="0" presStyleCnt="4">
        <dgm:presLayoutVars>
          <dgm:chMax val="1"/>
          <dgm:bulletEnabled val="1"/>
        </dgm:presLayoutVars>
      </dgm:prSet>
      <dgm:spPr/>
    </dgm:pt>
    <dgm:pt modelId="{C6C9F2E9-A408-744E-BB4C-1E718CF3EBF4}" type="pres">
      <dgm:prSet presAssocID="{BD7F9675-AA57-AE45-A391-653AEC25AE6F}" presName="descendantText" presStyleLbl="alignAccFollowNode1" presStyleIdx="0" presStyleCnt="3" custScaleY="120836">
        <dgm:presLayoutVars>
          <dgm:bulletEnabled val="1"/>
        </dgm:presLayoutVars>
      </dgm:prSet>
      <dgm:spPr/>
    </dgm:pt>
    <dgm:pt modelId="{923401F0-9197-5B44-BDEB-071A90C903F8}" type="pres">
      <dgm:prSet presAssocID="{B98DB71E-B989-F541-8560-2865219DD4F9}" presName="sp" presStyleCnt="0"/>
      <dgm:spPr/>
    </dgm:pt>
    <dgm:pt modelId="{D486E43F-3658-0542-A380-61F02CFAD2CA}" type="pres">
      <dgm:prSet presAssocID="{98679D5B-D4D4-A645-8BEE-286202794E21}" presName="linNode" presStyleCnt="0"/>
      <dgm:spPr/>
    </dgm:pt>
    <dgm:pt modelId="{4FC9E27B-F0C5-8E45-908B-3517ACB4C637}" type="pres">
      <dgm:prSet presAssocID="{98679D5B-D4D4-A645-8BEE-286202794E21}" presName="parentText" presStyleLbl="node1" presStyleIdx="1" presStyleCnt="4">
        <dgm:presLayoutVars>
          <dgm:chMax val="1"/>
          <dgm:bulletEnabled val="1"/>
        </dgm:presLayoutVars>
      </dgm:prSet>
      <dgm:spPr/>
    </dgm:pt>
    <dgm:pt modelId="{8ACA9FB3-8D08-A74F-AC01-00FCEDB6342D}" type="pres">
      <dgm:prSet presAssocID="{98679D5B-D4D4-A645-8BEE-286202794E21}" presName="descendantText" presStyleLbl="alignAccFollowNode1" presStyleIdx="1" presStyleCnt="3" custScaleY="120836">
        <dgm:presLayoutVars>
          <dgm:bulletEnabled val="1"/>
        </dgm:presLayoutVars>
      </dgm:prSet>
      <dgm:spPr/>
    </dgm:pt>
    <dgm:pt modelId="{3724065A-50C4-A144-93FB-1A104332BF1F}" type="pres">
      <dgm:prSet presAssocID="{C551B332-0257-7C49-8036-97DE5B7C62FD}" presName="sp" presStyleCnt="0"/>
      <dgm:spPr/>
    </dgm:pt>
    <dgm:pt modelId="{AC7723A2-8C11-AF4E-874B-0BA4DCAEBDB8}" type="pres">
      <dgm:prSet presAssocID="{1F918281-FF5E-0C4E-A877-453208546689}" presName="linNode" presStyleCnt="0"/>
      <dgm:spPr/>
    </dgm:pt>
    <dgm:pt modelId="{8415D50E-1F26-0047-B450-7A3ED5AC673B}" type="pres">
      <dgm:prSet presAssocID="{1F918281-FF5E-0C4E-A877-453208546689}" presName="parentText" presStyleLbl="node1" presStyleIdx="2" presStyleCnt="4">
        <dgm:presLayoutVars>
          <dgm:chMax val="1"/>
          <dgm:bulletEnabled val="1"/>
        </dgm:presLayoutVars>
      </dgm:prSet>
      <dgm:spPr/>
    </dgm:pt>
    <dgm:pt modelId="{E7FD53A8-5EBC-DA41-B5F2-7B5B0C072CE8}" type="pres">
      <dgm:prSet presAssocID="{1F918281-FF5E-0C4E-A877-453208546689}" presName="descendantText" presStyleLbl="alignAccFollowNode1" presStyleIdx="2" presStyleCnt="3" custScaleY="120836">
        <dgm:presLayoutVars>
          <dgm:bulletEnabled val="1"/>
        </dgm:presLayoutVars>
      </dgm:prSet>
      <dgm:spPr/>
    </dgm:pt>
    <dgm:pt modelId="{349CCF1B-B9DC-2E40-A917-77712E76CBBB}" type="pres">
      <dgm:prSet presAssocID="{DD783280-D44D-9448-97A6-1364BDB1F73E}" presName="sp" presStyleCnt="0"/>
      <dgm:spPr/>
    </dgm:pt>
    <dgm:pt modelId="{5E34F078-DAC4-844E-A59E-2810C5BB0D13}" type="pres">
      <dgm:prSet presAssocID="{B2B7BC61-866E-CC48-9774-432086012A11}" presName="linNode" presStyleCnt="0"/>
      <dgm:spPr/>
    </dgm:pt>
    <dgm:pt modelId="{DB0FE162-ADD7-D647-A169-A20E8193FF76}" type="pres">
      <dgm:prSet presAssocID="{B2B7BC61-866E-CC48-9774-432086012A11}" presName="parentText" presStyleLbl="node1" presStyleIdx="3" presStyleCnt="4" custScaleX="277778">
        <dgm:presLayoutVars>
          <dgm:chMax val="1"/>
          <dgm:bulletEnabled val="1"/>
        </dgm:presLayoutVars>
      </dgm:prSet>
      <dgm:spPr/>
    </dgm:pt>
  </dgm:ptLst>
  <dgm:cxnLst>
    <dgm:cxn modelId="{9519CC03-F0E4-B740-870C-504F067D9624}" srcId="{98679D5B-D4D4-A645-8BEE-286202794E21}" destId="{63FF8D82-5518-B143-A240-DF06FF1D80AC}" srcOrd="0" destOrd="0" parTransId="{F66ADC4E-1FA3-474A-85E5-5815DE02AB04}" sibTransId="{9F7E78F8-73A3-E94B-88DF-9CF5F47CCB52}"/>
    <dgm:cxn modelId="{C6110304-810B-5344-B33A-6E16DF5B83E8}" srcId="{98679D5B-D4D4-A645-8BEE-286202794E21}" destId="{69AD074D-34CF-5447-9DCC-B66528842B22}" srcOrd="1" destOrd="0" parTransId="{FBD96028-92EB-484F-8AF7-2662C0A02C27}" sibTransId="{8B23C336-54C9-1C41-AF59-A205C7688A43}"/>
    <dgm:cxn modelId="{631D5B04-003B-1F44-8BE3-2126F7611DB5}" srcId="{3DDC5CF9-D617-0B48-88B0-C7A3CF373629}" destId="{1F918281-FF5E-0C4E-A877-453208546689}" srcOrd="2" destOrd="0" parTransId="{730015C6-C14C-C545-B6F9-9E938A7DBD10}" sibTransId="{DD783280-D44D-9448-97A6-1364BDB1F73E}"/>
    <dgm:cxn modelId="{7341B00B-47F0-5F44-8F9A-D8B5E90A328F}" type="presOf" srcId="{3DDC5CF9-D617-0B48-88B0-C7A3CF373629}" destId="{DFB4AF20-7424-A840-8F7F-BF655A15BBEF}" srcOrd="0" destOrd="0" presId="urn:microsoft.com/office/officeart/2005/8/layout/vList5"/>
    <dgm:cxn modelId="{39EC672E-E2B7-3640-990F-06C176672D90}" type="presOf" srcId="{69AD074D-34CF-5447-9DCC-B66528842B22}" destId="{8ACA9FB3-8D08-A74F-AC01-00FCEDB6342D}" srcOrd="0" destOrd="1" presId="urn:microsoft.com/office/officeart/2005/8/layout/vList5"/>
    <dgm:cxn modelId="{AB9AE630-D9F5-7943-83D1-04CE844BB471}" srcId="{BD7F9675-AA57-AE45-A391-653AEC25AE6F}" destId="{C3526C41-D59D-194F-8688-A9550AF3DB78}" srcOrd="1" destOrd="0" parTransId="{700AE08C-9B18-8146-89EC-482DF95E2DE6}" sibTransId="{B119D893-A71A-8E47-87E5-99DE70F6D8E0}"/>
    <dgm:cxn modelId="{796CC938-986C-7D49-9B0D-61391E7DF9B5}" srcId="{3DDC5CF9-D617-0B48-88B0-C7A3CF373629}" destId="{B2B7BC61-866E-CC48-9774-432086012A11}" srcOrd="3" destOrd="0" parTransId="{4CE5E08F-B10B-B849-9562-9591B8A8A21C}" sibTransId="{38501AAC-9866-E648-ADC7-AB36DC727113}"/>
    <dgm:cxn modelId="{8C287D53-E840-4F49-AE29-F74E642837F6}" type="presOf" srcId="{C3526C41-D59D-194F-8688-A9550AF3DB78}" destId="{C6C9F2E9-A408-744E-BB4C-1E718CF3EBF4}" srcOrd="0" destOrd="1" presId="urn:microsoft.com/office/officeart/2005/8/layout/vList5"/>
    <dgm:cxn modelId="{32BFE559-F118-C342-A29C-11F7BF86D7DA}" type="presOf" srcId="{A053A165-7AE4-2C48-9CFE-60E97DE28DC8}" destId="{C6C9F2E9-A408-744E-BB4C-1E718CF3EBF4}" srcOrd="0" destOrd="0" presId="urn:microsoft.com/office/officeart/2005/8/layout/vList5"/>
    <dgm:cxn modelId="{370BBB63-35F5-B94A-9DA5-A44C44212926}" type="presOf" srcId="{B2B7BC61-866E-CC48-9774-432086012A11}" destId="{DB0FE162-ADD7-D647-A169-A20E8193FF76}" srcOrd="0" destOrd="0" presId="urn:microsoft.com/office/officeart/2005/8/layout/vList5"/>
    <dgm:cxn modelId="{D8D04267-F75C-7246-9EF5-1BCEED62F1F2}" srcId="{1F918281-FF5E-0C4E-A877-453208546689}" destId="{A176F828-692F-3A4B-8E02-68D80E90DA2D}" srcOrd="0" destOrd="0" parTransId="{83E5A958-6889-7F45-8AEE-CD4A452225C9}" sibTransId="{BBAE21CA-F2AE-EB48-A1E2-410B8D1C8414}"/>
    <dgm:cxn modelId="{C7B4016B-4871-D54E-9B4A-4CA5E720CC02}" type="presOf" srcId="{63FF8D82-5518-B143-A240-DF06FF1D80AC}" destId="{8ACA9FB3-8D08-A74F-AC01-00FCEDB6342D}" srcOrd="0" destOrd="0" presId="urn:microsoft.com/office/officeart/2005/8/layout/vList5"/>
    <dgm:cxn modelId="{3B2D168B-735C-5643-A078-624762356BCB}" type="presOf" srcId="{98679D5B-D4D4-A645-8BEE-286202794E21}" destId="{4FC9E27B-F0C5-8E45-908B-3517ACB4C637}" srcOrd="0" destOrd="0" presId="urn:microsoft.com/office/officeart/2005/8/layout/vList5"/>
    <dgm:cxn modelId="{1CC058B5-29FB-384E-8C16-5D6B299A5025}" type="presOf" srcId="{A176F828-692F-3A4B-8E02-68D80E90DA2D}" destId="{E7FD53A8-5EBC-DA41-B5F2-7B5B0C072CE8}" srcOrd="0" destOrd="0" presId="urn:microsoft.com/office/officeart/2005/8/layout/vList5"/>
    <dgm:cxn modelId="{D251AAB6-96F6-D94F-9563-5AAFBA7A8071}" srcId="{3DDC5CF9-D617-0B48-88B0-C7A3CF373629}" destId="{BD7F9675-AA57-AE45-A391-653AEC25AE6F}" srcOrd="0" destOrd="0" parTransId="{55286946-9ADB-2B4E-9FDA-D5DEF0344FF5}" sibTransId="{B98DB71E-B989-F541-8560-2865219DD4F9}"/>
    <dgm:cxn modelId="{278061B9-6F1C-7647-8E71-FF7A25CCD88F}" type="presOf" srcId="{1F918281-FF5E-0C4E-A877-453208546689}" destId="{8415D50E-1F26-0047-B450-7A3ED5AC673B}" srcOrd="0" destOrd="0" presId="urn:microsoft.com/office/officeart/2005/8/layout/vList5"/>
    <dgm:cxn modelId="{1B0729BC-5926-3D41-AA80-93AD8B59AAF7}" srcId="{BD7F9675-AA57-AE45-A391-653AEC25AE6F}" destId="{A053A165-7AE4-2C48-9CFE-60E97DE28DC8}" srcOrd="0" destOrd="0" parTransId="{44EFBBB0-50FB-C146-80FB-03A1E1D8CF9B}" sibTransId="{14DFFE95-B223-E742-ACE4-C7C4CFE0F07B}"/>
    <dgm:cxn modelId="{29104CD8-B280-0A4C-B92D-DCD6B83CD59E}" srcId="{3DDC5CF9-D617-0B48-88B0-C7A3CF373629}" destId="{98679D5B-D4D4-A645-8BEE-286202794E21}" srcOrd="1" destOrd="0" parTransId="{591593BD-56E9-E14D-A7E4-2C5904F7A16A}" sibTransId="{C551B332-0257-7C49-8036-97DE5B7C62FD}"/>
    <dgm:cxn modelId="{6EAF2CFF-CB8B-D043-AF70-B0A7D29D7F20}" type="presOf" srcId="{BD7F9675-AA57-AE45-A391-653AEC25AE6F}" destId="{6F0A4550-950F-444A-B043-A6759083D33E}" srcOrd="0" destOrd="0" presId="urn:microsoft.com/office/officeart/2005/8/layout/vList5"/>
    <dgm:cxn modelId="{FFA05567-4F63-B542-A835-F8F08529FEFA}" type="presParOf" srcId="{DFB4AF20-7424-A840-8F7F-BF655A15BBEF}" destId="{BE0C4A57-B152-D043-8B92-824E5CCE52A4}" srcOrd="0" destOrd="0" presId="urn:microsoft.com/office/officeart/2005/8/layout/vList5"/>
    <dgm:cxn modelId="{10216C61-445B-0846-908E-2B0BBE5526BA}" type="presParOf" srcId="{BE0C4A57-B152-D043-8B92-824E5CCE52A4}" destId="{6F0A4550-950F-444A-B043-A6759083D33E}" srcOrd="0" destOrd="0" presId="urn:microsoft.com/office/officeart/2005/8/layout/vList5"/>
    <dgm:cxn modelId="{CB824A83-367C-774B-A0A9-5F4BCDF4FD82}" type="presParOf" srcId="{BE0C4A57-B152-D043-8B92-824E5CCE52A4}" destId="{C6C9F2E9-A408-744E-BB4C-1E718CF3EBF4}" srcOrd="1" destOrd="0" presId="urn:microsoft.com/office/officeart/2005/8/layout/vList5"/>
    <dgm:cxn modelId="{869DCC88-1720-C944-BA72-C4AEAE40EFCD}" type="presParOf" srcId="{DFB4AF20-7424-A840-8F7F-BF655A15BBEF}" destId="{923401F0-9197-5B44-BDEB-071A90C903F8}" srcOrd="1" destOrd="0" presId="urn:microsoft.com/office/officeart/2005/8/layout/vList5"/>
    <dgm:cxn modelId="{A344E273-E4B4-D14A-9829-7B82902B7930}" type="presParOf" srcId="{DFB4AF20-7424-A840-8F7F-BF655A15BBEF}" destId="{D486E43F-3658-0542-A380-61F02CFAD2CA}" srcOrd="2" destOrd="0" presId="urn:microsoft.com/office/officeart/2005/8/layout/vList5"/>
    <dgm:cxn modelId="{D188543C-2E37-CA48-8D36-42E4417F66AB}" type="presParOf" srcId="{D486E43F-3658-0542-A380-61F02CFAD2CA}" destId="{4FC9E27B-F0C5-8E45-908B-3517ACB4C637}" srcOrd="0" destOrd="0" presId="urn:microsoft.com/office/officeart/2005/8/layout/vList5"/>
    <dgm:cxn modelId="{17905934-A3B5-B348-B883-FB272091685A}" type="presParOf" srcId="{D486E43F-3658-0542-A380-61F02CFAD2CA}" destId="{8ACA9FB3-8D08-A74F-AC01-00FCEDB6342D}" srcOrd="1" destOrd="0" presId="urn:microsoft.com/office/officeart/2005/8/layout/vList5"/>
    <dgm:cxn modelId="{B6B25614-69C3-7A4A-B0D9-E26310B8ABE3}" type="presParOf" srcId="{DFB4AF20-7424-A840-8F7F-BF655A15BBEF}" destId="{3724065A-50C4-A144-93FB-1A104332BF1F}" srcOrd="3" destOrd="0" presId="urn:microsoft.com/office/officeart/2005/8/layout/vList5"/>
    <dgm:cxn modelId="{AA5299D3-8FB7-8D47-B02F-A53EADFC9DC1}" type="presParOf" srcId="{DFB4AF20-7424-A840-8F7F-BF655A15BBEF}" destId="{AC7723A2-8C11-AF4E-874B-0BA4DCAEBDB8}" srcOrd="4" destOrd="0" presId="urn:microsoft.com/office/officeart/2005/8/layout/vList5"/>
    <dgm:cxn modelId="{56879F9A-AC5E-E646-95D0-C43123C0EAC1}" type="presParOf" srcId="{AC7723A2-8C11-AF4E-874B-0BA4DCAEBDB8}" destId="{8415D50E-1F26-0047-B450-7A3ED5AC673B}" srcOrd="0" destOrd="0" presId="urn:microsoft.com/office/officeart/2005/8/layout/vList5"/>
    <dgm:cxn modelId="{4B6B5215-C149-3141-BC31-FFF9914E4D60}" type="presParOf" srcId="{AC7723A2-8C11-AF4E-874B-0BA4DCAEBDB8}" destId="{E7FD53A8-5EBC-DA41-B5F2-7B5B0C072CE8}" srcOrd="1" destOrd="0" presId="urn:microsoft.com/office/officeart/2005/8/layout/vList5"/>
    <dgm:cxn modelId="{5E9A2655-6744-FF42-93E9-AB78053BBB30}" type="presParOf" srcId="{DFB4AF20-7424-A840-8F7F-BF655A15BBEF}" destId="{349CCF1B-B9DC-2E40-A917-77712E76CBBB}" srcOrd="5" destOrd="0" presId="urn:microsoft.com/office/officeart/2005/8/layout/vList5"/>
    <dgm:cxn modelId="{548896C8-42E0-B949-882F-B6304C0D7AF0}" type="presParOf" srcId="{DFB4AF20-7424-A840-8F7F-BF655A15BBEF}" destId="{5E34F078-DAC4-844E-A59E-2810C5BB0D13}" srcOrd="6" destOrd="0" presId="urn:microsoft.com/office/officeart/2005/8/layout/vList5"/>
    <dgm:cxn modelId="{FD8A350A-61CF-4A4C-B4CC-1CDF923783E8}" type="presParOf" srcId="{5E34F078-DAC4-844E-A59E-2810C5BB0D13}" destId="{DB0FE162-ADD7-D647-A169-A20E8193FF76}"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32B198-B033-42E1-BCB1-1760D9EEEAF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417C98C-06E2-4674-AE02-2CEBAD35AAA3}">
      <dgm:prSet custT="1"/>
      <dgm:spPr/>
      <dgm:t>
        <a:bodyPr/>
        <a:lstStyle/>
        <a:p>
          <a:r>
            <a:rPr lang="en-US" sz="2600" dirty="0"/>
            <a:t>Impairment becomes daily, chronic, or severe – school, home, friends</a:t>
          </a:r>
        </a:p>
      </dgm:t>
    </dgm:pt>
    <dgm:pt modelId="{680399CA-A23B-445E-B879-0D07312E2E1C}" type="parTrans" cxnId="{67D4CA43-9389-49A6-BF2E-673B8FE7B328}">
      <dgm:prSet/>
      <dgm:spPr/>
      <dgm:t>
        <a:bodyPr/>
        <a:lstStyle/>
        <a:p>
          <a:endParaRPr lang="en-US"/>
        </a:p>
      </dgm:t>
    </dgm:pt>
    <dgm:pt modelId="{79B1DDB2-1BBB-441A-83F4-63106E12D4E5}" type="sibTrans" cxnId="{67D4CA43-9389-49A6-BF2E-673B8FE7B328}">
      <dgm:prSet/>
      <dgm:spPr/>
      <dgm:t>
        <a:bodyPr/>
        <a:lstStyle/>
        <a:p>
          <a:endParaRPr lang="en-US"/>
        </a:p>
      </dgm:t>
    </dgm:pt>
    <dgm:pt modelId="{C19AF44B-DA2D-430B-A0C3-8DEE5B8A1957}">
      <dgm:prSet custT="1"/>
      <dgm:spPr/>
      <dgm:t>
        <a:bodyPr/>
        <a:lstStyle/>
        <a:p>
          <a:r>
            <a:rPr lang="en-US" sz="2600" dirty="0"/>
            <a:t>When a family starts living life </a:t>
          </a:r>
          <a:r>
            <a:rPr lang="en-US" sz="2600" b="1" dirty="0"/>
            <a:t>AROUND</a:t>
          </a:r>
          <a:r>
            <a:rPr lang="en-US" sz="2600" dirty="0"/>
            <a:t> screens or related behavioral problems </a:t>
          </a:r>
        </a:p>
      </dgm:t>
    </dgm:pt>
    <dgm:pt modelId="{16F6FE99-B922-4924-B847-175DEF6A7712}" type="parTrans" cxnId="{CA2007BA-44AA-406D-B7A2-5B7E6B78BC0F}">
      <dgm:prSet/>
      <dgm:spPr/>
      <dgm:t>
        <a:bodyPr/>
        <a:lstStyle/>
        <a:p>
          <a:endParaRPr lang="en-US"/>
        </a:p>
      </dgm:t>
    </dgm:pt>
    <dgm:pt modelId="{7F9B312B-3510-404C-B8A2-57FE17C3A925}" type="sibTrans" cxnId="{CA2007BA-44AA-406D-B7A2-5B7E6B78BC0F}">
      <dgm:prSet/>
      <dgm:spPr/>
      <dgm:t>
        <a:bodyPr/>
        <a:lstStyle/>
        <a:p>
          <a:endParaRPr lang="en-US"/>
        </a:p>
      </dgm:t>
    </dgm:pt>
    <dgm:pt modelId="{2CB20529-EB5C-46C0-8FA6-40EC4795FE5D}">
      <dgm:prSet custT="1"/>
      <dgm:spPr/>
      <dgm:t>
        <a:bodyPr/>
        <a:lstStyle/>
        <a:p>
          <a:r>
            <a:rPr lang="en-US" sz="2600" dirty="0"/>
            <a:t>The list of “things to avoid” grows, or the family is constantly on edge </a:t>
          </a:r>
        </a:p>
      </dgm:t>
    </dgm:pt>
    <dgm:pt modelId="{642056C8-AB07-4F1F-B5EB-9121547A7469}" type="parTrans" cxnId="{AC6E7480-5A82-42A4-9678-36E9994DDEBB}">
      <dgm:prSet/>
      <dgm:spPr/>
      <dgm:t>
        <a:bodyPr/>
        <a:lstStyle/>
        <a:p>
          <a:endParaRPr lang="en-US"/>
        </a:p>
      </dgm:t>
    </dgm:pt>
    <dgm:pt modelId="{511CA811-BB70-47D5-9335-5F743182A5FD}" type="sibTrans" cxnId="{AC6E7480-5A82-42A4-9678-36E9994DDEBB}">
      <dgm:prSet/>
      <dgm:spPr/>
      <dgm:t>
        <a:bodyPr/>
        <a:lstStyle/>
        <a:p>
          <a:endParaRPr lang="en-US"/>
        </a:p>
      </dgm:t>
    </dgm:pt>
    <dgm:pt modelId="{FAB56364-3780-498E-9F9F-A78333756A90}">
      <dgm:prSet custT="1"/>
      <dgm:spPr/>
      <dgm:t>
        <a:bodyPr/>
        <a:lstStyle/>
        <a:p>
          <a:r>
            <a:rPr lang="en-US" sz="2600" dirty="0"/>
            <a:t>It’s causing the family significant distress</a:t>
          </a:r>
        </a:p>
      </dgm:t>
    </dgm:pt>
    <dgm:pt modelId="{92FFBEC9-93D8-48BD-8C0D-659035C0B308}" type="parTrans" cxnId="{9DC4017E-2FAC-425E-862F-77B259EBB136}">
      <dgm:prSet/>
      <dgm:spPr/>
      <dgm:t>
        <a:bodyPr/>
        <a:lstStyle/>
        <a:p>
          <a:endParaRPr lang="en-US"/>
        </a:p>
      </dgm:t>
    </dgm:pt>
    <dgm:pt modelId="{249BABBD-3DA7-4CC3-9E63-4F6A3957B210}" type="sibTrans" cxnId="{9DC4017E-2FAC-425E-862F-77B259EBB136}">
      <dgm:prSet/>
      <dgm:spPr/>
      <dgm:t>
        <a:bodyPr/>
        <a:lstStyle/>
        <a:p>
          <a:endParaRPr lang="en-US"/>
        </a:p>
      </dgm:t>
    </dgm:pt>
    <dgm:pt modelId="{5561BBD0-9F42-9941-8EC2-69462B7DCE02}" type="pres">
      <dgm:prSet presAssocID="{BA32B198-B033-42E1-BCB1-1760D9EEEAF6}" presName="vert0" presStyleCnt="0">
        <dgm:presLayoutVars>
          <dgm:dir/>
          <dgm:animOne val="branch"/>
          <dgm:animLvl val="lvl"/>
        </dgm:presLayoutVars>
      </dgm:prSet>
      <dgm:spPr/>
    </dgm:pt>
    <dgm:pt modelId="{6937F477-4952-0E4C-B504-B95D7FB10FBF}" type="pres">
      <dgm:prSet presAssocID="{A417C98C-06E2-4674-AE02-2CEBAD35AAA3}" presName="thickLine" presStyleLbl="alignNode1" presStyleIdx="0" presStyleCnt="4"/>
      <dgm:spPr/>
    </dgm:pt>
    <dgm:pt modelId="{09C55039-91C7-B944-8E28-65338381FA32}" type="pres">
      <dgm:prSet presAssocID="{A417C98C-06E2-4674-AE02-2CEBAD35AAA3}" presName="horz1" presStyleCnt="0"/>
      <dgm:spPr/>
    </dgm:pt>
    <dgm:pt modelId="{F82A2F6B-8F5C-3E40-9BAB-169C8184D5BC}" type="pres">
      <dgm:prSet presAssocID="{A417C98C-06E2-4674-AE02-2CEBAD35AAA3}" presName="tx1" presStyleLbl="revTx" presStyleIdx="0" presStyleCnt="4"/>
      <dgm:spPr/>
    </dgm:pt>
    <dgm:pt modelId="{D3AACAB9-44D4-5E41-A33D-BDCC5C4AC77A}" type="pres">
      <dgm:prSet presAssocID="{A417C98C-06E2-4674-AE02-2CEBAD35AAA3}" presName="vert1" presStyleCnt="0"/>
      <dgm:spPr/>
    </dgm:pt>
    <dgm:pt modelId="{E45FFB68-D677-B34A-92C2-BB8AADFF12E9}" type="pres">
      <dgm:prSet presAssocID="{C19AF44B-DA2D-430B-A0C3-8DEE5B8A1957}" presName="thickLine" presStyleLbl="alignNode1" presStyleIdx="1" presStyleCnt="4"/>
      <dgm:spPr/>
    </dgm:pt>
    <dgm:pt modelId="{4482A019-B798-EB47-8C95-60AE120D5E7B}" type="pres">
      <dgm:prSet presAssocID="{C19AF44B-DA2D-430B-A0C3-8DEE5B8A1957}" presName="horz1" presStyleCnt="0"/>
      <dgm:spPr/>
    </dgm:pt>
    <dgm:pt modelId="{A25DA781-D09C-4B49-8DF7-CE47BB63AADE}" type="pres">
      <dgm:prSet presAssocID="{C19AF44B-DA2D-430B-A0C3-8DEE5B8A1957}" presName="tx1" presStyleLbl="revTx" presStyleIdx="1" presStyleCnt="4"/>
      <dgm:spPr/>
    </dgm:pt>
    <dgm:pt modelId="{6CDD438D-A150-814C-B26A-33FEEEC50381}" type="pres">
      <dgm:prSet presAssocID="{C19AF44B-DA2D-430B-A0C3-8DEE5B8A1957}" presName="vert1" presStyleCnt="0"/>
      <dgm:spPr/>
    </dgm:pt>
    <dgm:pt modelId="{9796D8AA-4D20-7E43-8078-FCD6281E70C4}" type="pres">
      <dgm:prSet presAssocID="{2CB20529-EB5C-46C0-8FA6-40EC4795FE5D}" presName="thickLine" presStyleLbl="alignNode1" presStyleIdx="2" presStyleCnt="4"/>
      <dgm:spPr/>
    </dgm:pt>
    <dgm:pt modelId="{B0707911-87FE-7C4B-9856-F1459EE9B921}" type="pres">
      <dgm:prSet presAssocID="{2CB20529-EB5C-46C0-8FA6-40EC4795FE5D}" presName="horz1" presStyleCnt="0"/>
      <dgm:spPr/>
    </dgm:pt>
    <dgm:pt modelId="{7527371E-0864-EA48-8155-83241590E36D}" type="pres">
      <dgm:prSet presAssocID="{2CB20529-EB5C-46C0-8FA6-40EC4795FE5D}" presName="tx1" presStyleLbl="revTx" presStyleIdx="2" presStyleCnt="4"/>
      <dgm:spPr/>
    </dgm:pt>
    <dgm:pt modelId="{4909880A-B68C-B145-ABB8-5DEFC941DA3F}" type="pres">
      <dgm:prSet presAssocID="{2CB20529-EB5C-46C0-8FA6-40EC4795FE5D}" presName="vert1" presStyleCnt="0"/>
      <dgm:spPr/>
    </dgm:pt>
    <dgm:pt modelId="{E37C8E0B-F7A0-F146-BB91-AFD807ADCBA9}" type="pres">
      <dgm:prSet presAssocID="{FAB56364-3780-498E-9F9F-A78333756A90}" presName="thickLine" presStyleLbl="alignNode1" presStyleIdx="3" presStyleCnt="4"/>
      <dgm:spPr/>
    </dgm:pt>
    <dgm:pt modelId="{92E36839-C8B4-DD41-962E-7DEF166B70CC}" type="pres">
      <dgm:prSet presAssocID="{FAB56364-3780-498E-9F9F-A78333756A90}" presName="horz1" presStyleCnt="0"/>
      <dgm:spPr/>
    </dgm:pt>
    <dgm:pt modelId="{D542E54C-95D4-CC46-A292-0A91BBE854F8}" type="pres">
      <dgm:prSet presAssocID="{FAB56364-3780-498E-9F9F-A78333756A90}" presName="tx1" presStyleLbl="revTx" presStyleIdx="3" presStyleCnt="4"/>
      <dgm:spPr/>
    </dgm:pt>
    <dgm:pt modelId="{229668A1-7531-A344-80AB-104013844790}" type="pres">
      <dgm:prSet presAssocID="{FAB56364-3780-498E-9F9F-A78333756A90}" presName="vert1" presStyleCnt="0"/>
      <dgm:spPr/>
    </dgm:pt>
  </dgm:ptLst>
  <dgm:cxnLst>
    <dgm:cxn modelId="{5726251A-B440-184F-9070-071E6466ABC7}" type="presOf" srcId="{2CB20529-EB5C-46C0-8FA6-40EC4795FE5D}" destId="{7527371E-0864-EA48-8155-83241590E36D}" srcOrd="0" destOrd="0" presId="urn:microsoft.com/office/officeart/2008/layout/LinedList"/>
    <dgm:cxn modelId="{9B3B4E20-B692-0343-A74C-1BD9DA566BEF}" type="presOf" srcId="{FAB56364-3780-498E-9F9F-A78333756A90}" destId="{D542E54C-95D4-CC46-A292-0A91BBE854F8}" srcOrd="0" destOrd="0" presId="urn:microsoft.com/office/officeart/2008/layout/LinedList"/>
    <dgm:cxn modelId="{99203F37-27BC-BE46-9FAE-11FE996C9F54}" type="presOf" srcId="{BA32B198-B033-42E1-BCB1-1760D9EEEAF6}" destId="{5561BBD0-9F42-9941-8EC2-69462B7DCE02}" srcOrd="0" destOrd="0" presId="urn:microsoft.com/office/officeart/2008/layout/LinedList"/>
    <dgm:cxn modelId="{67D4CA43-9389-49A6-BF2E-673B8FE7B328}" srcId="{BA32B198-B033-42E1-BCB1-1760D9EEEAF6}" destId="{A417C98C-06E2-4674-AE02-2CEBAD35AAA3}" srcOrd="0" destOrd="0" parTransId="{680399CA-A23B-445E-B879-0D07312E2E1C}" sibTransId="{79B1DDB2-1BBB-441A-83F4-63106E12D4E5}"/>
    <dgm:cxn modelId="{D1C50946-6A8D-1245-BF74-CBAB83563553}" type="presOf" srcId="{C19AF44B-DA2D-430B-A0C3-8DEE5B8A1957}" destId="{A25DA781-D09C-4B49-8DF7-CE47BB63AADE}" srcOrd="0" destOrd="0" presId="urn:microsoft.com/office/officeart/2008/layout/LinedList"/>
    <dgm:cxn modelId="{9DC4017E-2FAC-425E-862F-77B259EBB136}" srcId="{BA32B198-B033-42E1-BCB1-1760D9EEEAF6}" destId="{FAB56364-3780-498E-9F9F-A78333756A90}" srcOrd="3" destOrd="0" parTransId="{92FFBEC9-93D8-48BD-8C0D-659035C0B308}" sibTransId="{249BABBD-3DA7-4CC3-9E63-4F6A3957B210}"/>
    <dgm:cxn modelId="{AC6E7480-5A82-42A4-9678-36E9994DDEBB}" srcId="{BA32B198-B033-42E1-BCB1-1760D9EEEAF6}" destId="{2CB20529-EB5C-46C0-8FA6-40EC4795FE5D}" srcOrd="2" destOrd="0" parTransId="{642056C8-AB07-4F1F-B5EB-9121547A7469}" sibTransId="{511CA811-BB70-47D5-9335-5F743182A5FD}"/>
    <dgm:cxn modelId="{6B9AF8B6-2CBF-0F4B-9E64-DAC36ACA60AF}" type="presOf" srcId="{A417C98C-06E2-4674-AE02-2CEBAD35AAA3}" destId="{F82A2F6B-8F5C-3E40-9BAB-169C8184D5BC}" srcOrd="0" destOrd="0" presId="urn:microsoft.com/office/officeart/2008/layout/LinedList"/>
    <dgm:cxn modelId="{CA2007BA-44AA-406D-B7A2-5B7E6B78BC0F}" srcId="{BA32B198-B033-42E1-BCB1-1760D9EEEAF6}" destId="{C19AF44B-DA2D-430B-A0C3-8DEE5B8A1957}" srcOrd="1" destOrd="0" parTransId="{16F6FE99-B922-4924-B847-175DEF6A7712}" sibTransId="{7F9B312B-3510-404C-B8A2-57FE17C3A925}"/>
    <dgm:cxn modelId="{CB5A9C7F-89D5-3146-A41E-2E1774CAF828}" type="presParOf" srcId="{5561BBD0-9F42-9941-8EC2-69462B7DCE02}" destId="{6937F477-4952-0E4C-B504-B95D7FB10FBF}" srcOrd="0" destOrd="0" presId="urn:microsoft.com/office/officeart/2008/layout/LinedList"/>
    <dgm:cxn modelId="{D83C978F-D4B6-DD45-A64B-2AC4C625F102}" type="presParOf" srcId="{5561BBD0-9F42-9941-8EC2-69462B7DCE02}" destId="{09C55039-91C7-B944-8E28-65338381FA32}" srcOrd="1" destOrd="0" presId="urn:microsoft.com/office/officeart/2008/layout/LinedList"/>
    <dgm:cxn modelId="{B6A51244-2FD2-3649-8BF4-8718A8355A4E}" type="presParOf" srcId="{09C55039-91C7-B944-8E28-65338381FA32}" destId="{F82A2F6B-8F5C-3E40-9BAB-169C8184D5BC}" srcOrd="0" destOrd="0" presId="urn:microsoft.com/office/officeart/2008/layout/LinedList"/>
    <dgm:cxn modelId="{49D27C18-F084-8F4A-8409-9ADC168AEDFA}" type="presParOf" srcId="{09C55039-91C7-B944-8E28-65338381FA32}" destId="{D3AACAB9-44D4-5E41-A33D-BDCC5C4AC77A}" srcOrd="1" destOrd="0" presId="urn:microsoft.com/office/officeart/2008/layout/LinedList"/>
    <dgm:cxn modelId="{70E70B7F-8E10-0842-A5EE-E72C119AACC6}" type="presParOf" srcId="{5561BBD0-9F42-9941-8EC2-69462B7DCE02}" destId="{E45FFB68-D677-B34A-92C2-BB8AADFF12E9}" srcOrd="2" destOrd="0" presId="urn:microsoft.com/office/officeart/2008/layout/LinedList"/>
    <dgm:cxn modelId="{71FA4330-D5F4-8647-B7DF-0E4E327F2D76}" type="presParOf" srcId="{5561BBD0-9F42-9941-8EC2-69462B7DCE02}" destId="{4482A019-B798-EB47-8C95-60AE120D5E7B}" srcOrd="3" destOrd="0" presId="urn:microsoft.com/office/officeart/2008/layout/LinedList"/>
    <dgm:cxn modelId="{4ABAFFC4-CF5B-3D4B-AB78-8EDA4207A079}" type="presParOf" srcId="{4482A019-B798-EB47-8C95-60AE120D5E7B}" destId="{A25DA781-D09C-4B49-8DF7-CE47BB63AADE}" srcOrd="0" destOrd="0" presId="urn:microsoft.com/office/officeart/2008/layout/LinedList"/>
    <dgm:cxn modelId="{C97F78A0-F7E4-A642-A202-5E67620E1E6F}" type="presParOf" srcId="{4482A019-B798-EB47-8C95-60AE120D5E7B}" destId="{6CDD438D-A150-814C-B26A-33FEEEC50381}" srcOrd="1" destOrd="0" presId="urn:microsoft.com/office/officeart/2008/layout/LinedList"/>
    <dgm:cxn modelId="{E930DC3B-4FD3-8B4E-B31A-5CE9B820ED37}" type="presParOf" srcId="{5561BBD0-9F42-9941-8EC2-69462B7DCE02}" destId="{9796D8AA-4D20-7E43-8078-FCD6281E70C4}" srcOrd="4" destOrd="0" presId="urn:microsoft.com/office/officeart/2008/layout/LinedList"/>
    <dgm:cxn modelId="{214C83AC-2F26-6142-885B-410F0C77970F}" type="presParOf" srcId="{5561BBD0-9F42-9941-8EC2-69462B7DCE02}" destId="{B0707911-87FE-7C4B-9856-F1459EE9B921}" srcOrd="5" destOrd="0" presId="urn:microsoft.com/office/officeart/2008/layout/LinedList"/>
    <dgm:cxn modelId="{8E98BCE9-E886-6748-B4D8-0E3DA80F9D0B}" type="presParOf" srcId="{B0707911-87FE-7C4B-9856-F1459EE9B921}" destId="{7527371E-0864-EA48-8155-83241590E36D}" srcOrd="0" destOrd="0" presId="urn:microsoft.com/office/officeart/2008/layout/LinedList"/>
    <dgm:cxn modelId="{F774E629-DD44-F44C-A8FA-BBE4CC4C8810}" type="presParOf" srcId="{B0707911-87FE-7C4B-9856-F1459EE9B921}" destId="{4909880A-B68C-B145-ABB8-5DEFC941DA3F}" srcOrd="1" destOrd="0" presId="urn:microsoft.com/office/officeart/2008/layout/LinedList"/>
    <dgm:cxn modelId="{72F3B47F-B8C2-3D4A-A892-EC5CB5B8D2BF}" type="presParOf" srcId="{5561BBD0-9F42-9941-8EC2-69462B7DCE02}" destId="{E37C8E0B-F7A0-F146-BB91-AFD807ADCBA9}" srcOrd="6" destOrd="0" presId="urn:microsoft.com/office/officeart/2008/layout/LinedList"/>
    <dgm:cxn modelId="{0B661F1B-91FC-F94F-AAB5-716D1EDF512E}" type="presParOf" srcId="{5561BBD0-9F42-9941-8EC2-69462B7DCE02}" destId="{92E36839-C8B4-DD41-962E-7DEF166B70CC}" srcOrd="7" destOrd="0" presId="urn:microsoft.com/office/officeart/2008/layout/LinedList"/>
    <dgm:cxn modelId="{BE08BDD8-A284-8F48-9556-0B14D71E500E}" type="presParOf" srcId="{92E36839-C8B4-DD41-962E-7DEF166B70CC}" destId="{D542E54C-95D4-CC46-A292-0A91BBE854F8}" srcOrd="0" destOrd="0" presId="urn:microsoft.com/office/officeart/2008/layout/LinedList"/>
    <dgm:cxn modelId="{E5CC376B-4B59-2A4A-AB09-16BBDFD0452A}" type="presParOf" srcId="{92E36839-C8B4-DD41-962E-7DEF166B70CC}" destId="{229668A1-7531-A344-80AB-1040138447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AA40F-EFF2-644D-A325-C7C537A8C6B3}">
      <dsp:nvSpPr>
        <dsp:cNvPr id="0" name=""/>
        <dsp:cNvSpPr/>
      </dsp:nvSpPr>
      <dsp:spPr>
        <a:xfrm>
          <a:off x="2927" y="233407"/>
          <a:ext cx="2322524" cy="13935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Social Deprivation</a:t>
          </a:r>
        </a:p>
      </dsp:txBody>
      <dsp:txXfrm>
        <a:off x="2927" y="233407"/>
        <a:ext cx="2322524" cy="1393514"/>
      </dsp:txXfrm>
    </dsp:sp>
    <dsp:sp modelId="{16BFABCD-659B-2544-9442-67EB73AD46E2}">
      <dsp:nvSpPr>
        <dsp:cNvPr id="0" name=""/>
        <dsp:cNvSpPr/>
      </dsp:nvSpPr>
      <dsp:spPr>
        <a:xfrm>
          <a:off x="2557704" y="233407"/>
          <a:ext cx="2322524" cy="139351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Sleep Deprivation</a:t>
          </a:r>
        </a:p>
      </dsp:txBody>
      <dsp:txXfrm>
        <a:off x="2557704" y="233407"/>
        <a:ext cx="2322524" cy="1393514"/>
      </dsp:txXfrm>
    </dsp:sp>
    <dsp:sp modelId="{BC0AA2F3-2B46-E84A-8C2E-ED8F3BA8F6FD}">
      <dsp:nvSpPr>
        <dsp:cNvPr id="0" name=""/>
        <dsp:cNvSpPr/>
      </dsp:nvSpPr>
      <dsp:spPr>
        <a:xfrm>
          <a:off x="5112481" y="233407"/>
          <a:ext cx="2322524" cy="139351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Attention Fragmentation</a:t>
          </a:r>
        </a:p>
      </dsp:txBody>
      <dsp:txXfrm>
        <a:off x="5112481" y="233407"/>
        <a:ext cx="2322524" cy="1393514"/>
      </dsp:txXfrm>
    </dsp:sp>
    <dsp:sp modelId="{2ED7B55A-5A43-3744-A55D-D538C45EDA9C}">
      <dsp:nvSpPr>
        <dsp:cNvPr id="0" name=""/>
        <dsp:cNvSpPr/>
      </dsp:nvSpPr>
      <dsp:spPr>
        <a:xfrm>
          <a:off x="7667258" y="233407"/>
          <a:ext cx="2322524" cy="139351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Addiction</a:t>
          </a:r>
        </a:p>
      </dsp:txBody>
      <dsp:txXfrm>
        <a:off x="7667258" y="233407"/>
        <a:ext cx="2322524" cy="1393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99533-655B-D24B-8743-838C7CAE0FAC}">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Child</a:t>
          </a:r>
        </a:p>
        <a:p>
          <a:pPr marL="0" lvl="0" indent="0" algn="ctr" defTabSz="933450">
            <a:lnSpc>
              <a:spcPct val="90000"/>
            </a:lnSpc>
            <a:spcBef>
              <a:spcPct val="0"/>
            </a:spcBef>
            <a:spcAft>
              <a:spcPct val="35000"/>
            </a:spcAft>
            <a:buNone/>
          </a:pPr>
          <a:r>
            <a:rPr lang="en-US" sz="2100" kern="1200" dirty="0"/>
            <a:t>Who is your child, how do they react to media, and what are their motivations for using it?  </a:t>
          </a:r>
        </a:p>
      </dsp:txBody>
      <dsp:txXfrm>
        <a:off x="402550" y="1992"/>
        <a:ext cx="3034531" cy="1820718"/>
      </dsp:txXfrm>
    </dsp:sp>
    <dsp:sp modelId="{2837F8D4-1B00-9146-9CCE-D50BA28B2166}">
      <dsp:nvSpPr>
        <dsp:cNvPr id="0" name=""/>
        <dsp:cNvSpPr/>
      </dsp:nvSpPr>
      <dsp:spPr>
        <a:xfrm>
          <a:off x="3740534" y="1992"/>
          <a:ext cx="3034531" cy="18207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Content</a:t>
          </a:r>
        </a:p>
        <a:p>
          <a:pPr marL="0" lvl="0" indent="0" algn="ctr" defTabSz="933450">
            <a:lnSpc>
              <a:spcPct val="90000"/>
            </a:lnSpc>
            <a:spcBef>
              <a:spcPct val="0"/>
            </a:spcBef>
            <a:spcAft>
              <a:spcPct val="35000"/>
            </a:spcAft>
            <a:buNone/>
          </a:pPr>
          <a:r>
            <a:rPr lang="en-US" sz="2100" kern="1200"/>
            <a:t>What is worth their attention?</a:t>
          </a:r>
        </a:p>
      </dsp:txBody>
      <dsp:txXfrm>
        <a:off x="3740534" y="1992"/>
        <a:ext cx="3034531" cy="1820718"/>
      </dsp:txXfrm>
    </dsp:sp>
    <dsp:sp modelId="{36F2655E-FE78-2E4C-A93E-77A09F0377C4}">
      <dsp:nvSpPr>
        <dsp:cNvPr id="0" name=""/>
        <dsp:cNvSpPr/>
      </dsp:nvSpPr>
      <dsp:spPr>
        <a:xfrm>
          <a:off x="7078518" y="1992"/>
          <a:ext cx="3034531" cy="18207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Calm</a:t>
          </a:r>
          <a:endParaRPr lang="en-US" sz="2100" kern="1200"/>
        </a:p>
        <a:p>
          <a:pPr marL="0" lvl="0" indent="0" algn="ctr" defTabSz="933450">
            <a:lnSpc>
              <a:spcPct val="90000"/>
            </a:lnSpc>
            <a:spcBef>
              <a:spcPct val="0"/>
            </a:spcBef>
            <a:spcAft>
              <a:spcPct val="35000"/>
            </a:spcAft>
            <a:buNone/>
          </a:pPr>
          <a:r>
            <a:rPr lang="en-US" sz="2100" kern="1200"/>
            <a:t>How do they calm their emotions or go to sleep?</a:t>
          </a:r>
        </a:p>
      </dsp:txBody>
      <dsp:txXfrm>
        <a:off x="7078518" y="1992"/>
        <a:ext cx="3034531" cy="1820718"/>
      </dsp:txXfrm>
    </dsp:sp>
    <dsp:sp modelId="{3E98E738-909E-5A47-8D66-C5707D093294}">
      <dsp:nvSpPr>
        <dsp:cNvPr id="0" name=""/>
        <dsp:cNvSpPr/>
      </dsp:nvSpPr>
      <dsp:spPr>
        <a:xfrm>
          <a:off x="2071542" y="2126164"/>
          <a:ext cx="3034531" cy="1820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Crowding Out</a:t>
          </a:r>
        </a:p>
        <a:p>
          <a:pPr marL="0" lvl="0" indent="0" algn="ctr" defTabSz="933450">
            <a:lnSpc>
              <a:spcPct val="90000"/>
            </a:lnSpc>
            <a:spcBef>
              <a:spcPct val="0"/>
            </a:spcBef>
            <a:spcAft>
              <a:spcPct val="35000"/>
            </a:spcAft>
            <a:buNone/>
          </a:pPr>
          <a:r>
            <a:rPr lang="en-US" sz="2100" b="1" kern="1200"/>
            <a:t> </a:t>
          </a:r>
          <a:r>
            <a:rPr lang="en-US" sz="2100" kern="1200"/>
            <a:t>What does media get in the way of?</a:t>
          </a:r>
        </a:p>
      </dsp:txBody>
      <dsp:txXfrm>
        <a:off x="2071542" y="2126164"/>
        <a:ext cx="3034531" cy="1820718"/>
      </dsp:txXfrm>
    </dsp:sp>
    <dsp:sp modelId="{BCAB0404-F31C-9D42-A1E9-01A56EF74511}">
      <dsp:nvSpPr>
        <dsp:cNvPr id="0" name=""/>
        <dsp:cNvSpPr/>
      </dsp:nvSpPr>
      <dsp:spPr>
        <a:xfrm>
          <a:off x="5409526" y="2126164"/>
          <a:ext cx="3034531" cy="18207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Communication</a:t>
          </a:r>
        </a:p>
        <a:p>
          <a:pPr marL="0" lvl="0" indent="0" algn="ctr" defTabSz="933450">
            <a:lnSpc>
              <a:spcPct val="90000"/>
            </a:lnSpc>
            <a:spcBef>
              <a:spcPct val="0"/>
            </a:spcBef>
            <a:spcAft>
              <a:spcPct val="35000"/>
            </a:spcAft>
            <a:buNone/>
          </a:pPr>
          <a:r>
            <a:rPr lang="en-US" sz="2100" b="1" kern="1200"/>
            <a:t> </a:t>
          </a:r>
          <a:r>
            <a:rPr lang="en-US" sz="2100" kern="1200"/>
            <a:t>How can you talk about media to raise a smart and responsible child?</a:t>
          </a:r>
        </a:p>
      </dsp:txBody>
      <dsp:txXfrm>
        <a:off x="5409526" y="2126164"/>
        <a:ext cx="3034531" cy="1820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7F05D-12B3-F74F-AE3D-AEC6F1440357}">
      <dsp:nvSpPr>
        <dsp:cNvPr id="0" name=""/>
        <dsp:cNvSpPr/>
      </dsp:nvSpPr>
      <dsp:spPr>
        <a:xfrm>
          <a:off x="0" y="134806"/>
          <a:ext cx="6263640" cy="10055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How do they </a:t>
          </a:r>
          <a:r>
            <a:rPr lang="en-US" sz="1800" b="1" kern="1200"/>
            <a:t>respond when you set limits </a:t>
          </a:r>
          <a:r>
            <a:rPr lang="en-US" sz="1800" kern="1200"/>
            <a:t>about other things?</a:t>
          </a:r>
        </a:p>
      </dsp:txBody>
      <dsp:txXfrm>
        <a:off x="49087" y="183893"/>
        <a:ext cx="6165466" cy="907369"/>
      </dsp:txXfrm>
    </dsp:sp>
    <dsp:sp modelId="{2E0AE4D2-502E-064D-BF03-1D5AFAA2A777}">
      <dsp:nvSpPr>
        <dsp:cNvPr id="0" name=""/>
        <dsp:cNvSpPr/>
      </dsp:nvSpPr>
      <dsp:spPr>
        <a:xfrm>
          <a:off x="0" y="1192189"/>
          <a:ext cx="6263640" cy="100554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Does your </a:t>
          </a:r>
          <a:r>
            <a:rPr lang="en-US" sz="1800" b="1" kern="1200"/>
            <a:t>child have some ability to proceed with tasks independently </a:t>
          </a:r>
          <a:r>
            <a:rPr lang="en-US" sz="1800" kern="1200"/>
            <a:t>without constant conflict?</a:t>
          </a:r>
        </a:p>
      </dsp:txBody>
      <dsp:txXfrm>
        <a:off x="49087" y="1241276"/>
        <a:ext cx="6165466" cy="907369"/>
      </dsp:txXfrm>
    </dsp:sp>
    <dsp:sp modelId="{6E28163F-4F0B-0542-9D90-8BF9A6108135}">
      <dsp:nvSpPr>
        <dsp:cNvPr id="0" name=""/>
        <dsp:cNvSpPr/>
      </dsp:nvSpPr>
      <dsp:spPr>
        <a:xfrm>
          <a:off x="0" y="2249572"/>
          <a:ext cx="6263640" cy="100554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Do we </a:t>
          </a:r>
          <a:r>
            <a:rPr lang="en-US" sz="1800" b="1" kern="1200"/>
            <a:t>have a way to manage conversations </a:t>
          </a:r>
          <a:r>
            <a:rPr lang="en-US" sz="1800" kern="1200"/>
            <a:t>about </a:t>
          </a:r>
          <a:r>
            <a:rPr lang="en-US" sz="1800" b="1" kern="1200"/>
            <a:t>rules</a:t>
          </a:r>
          <a:r>
            <a:rPr lang="en-US" sz="1800" kern="1200"/>
            <a:t> </a:t>
          </a:r>
          <a:r>
            <a:rPr lang="en-US" sz="1800" b="1" kern="1200"/>
            <a:t>and expectations </a:t>
          </a:r>
          <a:r>
            <a:rPr lang="en-US" sz="1800" kern="1200"/>
            <a:t>challenging situations (e.g., way to manage TV time, homework rules, sleepover rules)?</a:t>
          </a:r>
        </a:p>
      </dsp:txBody>
      <dsp:txXfrm>
        <a:off x="49087" y="2298659"/>
        <a:ext cx="6165466" cy="907369"/>
      </dsp:txXfrm>
    </dsp:sp>
    <dsp:sp modelId="{2DB08A50-FCAF-904F-AC0E-8B02D232E717}">
      <dsp:nvSpPr>
        <dsp:cNvPr id="0" name=""/>
        <dsp:cNvSpPr/>
      </dsp:nvSpPr>
      <dsp:spPr>
        <a:xfrm>
          <a:off x="0" y="3306955"/>
          <a:ext cx="6263640" cy="100554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the </a:t>
          </a:r>
          <a:r>
            <a:rPr lang="en-US" sz="1800" b="1" kern="1200"/>
            <a:t>purpose </a:t>
          </a:r>
          <a:r>
            <a:rPr lang="en-US" sz="1800" kern="1200"/>
            <a:t>of why I am giving them a device? </a:t>
          </a:r>
          <a:r>
            <a:rPr lang="en-US" sz="1800" b="1" kern="1200"/>
            <a:t>What is the right device to meet that need?</a:t>
          </a:r>
          <a:endParaRPr lang="en-US" sz="1800" kern="1200"/>
        </a:p>
      </dsp:txBody>
      <dsp:txXfrm>
        <a:off x="49087" y="3356042"/>
        <a:ext cx="6165466" cy="907369"/>
      </dsp:txXfrm>
    </dsp:sp>
    <dsp:sp modelId="{FCA6E03F-669C-7B49-B4EE-92F24C465248}">
      <dsp:nvSpPr>
        <dsp:cNvPr id="0" name=""/>
        <dsp:cNvSpPr/>
      </dsp:nvSpPr>
      <dsp:spPr>
        <a:xfrm>
          <a:off x="0" y="4364338"/>
          <a:ext cx="6263640" cy="100554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Am I ready </a:t>
          </a:r>
          <a:r>
            <a:rPr lang="en-US" sz="1800" kern="1200"/>
            <a:t>to </a:t>
          </a:r>
          <a:r>
            <a:rPr lang="en-US" sz="1800" b="1" kern="1200"/>
            <a:t>change rules </a:t>
          </a:r>
          <a:r>
            <a:rPr lang="en-US" sz="1800" kern="1200"/>
            <a:t>around this phone/device when needed?</a:t>
          </a:r>
        </a:p>
      </dsp:txBody>
      <dsp:txXfrm>
        <a:off x="49087" y="4413425"/>
        <a:ext cx="6165466" cy="9073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3CF1F-BB76-2941-91FC-98970C8652E0}">
      <dsp:nvSpPr>
        <dsp:cNvPr id="0" name=""/>
        <dsp:cNvSpPr/>
      </dsp:nvSpPr>
      <dsp:spPr>
        <a:xfrm>
          <a:off x="0" y="3362936"/>
          <a:ext cx="5677981" cy="22064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Kids and teens need help with screen time boundaries!</a:t>
          </a:r>
          <a:endParaRPr lang="en-US" sz="2800" kern="1200" dirty="0"/>
        </a:p>
      </dsp:txBody>
      <dsp:txXfrm>
        <a:off x="0" y="3362936"/>
        <a:ext cx="5677981" cy="1191483"/>
      </dsp:txXfrm>
    </dsp:sp>
    <dsp:sp modelId="{FAA087EA-34C0-4E4F-8C45-348EA39F4869}">
      <dsp:nvSpPr>
        <dsp:cNvPr id="0" name=""/>
        <dsp:cNvSpPr/>
      </dsp:nvSpPr>
      <dsp:spPr>
        <a:xfrm>
          <a:off x="0" y="4510290"/>
          <a:ext cx="1419495" cy="10149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Brain development </a:t>
          </a:r>
          <a:r>
            <a:rPr lang="en-US" sz="1200" kern="1200" dirty="0"/>
            <a:t>does not match skills needed to resist screens yet</a:t>
          </a:r>
        </a:p>
      </dsp:txBody>
      <dsp:txXfrm>
        <a:off x="0" y="4510290"/>
        <a:ext cx="1419495" cy="1014967"/>
      </dsp:txXfrm>
    </dsp:sp>
    <dsp:sp modelId="{E2868FE7-B73B-2B47-9E27-F4940E81DF2A}">
      <dsp:nvSpPr>
        <dsp:cNvPr id="0" name=""/>
        <dsp:cNvSpPr/>
      </dsp:nvSpPr>
      <dsp:spPr>
        <a:xfrm>
          <a:off x="1419495" y="4510290"/>
          <a:ext cx="1419495" cy="101496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Lack of </a:t>
          </a:r>
          <a:r>
            <a:rPr lang="en-US" sz="1200" b="1" kern="1200" dirty="0"/>
            <a:t>impulse control</a:t>
          </a:r>
          <a:endParaRPr lang="en-US" sz="1200" kern="1200" dirty="0"/>
        </a:p>
      </dsp:txBody>
      <dsp:txXfrm>
        <a:off x="1419495" y="4510290"/>
        <a:ext cx="1419495" cy="1014967"/>
      </dsp:txXfrm>
    </dsp:sp>
    <dsp:sp modelId="{1049159A-88C3-064B-A96F-4FA867236AC4}">
      <dsp:nvSpPr>
        <dsp:cNvPr id="0" name=""/>
        <dsp:cNvSpPr/>
      </dsp:nvSpPr>
      <dsp:spPr>
        <a:xfrm>
          <a:off x="2838990" y="4510290"/>
          <a:ext cx="1419495" cy="101496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Screens are made to be </a:t>
          </a:r>
          <a:r>
            <a:rPr lang="en-US" sz="1200" b="1" kern="1200"/>
            <a:t>addictive</a:t>
          </a:r>
          <a:endParaRPr lang="en-US" sz="1200" kern="1200"/>
        </a:p>
      </dsp:txBody>
      <dsp:txXfrm>
        <a:off x="2838990" y="4510290"/>
        <a:ext cx="1419495" cy="1014967"/>
      </dsp:txXfrm>
    </dsp:sp>
    <dsp:sp modelId="{4E8E8CA4-DC04-A04B-A2D0-A807AC3306E6}">
      <dsp:nvSpPr>
        <dsp:cNvPr id="0" name=""/>
        <dsp:cNvSpPr/>
      </dsp:nvSpPr>
      <dsp:spPr>
        <a:xfrm>
          <a:off x="4258485" y="4510290"/>
          <a:ext cx="1419495" cy="101496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Stronger </a:t>
          </a:r>
          <a:r>
            <a:rPr lang="en-US" sz="1200" b="1" kern="1200"/>
            <a:t>sensitivity</a:t>
          </a:r>
          <a:r>
            <a:rPr lang="en-US" sz="1200" kern="1200"/>
            <a:t> to </a:t>
          </a:r>
          <a:r>
            <a:rPr lang="en-US" sz="1200" b="1" kern="1200"/>
            <a:t>immediate rewards</a:t>
          </a:r>
          <a:endParaRPr lang="en-US" sz="1200" kern="1200"/>
        </a:p>
      </dsp:txBody>
      <dsp:txXfrm>
        <a:off x="4258485" y="4510290"/>
        <a:ext cx="1419495" cy="1014967"/>
      </dsp:txXfrm>
    </dsp:sp>
    <dsp:sp modelId="{7A0D85DD-9856-B549-AB6E-F8DDD8AE6DE0}">
      <dsp:nvSpPr>
        <dsp:cNvPr id="0" name=""/>
        <dsp:cNvSpPr/>
      </dsp:nvSpPr>
      <dsp:spPr>
        <a:xfrm rot="10800000">
          <a:off x="0" y="2512"/>
          <a:ext cx="5677981" cy="3393520"/>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Approximately 2/3 of US children and adolescents report that </a:t>
          </a:r>
          <a:r>
            <a:rPr lang="en-US" sz="2800" b="1" u="sng" kern="1200" dirty="0">
              <a:hlinkClick xmlns:r="http://schemas.openxmlformats.org/officeDocument/2006/relationships" r:id="rId1"/>
            </a:rPr>
            <a:t>their parents have “no rules”</a:t>
          </a:r>
          <a:r>
            <a:rPr lang="en-US" sz="2800" b="1" kern="1200" dirty="0"/>
            <a:t> related to time spent on media use. </a:t>
          </a:r>
        </a:p>
      </dsp:txBody>
      <dsp:txXfrm rot="10800000">
        <a:off x="0" y="2512"/>
        <a:ext cx="5677981" cy="2205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C363C-7851-BA4D-876B-C5225C116888}">
      <dsp:nvSpPr>
        <dsp:cNvPr id="0" name=""/>
        <dsp:cNvSpPr/>
      </dsp:nvSpPr>
      <dsp:spPr>
        <a:xfrm>
          <a:off x="0" y="103031"/>
          <a:ext cx="6364224"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Be </a:t>
          </a:r>
          <a:r>
            <a:rPr lang="en-US" sz="2100" b="1" kern="1200" dirty="0"/>
            <a:t>clear</a:t>
          </a:r>
          <a:r>
            <a:rPr lang="en-US" sz="2100" kern="1200" dirty="0"/>
            <a:t> about </a:t>
          </a:r>
          <a:r>
            <a:rPr lang="en-US" sz="2100" b="1" kern="1200" dirty="0"/>
            <a:t>expectations</a:t>
          </a:r>
          <a:endParaRPr lang="en-US" sz="2100" kern="1200" dirty="0"/>
        </a:p>
      </dsp:txBody>
      <dsp:txXfrm>
        <a:off x="40724" y="143755"/>
        <a:ext cx="6282776" cy="752780"/>
      </dsp:txXfrm>
    </dsp:sp>
    <dsp:sp modelId="{552F467F-A32C-414F-83BF-FCE04C4C7CDE}">
      <dsp:nvSpPr>
        <dsp:cNvPr id="0" name=""/>
        <dsp:cNvSpPr/>
      </dsp:nvSpPr>
      <dsp:spPr>
        <a:xfrm>
          <a:off x="0" y="997739"/>
          <a:ext cx="6364224" cy="8342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Set the limit</a:t>
          </a:r>
          <a:r>
            <a:rPr lang="en-US" sz="2100" kern="1200"/>
            <a:t>, </a:t>
          </a:r>
          <a:r>
            <a:rPr lang="en-US" sz="2100" b="1" kern="1200"/>
            <a:t>validate the feelings </a:t>
          </a:r>
          <a:r>
            <a:rPr lang="en-US" sz="2100" kern="1200"/>
            <a:t>&amp; continue to </a:t>
          </a:r>
          <a:r>
            <a:rPr lang="en-US" sz="2100" b="1" kern="1200"/>
            <a:t>hold firm</a:t>
          </a:r>
          <a:endParaRPr lang="en-US" sz="2100" kern="1200"/>
        </a:p>
      </dsp:txBody>
      <dsp:txXfrm>
        <a:off x="40724" y="1038463"/>
        <a:ext cx="6282776" cy="752780"/>
      </dsp:txXfrm>
    </dsp:sp>
    <dsp:sp modelId="{4F9DA89B-B936-A443-AED8-ED376519C6E4}">
      <dsp:nvSpPr>
        <dsp:cNvPr id="0" name=""/>
        <dsp:cNvSpPr/>
      </dsp:nvSpPr>
      <dsp:spPr>
        <a:xfrm>
          <a:off x="0" y="1892447"/>
          <a:ext cx="6364224" cy="8342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Your child </a:t>
          </a:r>
          <a:r>
            <a:rPr lang="en-US" sz="2100" b="1" kern="1200"/>
            <a:t>WILL push back </a:t>
          </a:r>
          <a:r>
            <a:rPr lang="en-US" sz="2100" kern="1200"/>
            <a:t>&amp; </a:t>
          </a:r>
          <a:r>
            <a:rPr lang="en-US" sz="2100" b="1" kern="1200"/>
            <a:t>have BIG feelings</a:t>
          </a:r>
          <a:r>
            <a:rPr lang="en-US" sz="2100" kern="1200"/>
            <a:t>, this is </a:t>
          </a:r>
          <a:r>
            <a:rPr lang="en-US" sz="2100" b="1" kern="1200"/>
            <a:t>normal</a:t>
          </a:r>
          <a:r>
            <a:rPr lang="en-US" sz="2100" kern="1200"/>
            <a:t>!</a:t>
          </a:r>
        </a:p>
      </dsp:txBody>
      <dsp:txXfrm>
        <a:off x="40724" y="1933171"/>
        <a:ext cx="6282776" cy="752780"/>
      </dsp:txXfrm>
    </dsp:sp>
    <dsp:sp modelId="{C7914384-93B7-E448-ABAA-EB6CAF8F65DF}">
      <dsp:nvSpPr>
        <dsp:cNvPr id="0" name=""/>
        <dsp:cNvSpPr/>
      </dsp:nvSpPr>
      <dsp:spPr>
        <a:xfrm>
          <a:off x="0" y="2787156"/>
          <a:ext cx="6364224" cy="8342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Consider </a:t>
          </a:r>
          <a:r>
            <a:rPr lang="en-US" sz="2100" b="1" kern="1200"/>
            <a:t>practicing setting boundaries </a:t>
          </a:r>
          <a:r>
            <a:rPr lang="en-US" sz="2100" kern="1200"/>
            <a:t>around </a:t>
          </a:r>
          <a:r>
            <a:rPr lang="en-US" sz="2100" b="1" kern="1200"/>
            <a:t>easier targets </a:t>
          </a:r>
          <a:r>
            <a:rPr lang="en-US" sz="2100" kern="1200"/>
            <a:t>before introducing or changing screen time rules</a:t>
          </a:r>
        </a:p>
      </dsp:txBody>
      <dsp:txXfrm>
        <a:off x="40724" y="2827880"/>
        <a:ext cx="6282776" cy="752780"/>
      </dsp:txXfrm>
    </dsp:sp>
    <dsp:sp modelId="{A09FBEAC-9F19-FA4B-BE3E-D909C1FA2797}">
      <dsp:nvSpPr>
        <dsp:cNvPr id="0" name=""/>
        <dsp:cNvSpPr/>
      </dsp:nvSpPr>
      <dsp:spPr>
        <a:xfrm>
          <a:off x="0" y="3681864"/>
          <a:ext cx="6364224" cy="8342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Use </a:t>
          </a:r>
          <a:r>
            <a:rPr lang="en-US" sz="2100" b="1" kern="1200"/>
            <a:t>logical/natural consequences </a:t>
          </a:r>
          <a:r>
            <a:rPr lang="en-US" sz="2100" kern="1200"/>
            <a:t>(consider identifying these with your child)</a:t>
          </a:r>
        </a:p>
      </dsp:txBody>
      <dsp:txXfrm>
        <a:off x="40724" y="3722588"/>
        <a:ext cx="6282776" cy="752780"/>
      </dsp:txXfrm>
    </dsp:sp>
    <dsp:sp modelId="{4CEB6816-5896-2B41-A245-ACA83D79F8A9}">
      <dsp:nvSpPr>
        <dsp:cNvPr id="0" name=""/>
        <dsp:cNvSpPr/>
      </dsp:nvSpPr>
      <dsp:spPr>
        <a:xfrm>
          <a:off x="0" y="4576572"/>
          <a:ext cx="6364224"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Parenting is the long game</a:t>
          </a:r>
          <a:endParaRPr lang="en-US" sz="2100" kern="1200"/>
        </a:p>
      </dsp:txBody>
      <dsp:txXfrm>
        <a:off x="40724" y="4617296"/>
        <a:ext cx="6282776" cy="7527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6458D-EC25-AE45-84D8-E8AF26F91C12}">
      <dsp:nvSpPr>
        <dsp:cNvPr id="0" name=""/>
        <dsp:cNvSpPr/>
      </dsp:nvSpPr>
      <dsp:spPr>
        <a:xfrm rot="5400000">
          <a:off x="7307157" y="-3095053"/>
          <a:ext cx="875873" cy="72895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How much time, when can they use it, where does it go at night?</a:t>
          </a:r>
        </a:p>
        <a:p>
          <a:pPr marL="171450" lvl="1" indent="-171450" algn="l" defTabSz="800100">
            <a:lnSpc>
              <a:spcPct val="90000"/>
            </a:lnSpc>
            <a:spcBef>
              <a:spcPct val="0"/>
            </a:spcBef>
            <a:spcAft>
              <a:spcPct val="15000"/>
            </a:spcAft>
            <a:buChar char="•"/>
          </a:pPr>
          <a:r>
            <a:rPr lang="en-US" sz="1800" kern="1200" dirty="0"/>
            <a:t>Discuss parental controls &amp; limits to privacy</a:t>
          </a:r>
        </a:p>
        <a:p>
          <a:pPr marL="171450" lvl="1" indent="-171450" algn="l" defTabSz="800100">
            <a:lnSpc>
              <a:spcPct val="90000"/>
            </a:lnSpc>
            <a:spcBef>
              <a:spcPct val="0"/>
            </a:spcBef>
            <a:spcAft>
              <a:spcPct val="15000"/>
            </a:spcAft>
            <a:buChar char="•"/>
          </a:pPr>
          <a:r>
            <a:rPr lang="en-US" sz="1800" kern="1200"/>
            <a:t>Lead with compassion- we know it’s fun!</a:t>
          </a:r>
        </a:p>
      </dsp:txBody>
      <dsp:txXfrm rot="-5400000">
        <a:off x="4100344" y="154517"/>
        <a:ext cx="7246743" cy="790359"/>
      </dsp:txXfrm>
    </dsp:sp>
    <dsp:sp modelId="{1C5EE97C-E54A-554E-B604-A74C0CA03644}">
      <dsp:nvSpPr>
        <dsp:cNvPr id="0" name=""/>
        <dsp:cNvSpPr/>
      </dsp:nvSpPr>
      <dsp:spPr>
        <a:xfrm>
          <a:off x="0" y="2276"/>
          <a:ext cx="4100343" cy="1094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Discuss</a:t>
          </a:r>
          <a:r>
            <a:rPr lang="en-US" sz="2100" kern="1200" dirty="0"/>
            <a:t> the new or changed </a:t>
          </a:r>
          <a:r>
            <a:rPr lang="en-US" sz="2100" b="1" kern="1200" dirty="0"/>
            <a:t>screen expectations </a:t>
          </a:r>
          <a:r>
            <a:rPr lang="en-US" sz="2100" kern="1200" dirty="0"/>
            <a:t>with your child</a:t>
          </a:r>
        </a:p>
      </dsp:txBody>
      <dsp:txXfrm>
        <a:off x="53446" y="55722"/>
        <a:ext cx="3993451" cy="987949"/>
      </dsp:txXfrm>
    </dsp:sp>
    <dsp:sp modelId="{EC8852FF-6D62-6E4C-9772-89CF1E467669}">
      <dsp:nvSpPr>
        <dsp:cNvPr id="0" name=""/>
        <dsp:cNvSpPr/>
      </dsp:nvSpPr>
      <dsp:spPr>
        <a:xfrm rot="5400000">
          <a:off x="7307157" y="-1945469"/>
          <a:ext cx="875873" cy="72895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Stick to the plan, tolerate their distress, pushback will fade, new routine stays</a:t>
          </a:r>
        </a:p>
        <a:p>
          <a:pPr marL="171450" lvl="1" indent="-171450" algn="l" defTabSz="800100">
            <a:lnSpc>
              <a:spcPct val="90000"/>
            </a:lnSpc>
            <a:spcBef>
              <a:spcPct val="0"/>
            </a:spcBef>
            <a:spcAft>
              <a:spcPct val="15000"/>
            </a:spcAft>
            <a:buChar char="•"/>
          </a:pPr>
          <a:r>
            <a:rPr lang="en-US" sz="1800" kern="1200"/>
            <a:t>Avoid exceptions to rules in first few weeks</a:t>
          </a:r>
        </a:p>
      </dsp:txBody>
      <dsp:txXfrm rot="-5400000">
        <a:off x="4100344" y="1304101"/>
        <a:ext cx="7246743" cy="790359"/>
      </dsp:txXfrm>
    </dsp:sp>
    <dsp:sp modelId="{3EA74323-07CB-B541-8987-A00CFC09CDCF}">
      <dsp:nvSpPr>
        <dsp:cNvPr id="0" name=""/>
        <dsp:cNvSpPr/>
      </dsp:nvSpPr>
      <dsp:spPr>
        <a:xfrm>
          <a:off x="0" y="1151859"/>
          <a:ext cx="4100343" cy="1094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Anticipate the distressed response</a:t>
          </a:r>
          <a:endParaRPr lang="en-US" sz="2100" kern="1200" dirty="0"/>
        </a:p>
      </dsp:txBody>
      <dsp:txXfrm>
        <a:off x="53446" y="1205305"/>
        <a:ext cx="3993451" cy="987949"/>
      </dsp:txXfrm>
    </dsp:sp>
    <dsp:sp modelId="{411F87A8-2D7E-4143-A99F-BF641E213C3C}">
      <dsp:nvSpPr>
        <dsp:cNvPr id="0" name=""/>
        <dsp:cNvSpPr/>
      </dsp:nvSpPr>
      <dsp:spPr>
        <a:xfrm rot="5400000">
          <a:off x="7307157" y="-795885"/>
          <a:ext cx="875873" cy="72895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Screen time is a privilege that is earned, not a right!</a:t>
          </a:r>
        </a:p>
      </dsp:txBody>
      <dsp:txXfrm rot="-5400000">
        <a:off x="4100344" y="2453685"/>
        <a:ext cx="7246743" cy="790359"/>
      </dsp:txXfrm>
    </dsp:sp>
    <dsp:sp modelId="{79987A8E-E9BC-AD44-B595-7362193598F2}">
      <dsp:nvSpPr>
        <dsp:cNvPr id="0" name=""/>
        <dsp:cNvSpPr/>
      </dsp:nvSpPr>
      <dsp:spPr>
        <a:xfrm>
          <a:off x="0" y="2301443"/>
          <a:ext cx="4100343" cy="1094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Allow</a:t>
          </a:r>
          <a:r>
            <a:rPr lang="en-US" sz="2100" kern="1200"/>
            <a:t> screen time </a:t>
          </a:r>
          <a:r>
            <a:rPr lang="en-US" sz="2100" b="1" kern="1200"/>
            <a:t>after responsibilities </a:t>
          </a:r>
          <a:r>
            <a:rPr lang="en-US" sz="2100" kern="1200"/>
            <a:t>are </a:t>
          </a:r>
          <a:r>
            <a:rPr lang="en-US" sz="2100" b="1" kern="1200"/>
            <a:t>completed</a:t>
          </a:r>
          <a:endParaRPr lang="en-US" sz="2100" kern="1200"/>
        </a:p>
      </dsp:txBody>
      <dsp:txXfrm>
        <a:off x="53446" y="2354889"/>
        <a:ext cx="3993451" cy="987949"/>
      </dsp:txXfrm>
    </dsp:sp>
    <dsp:sp modelId="{C5178AEB-D291-0A45-86E4-8DFAEA675F68}">
      <dsp:nvSpPr>
        <dsp:cNvPr id="0" name=""/>
        <dsp:cNvSpPr/>
      </dsp:nvSpPr>
      <dsp:spPr>
        <a:xfrm rot="5400000">
          <a:off x="7307157" y="353697"/>
          <a:ext cx="875873" cy="72895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State limit, validate their feelings, hold firm with limit, disengage</a:t>
          </a:r>
        </a:p>
      </dsp:txBody>
      <dsp:txXfrm rot="-5400000">
        <a:off x="4100344" y="3603268"/>
        <a:ext cx="7246743" cy="790359"/>
      </dsp:txXfrm>
    </dsp:sp>
    <dsp:sp modelId="{E811B810-2530-8045-A596-EAB3A42E4162}">
      <dsp:nvSpPr>
        <dsp:cNvPr id="0" name=""/>
        <dsp:cNvSpPr/>
      </dsp:nvSpPr>
      <dsp:spPr>
        <a:xfrm>
          <a:off x="0" y="3451027"/>
          <a:ext cx="4100343" cy="1094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Don’t</a:t>
          </a:r>
          <a:r>
            <a:rPr lang="en-US" sz="2100" kern="1200"/>
            <a:t> get roped into a </a:t>
          </a:r>
          <a:r>
            <a:rPr lang="en-US" sz="2100" b="1" kern="1200"/>
            <a:t>debate</a:t>
          </a:r>
          <a:endParaRPr lang="en-US" sz="2100" kern="1200"/>
        </a:p>
      </dsp:txBody>
      <dsp:txXfrm>
        <a:off x="53446" y="3504473"/>
        <a:ext cx="3993451" cy="9879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9F2E9-A408-744E-BB4C-1E718CF3EBF4}">
      <dsp:nvSpPr>
        <dsp:cNvPr id="0" name=""/>
        <dsp:cNvSpPr/>
      </dsp:nvSpPr>
      <dsp:spPr>
        <a:xfrm rot="5400000">
          <a:off x="7082546" y="-3014099"/>
          <a:ext cx="1122414" cy="71941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i="1" kern="1200"/>
            <a:t>“None of my friends have limits on their video games!” “All my friends have TikTok!”</a:t>
          </a:r>
          <a:endParaRPr lang="en-US" sz="1800" kern="1200"/>
        </a:p>
        <a:p>
          <a:pPr marL="171450" lvl="1" indent="-171450" algn="l" defTabSz="800100">
            <a:lnSpc>
              <a:spcPct val="90000"/>
            </a:lnSpc>
            <a:spcBef>
              <a:spcPct val="0"/>
            </a:spcBef>
            <a:spcAft>
              <a:spcPct val="15000"/>
            </a:spcAft>
            <a:buChar char="•"/>
          </a:pPr>
          <a:r>
            <a:rPr lang="en-US" sz="1800" kern="1200"/>
            <a:t>Your boundaries are there to keep them safe and healthy</a:t>
          </a:r>
        </a:p>
      </dsp:txBody>
      <dsp:txXfrm rot="-5400000">
        <a:off x="4046693" y="76546"/>
        <a:ext cx="7139328" cy="1012830"/>
      </dsp:txXfrm>
    </dsp:sp>
    <dsp:sp modelId="{6F0A4550-950F-444A-B043-A6759083D33E}">
      <dsp:nvSpPr>
        <dsp:cNvPr id="0" name=""/>
        <dsp:cNvSpPr/>
      </dsp:nvSpPr>
      <dsp:spPr>
        <a:xfrm>
          <a:off x="0" y="2414"/>
          <a:ext cx="4046693" cy="11610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t>Don’t feel guilty!</a:t>
          </a:r>
          <a:endParaRPr lang="en-US" sz="3300" kern="1200" dirty="0"/>
        </a:p>
      </dsp:txBody>
      <dsp:txXfrm>
        <a:off x="56680" y="59094"/>
        <a:ext cx="3933333" cy="1047733"/>
      </dsp:txXfrm>
    </dsp:sp>
    <dsp:sp modelId="{8ACA9FB3-8D08-A74F-AC01-00FCEDB6342D}">
      <dsp:nvSpPr>
        <dsp:cNvPr id="0" name=""/>
        <dsp:cNvSpPr/>
      </dsp:nvSpPr>
      <dsp:spPr>
        <a:xfrm rot="5400000">
          <a:off x="7082546" y="-1794951"/>
          <a:ext cx="1122414" cy="71941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Consider changing rules when other things are changing, such as at the beginning of the week after a school vacation (not in the middle of a busy week!)</a:t>
          </a:r>
        </a:p>
        <a:p>
          <a:pPr marL="171450" lvl="1" indent="-171450" algn="l" defTabSz="800100">
            <a:lnSpc>
              <a:spcPct val="90000"/>
            </a:lnSpc>
            <a:spcBef>
              <a:spcPct val="0"/>
            </a:spcBef>
            <a:spcAft>
              <a:spcPct val="15000"/>
            </a:spcAft>
            <a:buChar char="•"/>
          </a:pPr>
          <a:r>
            <a:rPr lang="en-US" sz="1800" kern="1200" dirty="0"/>
            <a:t>Make sure you have time to reinforce the rules</a:t>
          </a:r>
        </a:p>
      </dsp:txBody>
      <dsp:txXfrm rot="-5400000">
        <a:off x="4046693" y="1295694"/>
        <a:ext cx="7139328" cy="1012830"/>
      </dsp:txXfrm>
    </dsp:sp>
    <dsp:sp modelId="{4FC9E27B-F0C5-8E45-908B-3517ACB4C637}">
      <dsp:nvSpPr>
        <dsp:cNvPr id="0" name=""/>
        <dsp:cNvSpPr/>
      </dsp:nvSpPr>
      <dsp:spPr>
        <a:xfrm>
          <a:off x="0" y="1221561"/>
          <a:ext cx="4046693" cy="11610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t>Pick the right time</a:t>
          </a:r>
          <a:endParaRPr lang="en-US" sz="3300" kern="1200" dirty="0"/>
        </a:p>
      </dsp:txBody>
      <dsp:txXfrm>
        <a:off x="56680" y="1278241"/>
        <a:ext cx="3933333" cy="1047733"/>
      </dsp:txXfrm>
    </dsp:sp>
    <dsp:sp modelId="{E7FD53A8-5EBC-DA41-B5F2-7B5B0C072CE8}">
      <dsp:nvSpPr>
        <dsp:cNvPr id="0" name=""/>
        <dsp:cNvSpPr/>
      </dsp:nvSpPr>
      <dsp:spPr>
        <a:xfrm rot="5400000">
          <a:off x="7082546" y="-575804"/>
          <a:ext cx="1122414" cy="71941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Get older kids/teens to buy into new screen time rule by compromising, with the understanding that you’ll start with a trial run</a:t>
          </a:r>
        </a:p>
      </dsp:txBody>
      <dsp:txXfrm rot="-5400000">
        <a:off x="4046693" y="2514841"/>
        <a:ext cx="7139328" cy="1012830"/>
      </dsp:txXfrm>
    </dsp:sp>
    <dsp:sp modelId="{8415D50E-1F26-0047-B450-7A3ED5AC673B}">
      <dsp:nvSpPr>
        <dsp:cNvPr id="0" name=""/>
        <dsp:cNvSpPr/>
      </dsp:nvSpPr>
      <dsp:spPr>
        <a:xfrm>
          <a:off x="0" y="2440709"/>
          <a:ext cx="4046693" cy="11610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t> Gather Data &amp; Re-Evaluate</a:t>
          </a:r>
          <a:endParaRPr lang="en-US" sz="3300" kern="1200" dirty="0"/>
        </a:p>
      </dsp:txBody>
      <dsp:txXfrm>
        <a:off x="56680" y="2497389"/>
        <a:ext cx="3933333" cy="1047733"/>
      </dsp:txXfrm>
    </dsp:sp>
    <dsp:sp modelId="{DB0FE162-ADD7-D647-A169-A20E8193FF76}">
      <dsp:nvSpPr>
        <dsp:cNvPr id="0" name=""/>
        <dsp:cNvSpPr/>
      </dsp:nvSpPr>
      <dsp:spPr>
        <a:xfrm>
          <a:off x="0" y="3659857"/>
          <a:ext cx="11229845" cy="11610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t>Be Kind to yourself – and your kids</a:t>
          </a:r>
          <a:endParaRPr lang="en-US" sz="3300" kern="1200" dirty="0"/>
        </a:p>
      </dsp:txBody>
      <dsp:txXfrm>
        <a:off x="56680" y="3716537"/>
        <a:ext cx="11116485" cy="10477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7F477-4952-0E4C-B504-B95D7FB10FBF}">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A2F6B-8F5C-3E40-9BAB-169C8184D5BC}">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Impairment becomes daily, chronic, or severe – school, home, friends</a:t>
          </a:r>
        </a:p>
      </dsp:txBody>
      <dsp:txXfrm>
        <a:off x="0" y="0"/>
        <a:ext cx="6900512" cy="1384035"/>
      </dsp:txXfrm>
    </dsp:sp>
    <dsp:sp modelId="{E45FFB68-D677-B34A-92C2-BB8AADFF12E9}">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DA781-D09C-4B49-8DF7-CE47BB63AADE}">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When a family starts living life </a:t>
          </a:r>
          <a:r>
            <a:rPr lang="en-US" sz="2600" b="1" kern="1200" dirty="0"/>
            <a:t>AROUND</a:t>
          </a:r>
          <a:r>
            <a:rPr lang="en-US" sz="2600" kern="1200" dirty="0"/>
            <a:t> screens or related behavioral problems </a:t>
          </a:r>
        </a:p>
      </dsp:txBody>
      <dsp:txXfrm>
        <a:off x="0" y="1384035"/>
        <a:ext cx="6900512" cy="1384035"/>
      </dsp:txXfrm>
    </dsp:sp>
    <dsp:sp modelId="{9796D8AA-4D20-7E43-8078-FCD6281E70C4}">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27371E-0864-EA48-8155-83241590E36D}">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The list of “things to avoid” grows, or the family is constantly on edge </a:t>
          </a:r>
        </a:p>
      </dsp:txBody>
      <dsp:txXfrm>
        <a:off x="0" y="2768070"/>
        <a:ext cx="6900512" cy="1384035"/>
      </dsp:txXfrm>
    </dsp:sp>
    <dsp:sp modelId="{E37C8E0B-F7A0-F146-BB91-AFD807ADCBA9}">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42E54C-95D4-CC46-A292-0A91BBE854F8}">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It’s causing the family significant distress</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CC5C1-2D3E-704F-B1AE-9D9F8EEC6D85}" type="datetimeFigureOut">
              <a:rPr lang="en-US" smtClean="0"/>
              <a:t>8/19/25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966AA-4D0A-0C4E-8991-0EF25CA0E3D0}" type="slidenum">
              <a:rPr lang="en-US" smtClean="0"/>
              <a:t>‹#›</a:t>
            </a:fld>
            <a:endParaRPr lang="en-US"/>
          </a:p>
        </p:txBody>
      </p:sp>
    </p:spTree>
    <p:extLst>
      <p:ext uri="{BB962C8B-B14F-4D97-AF65-F5344CB8AC3E}">
        <p14:creationId xmlns:p14="http://schemas.microsoft.com/office/powerpoint/2010/main" val="37102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hildmind.org/article/social-challenges-kids-learning-problem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ff.org/wp-content/uploads/2013/01/8010.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pa.org/monitor/2023/09/protecting-teens-on-social-medi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apnews.com/article/boy-scouts-scouting-america-birthday-name-change-796935fe9474fda03d179aa8c087ab42" TargetMode="External"/><Relationship Id="rId3" Type="http://schemas.openxmlformats.org/officeDocument/2006/relationships/hyperlink" Target="https://www.thebalanceproject.life/" TargetMode="External"/><Relationship Id="rId7" Type="http://schemas.openxmlformats.org/officeDocument/2006/relationships/hyperlink" Target="https://letgrow.org/community-toolki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cityofnewburyport.com/recreation-and-youth-services/news/summer-let-grow-challenge" TargetMode="External"/><Relationship Id="rId5" Type="http://schemas.openxmlformats.org/officeDocument/2006/relationships/hyperlink" Target="https://bookshop.org/a/12476/9780593655030" TargetMode="External"/><Relationship Id="rId4" Type="http://schemas.openxmlformats.org/officeDocument/2006/relationships/hyperlink" Target="https://www.anxiousgeneration.com/pdfs/four-norms.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direct.com/science/article/abs/pii/S0887618524000690?dgcid=autho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link.springer.com/article/10.1007/s10578-022-01363-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organstanley.com/articles/family-internet-use-surve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1</a:t>
            </a:fld>
            <a:endParaRPr lang="en-US"/>
          </a:p>
        </p:txBody>
      </p:sp>
    </p:spTree>
    <p:extLst>
      <p:ext uri="{BB962C8B-B14F-4D97-AF65-F5344CB8AC3E}">
        <p14:creationId xmlns:p14="http://schemas.microsoft.com/office/powerpoint/2010/main" val="57829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a:effectLst/>
                <a:latin typeface="Calibri" panose="020F0502020204030204" pitchFamily="34" charset="0"/>
                <a:ea typeface="Calibri" panose="020F0502020204030204" pitchFamily="34" charset="0"/>
                <a:cs typeface="Times New Roman" panose="02020603050405020304" pitchFamily="18" charset="0"/>
              </a:rPr>
              <a:t>We Know the Recommended Hours but is my kid on screens too much?</a:t>
            </a:r>
          </a:p>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Focus on what you want to make sure they are doing first rather than what they shouldn’t be doing</a:t>
            </a:r>
          </a:p>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Try making a list of activities your child needs to spend time on in order to be happy and healthy… try asking yourself (Child Mind Institute):</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Is my child sleeping enough and eating a somewhat balanced diet?</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they getting some form of exercise every day?</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they spending some quality time with family?</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Do they keep in touch with friends?</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they invested in school and keeping up with homework?</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Do they spend time on the hobbies and extracurriculars that matter to them?</a:t>
            </a:r>
          </a:p>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most answers as yes, probably doing well with current screen time</a:t>
            </a:r>
          </a:p>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lots of no’s; if your child is spending most of their time alone, scrolling social media, spending so much time gaming that they aren’t eating or getting proper physical activity… sign that too much screen time</a:t>
            </a:r>
          </a:p>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11</a:t>
            </a:fld>
            <a:endParaRPr lang="en-US"/>
          </a:p>
        </p:txBody>
      </p:sp>
    </p:spTree>
    <p:extLst>
      <p:ext uri="{BB962C8B-B14F-4D97-AF65-F5344CB8AC3E}">
        <p14:creationId xmlns:p14="http://schemas.microsoft.com/office/powerpoint/2010/main" val="183364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226DC-9877-FBFB-2CA9-CB42F51DA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9E93C-89E0-C689-171E-3AD40AB3B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BD483-4745-1B94-C96A-1339AAD14C57}"/>
              </a:ext>
            </a:extLst>
          </p:cNvPr>
          <p:cNvSpPr>
            <a:spLocks noGrp="1"/>
          </p:cNvSpPr>
          <p:nvPr>
            <p:ph type="body" idx="1"/>
          </p:nvPr>
        </p:nvSpPr>
        <p:spPr/>
        <p:txBody>
          <a:bodyPr/>
          <a:lstStyle/>
          <a:p>
            <a:r>
              <a:rPr lang="en-US" dirty="0"/>
              <a:t>The American Academy of Pediatrics created the 5 C’s to guide media use for families, beyond the “2-hour screen rule”</a:t>
            </a:r>
          </a:p>
          <a:p>
            <a:endParaRPr lang="en-US" dirty="0"/>
          </a:p>
          <a:p>
            <a:r>
              <a:rPr lang="en-US" b="0" i="0" dirty="0">
                <a:solidFill>
                  <a:srgbClr val="564D39"/>
                </a:solidFill>
                <a:effectLst/>
                <a:latin typeface="Arvo"/>
              </a:rPr>
              <a:t>The 5 C's of media use are based on the </a:t>
            </a:r>
            <a:r>
              <a:rPr lang="en-US" b="1" i="0" u="sng" dirty="0">
                <a:solidFill>
                  <a:srgbClr val="564D39"/>
                </a:solidFill>
                <a:effectLst/>
                <a:latin typeface="Arvo"/>
              </a:rPr>
              <a:t>c</a:t>
            </a:r>
            <a:r>
              <a:rPr lang="en-US" b="1" i="0" dirty="0">
                <a:solidFill>
                  <a:srgbClr val="564D39"/>
                </a:solidFill>
                <a:effectLst/>
                <a:latin typeface="Arvo"/>
              </a:rPr>
              <a:t>hild</a:t>
            </a:r>
            <a:r>
              <a:rPr lang="en-US" b="0" i="0" dirty="0">
                <a:solidFill>
                  <a:srgbClr val="564D39"/>
                </a:solidFill>
                <a:effectLst/>
                <a:latin typeface="Arvo"/>
              </a:rPr>
              <a:t>, the </a:t>
            </a:r>
            <a:r>
              <a:rPr lang="en-US" b="1" i="0" u="sng" dirty="0">
                <a:solidFill>
                  <a:srgbClr val="564D39"/>
                </a:solidFill>
                <a:effectLst/>
                <a:latin typeface="Arvo"/>
              </a:rPr>
              <a:t>c</a:t>
            </a:r>
            <a:r>
              <a:rPr lang="en-US" b="1" i="0" dirty="0">
                <a:solidFill>
                  <a:srgbClr val="564D39"/>
                </a:solidFill>
                <a:effectLst/>
                <a:latin typeface="Arvo"/>
              </a:rPr>
              <a:t>ontent</a:t>
            </a:r>
            <a:r>
              <a:rPr lang="en-US" b="0" i="0" dirty="0">
                <a:solidFill>
                  <a:srgbClr val="564D39"/>
                </a:solidFill>
                <a:effectLst/>
                <a:latin typeface="Arvo"/>
              </a:rPr>
              <a:t>, ways to </a:t>
            </a:r>
            <a:r>
              <a:rPr lang="en-US" b="1" i="0" u="sng" dirty="0">
                <a:solidFill>
                  <a:srgbClr val="564D39"/>
                </a:solidFill>
                <a:effectLst/>
                <a:latin typeface="Arvo"/>
              </a:rPr>
              <a:t>c</a:t>
            </a:r>
            <a:r>
              <a:rPr lang="en-US" b="1" i="0" dirty="0">
                <a:solidFill>
                  <a:srgbClr val="564D39"/>
                </a:solidFill>
                <a:effectLst/>
                <a:latin typeface="Arvo"/>
              </a:rPr>
              <a:t>alm</a:t>
            </a:r>
            <a:r>
              <a:rPr lang="en-US" b="0" i="0" dirty="0">
                <a:solidFill>
                  <a:srgbClr val="564D39"/>
                </a:solidFill>
                <a:effectLst/>
                <a:latin typeface="Arvo"/>
              </a:rPr>
              <a:t> down, what media is </a:t>
            </a:r>
            <a:r>
              <a:rPr lang="en-US" b="1" i="0" u="sng" dirty="0">
                <a:solidFill>
                  <a:srgbClr val="564D39"/>
                </a:solidFill>
                <a:effectLst/>
                <a:latin typeface="Arvo"/>
              </a:rPr>
              <a:t>c</a:t>
            </a:r>
            <a:r>
              <a:rPr lang="en-US" b="1" i="0" dirty="0">
                <a:solidFill>
                  <a:srgbClr val="564D39"/>
                </a:solidFill>
                <a:effectLst/>
                <a:latin typeface="Arvo"/>
              </a:rPr>
              <a:t>rowding out</a:t>
            </a:r>
            <a:r>
              <a:rPr lang="en-US" b="0" i="0" dirty="0">
                <a:solidFill>
                  <a:srgbClr val="564D39"/>
                </a:solidFill>
                <a:effectLst/>
                <a:latin typeface="Arvo"/>
              </a:rPr>
              <a:t> and ongoing </a:t>
            </a:r>
            <a:r>
              <a:rPr lang="en-US" b="1" i="0" u="sng" dirty="0">
                <a:solidFill>
                  <a:srgbClr val="564D39"/>
                </a:solidFill>
                <a:effectLst/>
                <a:latin typeface="Arvo"/>
              </a:rPr>
              <a:t>c</a:t>
            </a:r>
            <a:r>
              <a:rPr lang="en-US" b="1" i="0" dirty="0">
                <a:solidFill>
                  <a:srgbClr val="564D39"/>
                </a:solidFill>
                <a:effectLst/>
                <a:latin typeface="Arvo"/>
              </a:rPr>
              <a:t>ommunication</a:t>
            </a:r>
            <a:r>
              <a:rPr lang="en-US" b="0" i="0" dirty="0">
                <a:solidFill>
                  <a:srgbClr val="564D39"/>
                </a:solidFill>
                <a:effectLst/>
                <a:latin typeface="Arvo"/>
              </a:rPr>
              <a:t>. 5 C's guidance for each age group starts with information about the developmental stages kids are going through and how this influences media use. It also describes healthy media habits to strive for at home. You can use these to build upon how you're already connecting with your kids.</a:t>
            </a:r>
            <a:endParaRPr lang="en-US" dirty="0"/>
          </a:p>
        </p:txBody>
      </p:sp>
      <p:sp>
        <p:nvSpPr>
          <p:cNvPr id="4" name="Slide Number Placeholder 3">
            <a:extLst>
              <a:ext uri="{FF2B5EF4-FFF2-40B4-BE49-F238E27FC236}">
                <a16:creationId xmlns:a16="http://schemas.microsoft.com/office/drawing/2014/main" id="{AC9EDA4C-0F8B-21A5-67EB-D963225CE0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966AA-4D0A-0C4E-8991-0EF25CA0E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549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02A66-56FB-D61B-BFC2-49CEC56E4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1627B-3D62-A84D-8734-6ECE4237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51804-7D65-D94E-7C00-BE643FF480A4}"/>
              </a:ext>
            </a:extLst>
          </p:cNvPr>
          <p:cNvSpPr>
            <a:spLocks noGrp="1"/>
          </p:cNvSpPr>
          <p:nvPr>
            <p:ph type="body" idx="1"/>
          </p:nvPr>
        </p:nvSpPr>
        <p:spPr/>
        <p:txBody>
          <a:bodyPr/>
          <a:lstStyle/>
          <a:p>
            <a:pPr marL="742950" marR="0" lvl="1" indent="-28575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Want to acknowledge how much pressure there is on parents these days to give their kids a phone, tablet, videogame/access to social media</a:t>
            </a:r>
          </a:p>
          <a:p>
            <a:pPr marL="742950" marR="0" lvl="1" indent="-28575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Pressure often starts in late elementary school/early middle school</a:t>
            </a:r>
          </a:p>
          <a:p>
            <a:pPr marL="742950" marR="0" lvl="1" indent="-28575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Parents don’t want their kids to feel left out; we also know that boundaries are critical and there are ways to meet those needs through other avenues</a:t>
            </a:r>
          </a:p>
          <a:p>
            <a:pPr marL="914400" marR="0"/>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do you know if they (and we) are ready (Child Mind Institute)?</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often does your child lose things? If you tell them something is extra important, do they take special care of it, or leave it on the bus?</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they likely to say or do things they will regret? (phone)</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sensitive to criticism are they? (phone/social media)</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Consider how easily your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child picks up on social cues.</a:t>
            </a:r>
            <a:r>
              <a:rPr lang="en-US" sz="1200" dirty="0">
                <a:effectLst/>
                <a:latin typeface="Calibri" panose="020F0502020204030204" pitchFamily="34" charset="0"/>
                <a:ea typeface="Calibri" panose="020F0502020204030204" pitchFamily="34" charset="0"/>
                <a:cs typeface="Times New Roman" panose="02020603050405020304" pitchFamily="18" charset="0"/>
              </a:rPr>
              <a:t> If they are slow to catch on, this deficit could be aggravated in texting and posting on social media</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savvy is your child about technology? Do they truly understand that future college admissions staff, employers, and colleagues could conceivably see anything they post now?</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well does your child do with limits to screen time? If they are constantly glued to the computer or game console, they will probably have difficulty putting down the phone as well.</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do they respond when you set limits about other things?</a:t>
            </a:r>
          </a:p>
          <a:p>
            <a:pPr marL="1371600" marR="0"/>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you ready with your own expectations?</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Ask yourself- what is the purpose of why I am giving them a phone/video game?</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can I make sure that they meet that need without it spilling over into other things?</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is the right device to meet that need?</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Gabb phone? </a:t>
            </a:r>
          </a:p>
          <a:p>
            <a:pPr marL="742950" marR="0" lvl="1" indent="-28575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think your kid is ready for a smartphone/tablet/videogame</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it’s important they know that you are still in charge</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Parents need to know their child or teen’s password, set clear rules, explain what happens if rules aren’t followed</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Have everyone on same page is much easier</a:t>
            </a:r>
          </a:p>
          <a:p>
            <a:pPr marL="1371600" marR="0"/>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Benefits of delaying social media immersion:</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Insure they will be more mature about what they post, more able to resist the addictive nature, less vulnerable to emotional harm</a:t>
            </a:r>
          </a:p>
          <a:p>
            <a:pPr marL="742950" marR="0" lvl="1" indent="-28575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Raise your hand if you wished you gave your kids social media access sooner?</a:t>
            </a:r>
          </a:p>
          <a:p>
            <a:pPr marL="1143000" marR="0" lvl="2"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Most parents do not- but many say they are glad they waited</a:t>
            </a:r>
          </a:p>
          <a:p>
            <a:endParaRPr lang="en-US" dirty="0"/>
          </a:p>
        </p:txBody>
      </p:sp>
      <p:sp>
        <p:nvSpPr>
          <p:cNvPr id="4" name="Slide Number Placeholder 3">
            <a:extLst>
              <a:ext uri="{FF2B5EF4-FFF2-40B4-BE49-F238E27FC236}">
                <a16:creationId xmlns:a16="http://schemas.microsoft.com/office/drawing/2014/main" id="{0A8F37D3-5582-9949-84E7-E9536A3959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966AA-4D0A-0C4E-8991-0EF25CA0E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47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Approximately 2/3 of US children and adolescents report that </a:t>
            </a:r>
            <a:r>
              <a:rPr lang="en-US" sz="1200" b="1" u="sng" dirty="0">
                <a:hlinkClick r:id="rId3"/>
              </a:rPr>
              <a:t>their parents have “no rules”</a:t>
            </a:r>
            <a:r>
              <a:rPr lang="en-US" sz="1200" b="1" dirty="0"/>
              <a:t> related to time spent on media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Yet, we cannot expect them to be able to create their own boundaries or resist the urge to be ”online” as much as possible:</a:t>
            </a:r>
          </a:p>
          <a:p>
            <a:pPr marL="342900" marR="0" lvl="0" indent="-342900">
              <a:buSzPts val="1200"/>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Their brains are not developed enough to do it on their own; just having a talk with them isn’t likely to be effective</a:t>
            </a:r>
          </a:p>
          <a:p>
            <a:pPr marL="342900" marR="0" lvl="0" indent="-342900">
              <a:buSzPts val="1200"/>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Kids/teens know that having a phone in their room while studying/doing homework is distracting, or that it keeps them up at night but they can’t help themselves (quite frankly, this is hard for most adults), so we need to help them</a:t>
            </a:r>
          </a:p>
          <a:p>
            <a:pPr marL="342900" marR="0" lvl="0" indent="-342900">
              <a:buSzPts val="1200"/>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may not seem like it but kids/teens want their parents to put up boundaries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During adolescent development, brain regions associated with the desire for attention, feedback, and reinforcement from peers become more sensitive. Meanwhile, the brain regions involved in self-control have not fully matured. (APA-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https://www.apa.org/monitor/2023/09/protecting-teens-on-social-media</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14</a:t>
            </a:fld>
            <a:endParaRPr lang="en-US"/>
          </a:p>
        </p:txBody>
      </p:sp>
    </p:spTree>
    <p:extLst>
      <p:ext uri="{BB962C8B-B14F-4D97-AF65-F5344CB8AC3E}">
        <p14:creationId xmlns:p14="http://schemas.microsoft.com/office/powerpoint/2010/main" val="3571372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buSzPts val="1000"/>
              <a:buFont typeface="Symbol" pitchFamily="2" charset="2"/>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General tips about setting boundaries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SzPts val="1000"/>
              <a:buFont typeface="Symbol" pitchFamily="2" charset="2"/>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job is to set firm boundaries and validate their feelings and hold firm with that boundary</a:t>
            </a:r>
          </a:p>
          <a:p>
            <a:pPr marL="742950" marR="0" lvl="1" indent="-285750">
              <a:buSzPts val="1000"/>
              <a:buFont typeface="Symbol" pitchFamily="2" charset="2"/>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child/teen is going to react with big feelings and that is hard, exhausting as parent but it’s actually important, it’s your child’s job to do this so that they experience that frustration, disappointment, anger, and learn that they can handle it (this generalizes to other settings like limits/rules being set at school, like expectations or disappointments at future jobs); they look to you to see, can you handle it? Can we handle this?</a:t>
            </a:r>
          </a:p>
          <a:p>
            <a:pPr marL="742950" marR="0" lvl="1" indent="-285750">
              <a:buSzPts val="1000"/>
              <a:buFont typeface="Symbol" pitchFamily="2" charset="2"/>
              <a:buChar char=""/>
              <a:tabLst>
                <a:tab pos="9144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buSzPts val="1000"/>
              <a:buFont typeface="Symbol" pitchFamily="2" charset="2"/>
              <a:buChar char=""/>
              <a:tabLst>
                <a:tab pos="9144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15</a:t>
            </a:fld>
            <a:endParaRPr lang="en-US"/>
          </a:p>
        </p:txBody>
      </p:sp>
    </p:spTree>
    <p:extLst>
      <p:ext uri="{BB962C8B-B14F-4D97-AF65-F5344CB8AC3E}">
        <p14:creationId xmlns:p14="http://schemas.microsoft.com/office/powerpoint/2010/main" val="207544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Parameters- Initial discussion around the device, how much time they can spend on it, where it goes when they aren’t allowed to use it, where it goes at night</a:t>
            </a:r>
          </a:p>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Parents need to help their kids learn the do’s and don’t rather than just hoping they’ll figure it out</a:t>
            </a:r>
          </a:p>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Put parental controls on and let them know, talk about it</a:t>
            </a:r>
          </a:p>
          <a:p>
            <a:pPr marL="342900" marR="0" lvl="0" indent="-342900">
              <a:buSzPts val="12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Let them know that you may look at their phones</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Not to get them in trouble, not to be sneaky but to make sure they are being safe and kind with their phone use</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notice something, you’re going to have a discussion about it</a:t>
            </a:r>
          </a:p>
          <a:p>
            <a:pPr marL="742950" marR="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Same thing as their room- my guess if most of you don’t allow your child to have a lock on the door and lock it all the times so you can never enter- you could enter if you wanted/needed to in order to make sure things are safe, etc. same thing applies here- not going in all the time but will plan to check in</a:t>
            </a:r>
          </a:p>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16</a:t>
            </a:fld>
            <a:endParaRPr lang="en-US"/>
          </a:p>
        </p:txBody>
      </p:sp>
    </p:spTree>
    <p:extLst>
      <p:ext uri="{BB962C8B-B14F-4D97-AF65-F5344CB8AC3E}">
        <p14:creationId xmlns:p14="http://schemas.microsoft.com/office/powerpoint/2010/main" val="32020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5. Don’t feel guilty!</a:t>
            </a:r>
          </a:p>
          <a:p>
            <a:pPr lvl="1"/>
            <a:r>
              <a:rPr lang="en-US" dirty="0"/>
              <a:t>“None of my friends have limits on their video games!” “All my friends have TikTok!”</a:t>
            </a:r>
          </a:p>
          <a:p>
            <a:pPr lvl="1"/>
            <a:r>
              <a:rPr lang="en-US" dirty="0"/>
              <a:t>Your boundaries are there to keep them safe and healthy</a:t>
            </a:r>
          </a:p>
          <a:p>
            <a:pPr marL="0" indent="0">
              <a:buNone/>
            </a:pPr>
            <a:r>
              <a:rPr lang="en-US" dirty="0"/>
              <a:t>6. Pick the right time</a:t>
            </a:r>
          </a:p>
          <a:p>
            <a:pPr lvl="1"/>
            <a:r>
              <a:rPr lang="en-US" dirty="0"/>
              <a:t>Consider changing rules when other things are changing, such as at the beginning of the week after a school vacation (not in the middle of a busy week!)</a:t>
            </a:r>
          </a:p>
          <a:p>
            <a:pPr lvl="1"/>
            <a:r>
              <a:rPr lang="en-US" dirty="0"/>
              <a:t>Make sure you have time to reinforce the rules</a:t>
            </a:r>
          </a:p>
          <a:p>
            <a:pPr marL="0" indent="0">
              <a:buNone/>
            </a:pPr>
            <a:r>
              <a:rPr lang="en-US" dirty="0"/>
              <a:t>7. Gather Data &amp; Re-Evaluate</a:t>
            </a:r>
          </a:p>
          <a:p>
            <a:pPr lvl="1"/>
            <a:r>
              <a:rPr lang="en-US" dirty="0"/>
              <a:t>Get older kids/teens to buy into new screen time rule by compromising, with the understanding that you’ll start with experiment</a:t>
            </a:r>
          </a:p>
          <a:p>
            <a:pPr lvl="1"/>
            <a:r>
              <a:rPr lang="en-US" dirty="0"/>
              <a:t>Ex: your teen might be certain that screens after a specific time don’t affect their sleep; or that homework is easier while </a:t>
            </a:r>
            <a:r>
              <a:rPr lang="en-US" dirty="0" err="1"/>
              <a:t>FaceTiming</a:t>
            </a:r>
            <a:r>
              <a:rPr lang="en-US" dirty="0"/>
              <a:t> friends… consider trying their version and track how it goes for 2 weeks. Do they wake up on time in the morning? Did they get homework done? Use what you learn to readjust rules; if they can show you that they can reach the wellness goals, even as they engage with screens, that’s great</a:t>
            </a:r>
          </a:p>
          <a:p>
            <a:pPr lvl="1"/>
            <a:endParaRPr lang="en-US" dirty="0"/>
          </a:p>
          <a:p>
            <a:pPr lvl="1"/>
            <a:endParaRPr lang="en-US" dirty="0"/>
          </a:p>
          <a:p>
            <a:pPr marL="342900" marR="0" lvl="0" indent="-342900">
              <a:buSzPts val="1000"/>
              <a:buFont typeface="Symbol"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Be kind to yourself – and your kids</a:t>
            </a:r>
          </a:p>
          <a:p>
            <a:pPr marL="742950" marR="0" lvl="1" indent="-285750">
              <a:buSzPts val="1000"/>
              <a:buFont typeface="Symbol" pitchFamily="2" charset="2"/>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There’s no need to stick to rigid rules for the sake of perfection, and sometimes bending them is the most practical option. If more relaxed rules around screens give you time to work, exercise, or just take time for yourself, it’s okay to accept that that may be the best decision right now.</a:t>
            </a:r>
          </a:p>
          <a:p>
            <a:pPr marL="742950" marR="0" lvl="1" indent="-285750">
              <a:buSzPts val="1000"/>
              <a:buFont typeface="Symbol" pitchFamily="2" charset="2"/>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buSzPts val="1000"/>
              <a:buFont typeface="Symbol" pitchFamily="2" charset="2"/>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Dr. Anderson gives the example of wanting to limit your child’s TV time, even though one more episode would give you time for a workout. If you tell your child they can’t watch the episode, they’re cranky and you don’t get your workout. “In that case,” he says, “you can probably be more emotionally available if you give your child that extra screen time, take care of yourself, and then come together afterward.” Thinking in terms of everyone’s needs and stress levels (especially your own!) can help you set realistic limits that work in practice.</a:t>
            </a:r>
          </a:p>
          <a:p>
            <a:pPr marL="0" marR="0"/>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17</a:t>
            </a:fld>
            <a:endParaRPr lang="en-US"/>
          </a:p>
        </p:txBody>
      </p:sp>
    </p:spTree>
    <p:extLst>
      <p:ext uri="{BB962C8B-B14F-4D97-AF65-F5344CB8AC3E}">
        <p14:creationId xmlns:p14="http://schemas.microsoft.com/office/powerpoint/2010/main" val="265852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21</a:t>
            </a:fld>
            <a:endParaRPr lang="en-US"/>
          </a:p>
        </p:txBody>
      </p:sp>
    </p:spTree>
    <p:extLst>
      <p:ext uri="{BB962C8B-B14F-4D97-AF65-F5344CB8AC3E}">
        <p14:creationId xmlns:p14="http://schemas.microsoft.com/office/powerpoint/2010/main" val="1411176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23</a:t>
            </a:fld>
            <a:endParaRPr lang="en-US"/>
          </a:p>
        </p:txBody>
      </p:sp>
    </p:spTree>
    <p:extLst>
      <p:ext uri="{BB962C8B-B14F-4D97-AF65-F5344CB8AC3E}">
        <p14:creationId xmlns:p14="http://schemas.microsoft.com/office/powerpoint/2010/main" val="3839071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buSzPts val="1200"/>
              <a:buFont typeface="Calibri" panose="020F0502020204030204" pitchFamily="34" charset="0"/>
              <a:buChar char="-"/>
            </a:pPr>
            <a:r>
              <a:rPr lang="en-US" sz="1200" b="0" i="0" kern="1200" dirty="0">
                <a:solidFill>
                  <a:schemeClr val="tx1"/>
                </a:solidFill>
                <a:effectLst/>
                <a:latin typeface="+mn-lt"/>
                <a:ea typeface="+mn-ea"/>
                <a:cs typeface="+mn-cs"/>
              </a:rPr>
              <a:t>The New Jersey–based </a:t>
            </a:r>
            <a:r>
              <a:rPr lang="en-US" sz="1200" b="0" i="0" kern="1200" dirty="0">
                <a:solidFill>
                  <a:schemeClr val="tx1"/>
                </a:solidFill>
                <a:effectLst/>
                <a:latin typeface="+mn-lt"/>
                <a:ea typeface="+mn-ea"/>
                <a:cs typeface="+mn-cs"/>
                <a:hlinkClick r:id="rId3"/>
              </a:rPr>
              <a:t>Balance Project</a:t>
            </a:r>
            <a:r>
              <a:rPr lang="en-US" sz="1200" b="0" i="0" kern="1200" dirty="0">
                <a:solidFill>
                  <a:schemeClr val="tx1"/>
                </a:solidFill>
                <a:effectLst/>
                <a:latin typeface="+mn-lt"/>
                <a:ea typeface="+mn-ea"/>
                <a:cs typeface="+mn-cs"/>
              </a:rPr>
              <a:t> is helping 50 communities reduce screen time and restore free play for kids, employing the </a:t>
            </a:r>
            <a:r>
              <a:rPr lang="en-US" sz="1200" b="0" i="0" kern="1200" dirty="0">
                <a:solidFill>
                  <a:schemeClr val="tx1"/>
                </a:solidFill>
                <a:effectLst/>
                <a:latin typeface="+mn-lt"/>
                <a:ea typeface="+mn-ea"/>
                <a:cs typeface="+mn-cs"/>
                <a:hlinkClick r:id="rId4"/>
              </a:rPr>
              <a:t>“four new norms”</a:t>
            </a:r>
            <a:r>
              <a:rPr lang="en-US" sz="1200" b="0" i="0" kern="1200" dirty="0">
                <a:solidFill>
                  <a:schemeClr val="tx1"/>
                </a:solidFill>
                <a:effectLst/>
                <a:latin typeface="+mn-lt"/>
                <a:ea typeface="+mn-ea"/>
                <a:cs typeface="+mn-cs"/>
              </a:rPr>
              <a:t> that Jon lays out in </a:t>
            </a:r>
            <a:r>
              <a:rPr lang="en-US" sz="1200" b="0" i="1" kern="1200" dirty="0">
                <a:solidFill>
                  <a:schemeClr val="tx1"/>
                </a:solidFill>
                <a:effectLst/>
                <a:latin typeface="+mn-lt"/>
                <a:ea typeface="+mn-ea"/>
                <a:cs typeface="+mn-cs"/>
                <a:hlinkClick r:id="rId5"/>
              </a:rPr>
              <a:t>The Anxious Generation</a:t>
            </a:r>
            <a:r>
              <a:rPr lang="en-US" sz="1200" b="0" i="0" kern="1200" dirty="0">
                <a:solidFill>
                  <a:schemeClr val="tx1"/>
                </a:solidFill>
                <a:effectLst/>
                <a:latin typeface="+mn-lt"/>
                <a:ea typeface="+mn-ea"/>
                <a:cs typeface="+mn-cs"/>
              </a:rPr>
              <a:t>. </a:t>
            </a:r>
          </a:p>
          <a:p>
            <a:pPr marL="342900" marR="0" lvl="0" indent="-342900">
              <a:buSzPts val="1200"/>
              <a:buFont typeface="Calibri" panose="020F0502020204030204" pitchFamily="34" charset="0"/>
              <a:buChar char="-"/>
            </a:pPr>
            <a:endParaRPr lang="en-US" sz="1200" b="0" i="0" kern="1200" dirty="0">
              <a:solidFill>
                <a:schemeClr val="tx1"/>
              </a:solidFill>
              <a:effectLst/>
              <a:latin typeface="+mn-lt"/>
              <a:ea typeface="+mn-ea"/>
              <a:cs typeface="+mn-cs"/>
            </a:endParaRPr>
          </a:p>
          <a:p>
            <a:pPr marL="342900" marR="0" lvl="0" indent="-342900">
              <a:buSzPts val="1200"/>
              <a:buFont typeface="Calibri" panose="020F0502020204030204" pitchFamily="34" charset="0"/>
              <a:buChar char="-"/>
            </a:pPr>
            <a:r>
              <a:rPr lang="en-US" sz="1200" b="0" i="0" kern="1200" dirty="0">
                <a:solidFill>
                  <a:schemeClr val="tx1"/>
                </a:solidFill>
                <a:effectLst/>
                <a:latin typeface="+mn-lt"/>
                <a:ea typeface="+mn-ea"/>
                <a:cs typeface="+mn-cs"/>
              </a:rPr>
              <a:t>This summer, Newburyport, Massachusetts, </a:t>
            </a:r>
            <a:r>
              <a:rPr lang="en-US" sz="1200" b="0" i="0" kern="1200" dirty="0">
                <a:solidFill>
                  <a:schemeClr val="tx1"/>
                </a:solidFill>
                <a:effectLst/>
                <a:latin typeface="+mn-lt"/>
                <a:ea typeface="+mn-ea"/>
                <a:cs typeface="+mn-cs"/>
                <a:hlinkClick r:id="rId6"/>
              </a:rPr>
              <a:t>is handing out prizes</a:t>
            </a:r>
            <a:r>
              <a:rPr lang="en-US" sz="1200" b="0" i="0" kern="1200" dirty="0">
                <a:solidFill>
                  <a:schemeClr val="tx1"/>
                </a:solidFill>
                <a:effectLst/>
                <a:latin typeface="+mn-lt"/>
                <a:ea typeface="+mn-ea"/>
                <a:cs typeface="+mn-cs"/>
              </a:rPr>
              <a:t> each week to kids who try something new on their own. </a:t>
            </a:r>
          </a:p>
          <a:p>
            <a:pPr marL="342900" marR="0" lvl="0" indent="-342900">
              <a:buSzPts val="1200"/>
              <a:buFont typeface="Calibri" panose="020F0502020204030204" pitchFamily="34" charset="0"/>
              <a:buChar char="-"/>
            </a:pPr>
            <a:endParaRPr lang="en-US" sz="1200" b="0" i="0" kern="1200" dirty="0">
              <a:solidFill>
                <a:schemeClr val="tx1"/>
              </a:solidFill>
              <a:effectLst/>
              <a:latin typeface="+mn-lt"/>
              <a:ea typeface="+mn-ea"/>
              <a:cs typeface="+mn-cs"/>
            </a:endParaRPr>
          </a:p>
          <a:p>
            <a:pPr marL="342900" marR="0" lvl="0" indent="-342900">
              <a:buSzPts val="1200"/>
              <a:buFont typeface="Calibri" panose="020F0502020204030204" pitchFamily="34" charset="0"/>
              <a:buChar char="-"/>
            </a:pPr>
            <a:r>
              <a:rPr lang="en-US" sz="1200" b="0" i="0" kern="1200" dirty="0">
                <a:solidFill>
                  <a:schemeClr val="tx1"/>
                </a:solidFill>
                <a:effectLst/>
                <a:latin typeface="+mn-lt"/>
                <a:ea typeface="+mn-ea"/>
                <a:cs typeface="+mn-cs"/>
              </a:rPr>
              <a:t>(Let Grow has a </a:t>
            </a:r>
            <a:r>
              <a:rPr lang="en-US" sz="1200" b="0" i="0" kern="1200" dirty="0">
                <a:solidFill>
                  <a:schemeClr val="tx1"/>
                </a:solidFill>
                <a:effectLst/>
                <a:latin typeface="+mn-lt"/>
                <a:ea typeface="+mn-ea"/>
                <a:cs typeface="+mn-cs"/>
                <a:hlinkClick r:id="rId7"/>
              </a:rPr>
              <a:t>tool kit for other communities</a:t>
            </a:r>
            <a:r>
              <a:rPr lang="en-US" sz="1200" b="0" i="0" kern="1200" dirty="0">
                <a:solidFill>
                  <a:schemeClr val="tx1"/>
                </a:solidFill>
                <a:effectLst/>
                <a:latin typeface="+mn-lt"/>
                <a:ea typeface="+mn-ea"/>
                <a:cs typeface="+mn-cs"/>
              </a:rPr>
              <a:t> that want to do the same.) </a:t>
            </a:r>
          </a:p>
          <a:p>
            <a:pPr marL="342900" marR="0" lvl="0" indent="-342900">
              <a:buSzPts val="1200"/>
              <a:buFont typeface="Calibri" panose="020F0502020204030204" pitchFamily="34" charset="0"/>
              <a:buChar char="-"/>
            </a:pPr>
            <a:endParaRPr lang="en-US" sz="1200" b="0" i="0" kern="1200" dirty="0">
              <a:solidFill>
                <a:schemeClr val="tx1"/>
              </a:solidFill>
              <a:effectLst/>
              <a:latin typeface="+mn-lt"/>
              <a:ea typeface="+mn-ea"/>
              <a:cs typeface="+mn-cs"/>
            </a:endParaRPr>
          </a:p>
          <a:p>
            <a:pPr marL="342900" marR="0" lvl="0" indent="-342900">
              <a:buSzPts val="1200"/>
              <a:buFont typeface="Calibri" panose="020F0502020204030204" pitchFamily="34" charset="0"/>
              <a:buChar char="-"/>
            </a:pPr>
            <a:r>
              <a:rPr lang="en-US" sz="1200" b="0" i="0" kern="1200" dirty="0">
                <a:solidFill>
                  <a:schemeClr val="tx1"/>
                </a:solidFill>
                <a:effectLst/>
                <a:latin typeface="+mn-lt"/>
                <a:ea typeface="+mn-ea"/>
                <a:cs typeface="+mn-cs"/>
              </a:rPr>
              <a:t>The Boy Scouts—now rebranded as Scouting America, and open to all young people—is finally </a:t>
            </a:r>
            <a:r>
              <a:rPr lang="en-US" sz="1200" b="0" i="0" kern="1200" dirty="0">
                <a:solidFill>
                  <a:schemeClr val="tx1"/>
                </a:solidFill>
                <a:effectLst/>
                <a:latin typeface="+mn-lt"/>
                <a:ea typeface="+mn-ea"/>
                <a:cs typeface="+mn-cs"/>
                <a:hlinkClick r:id="rId8"/>
              </a:rPr>
              <a:t>growing again</a:t>
            </a:r>
            <a:r>
              <a:rPr lang="en-US" sz="1200" b="0" i="0" kern="1200" dirty="0">
                <a:solidFill>
                  <a:schemeClr val="tx1"/>
                </a:solidFill>
                <a:effectLst/>
                <a:latin typeface="+mn-lt"/>
                <a:ea typeface="+mn-ea"/>
                <a:cs typeface="+mn-cs"/>
              </a:rPr>
              <a:t>. We could go on.</a:t>
            </a:r>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24</a:t>
            </a:fld>
            <a:endParaRPr lang="en-US"/>
          </a:p>
        </p:txBody>
      </p:sp>
    </p:spTree>
    <p:extLst>
      <p:ext uri="{BB962C8B-B14F-4D97-AF65-F5344CB8AC3E}">
        <p14:creationId xmlns:p14="http://schemas.microsoft.com/office/powerpoint/2010/main" val="99976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2</a:t>
            </a:fld>
            <a:endParaRPr lang="en-US"/>
          </a:p>
        </p:txBody>
      </p:sp>
    </p:spTree>
    <p:extLst>
      <p:ext uri="{BB962C8B-B14F-4D97-AF65-F5344CB8AC3E}">
        <p14:creationId xmlns:p14="http://schemas.microsoft.com/office/powerpoint/2010/main" val="772400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light of the NYS Distraction-Free Schools Law, we have resources to help families understand more about the law, the rationale behind it, exemption requirements, and ways to partner with schools</a:t>
            </a:r>
          </a:p>
        </p:txBody>
      </p:sp>
      <p:sp>
        <p:nvSpPr>
          <p:cNvPr id="4" name="Slide Number Placeholder 3"/>
          <p:cNvSpPr>
            <a:spLocks noGrp="1"/>
          </p:cNvSpPr>
          <p:nvPr>
            <p:ph type="sldNum" sz="quarter" idx="5"/>
          </p:nvPr>
        </p:nvSpPr>
        <p:spPr/>
        <p:txBody>
          <a:bodyPr/>
          <a:lstStyle/>
          <a:p>
            <a:fld id="{E45966AA-4D0A-0C4E-8991-0EF25CA0E3D0}" type="slidenum">
              <a:rPr lang="en-US" smtClean="0"/>
              <a:t>26</a:t>
            </a:fld>
            <a:endParaRPr lang="en-US"/>
          </a:p>
        </p:txBody>
      </p:sp>
    </p:spTree>
    <p:extLst>
      <p:ext uri="{BB962C8B-B14F-4D97-AF65-F5344CB8AC3E}">
        <p14:creationId xmlns:p14="http://schemas.microsoft.com/office/powerpoint/2010/main" val="3571912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also may come a point where getting additional support would be helpful</a:t>
            </a:r>
          </a:p>
          <a:p>
            <a:endParaRPr lang="en-US" dirty="0"/>
          </a:p>
          <a:p>
            <a:r>
              <a:rPr lang="en-US" dirty="0"/>
              <a:t>Signals that further support is needed include</a:t>
            </a:r>
          </a:p>
          <a:p>
            <a:endParaRPr lang="en-US" dirty="0"/>
          </a:p>
          <a:p>
            <a:r>
              <a:rPr lang="en-US" dirty="0"/>
              <a:t>Constant or severe impairment in daily live- school, friendships, family life</a:t>
            </a:r>
          </a:p>
          <a:p>
            <a:endParaRPr lang="en-US" dirty="0"/>
          </a:p>
          <a:p>
            <a:r>
              <a:rPr lang="en-US" dirty="0"/>
              <a:t>When you’re living around anxiety</a:t>
            </a:r>
          </a:p>
          <a:p>
            <a:endParaRPr lang="en-US" dirty="0"/>
          </a:p>
          <a:p>
            <a:r>
              <a:rPr lang="en-US" dirty="0"/>
              <a:t>When there’s a long list of things to avoid and it keeps growing</a:t>
            </a:r>
          </a:p>
          <a:p>
            <a:endParaRPr lang="en-US" dirty="0"/>
          </a:p>
          <a:p>
            <a:endParaRPr lang="en-US" dirty="0"/>
          </a:p>
          <a:p>
            <a:r>
              <a:rPr lang="en-US" dirty="0"/>
              <a:t>If it’s causing significant distress in the family or for your child</a:t>
            </a:r>
          </a:p>
        </p:txBody>
      </p:sp>
      <p:sp>
        <p:nvSpPr>
          <p:cNvPr id="4" name="Slide Number Placeholder 3"/>
          <p:cNvSpPr>
            <a:spLocks noGrp="1"/>
          </p:cNvSpPr>
          <p:nvPr>
            <p:ph type="sldNum" sz="quarter" idx="10"/>
          </p:nvPr>
        </p:nvSpPr>
        <p:spPr/>
        <p:txBody>
          <a:bodyPr/>
          <a:lstStyle/>
          <a:p>
            <a:fld id="{FC3B20ED-CA26-0943-9A99-BB00C899FF45}" type="slidenum">
              <a:rPr lang="en-US" smtClean="0"/>
              <a:t>27</a:t>
            </a:fld>
            <a:endParaRPr lang="en-US"/>
          </a:p>
        </p:txBody>
      </p:sp>
    </p:spTree>
    <p:extLst>
      <p:ext uri="{BB962C8B-B14F-4D97-AF65-F5344CB8AC3E}">
        <p14:creationId xmlns:p14="http://schemas.microsoft.com/office/powerpoint/2010/main" val="1529180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additional support is available?</a:t>
            </a:r>
          </a:p>
          <a:p>
            <a:endParaRPr lang="en-US" dirty="0"/>
          </a:p>
          <a:p>
            <a:r>
              <a:rPr lang="en-US" dirty="0"/>
              <a:t>Connecting with a mental health clinician for therapy for your child and family</a:t>
            </a:r>
          </a:p>
          <a:p>
            <a:endParaRPr lang="en-US" dirty="0"/>
          </a:p>
          <a:p>
            <a:pPr lvl="1"/>
            <a:r>
              <a:rPr lang="en-US" dirty="0"/>
              <a:t>Help create and implement attendance plan; </a:t>
            </a:r>
          </a:p>
          <a:p>
            <a:pPr lvl="1"/>
            <a:endParaRPr lang="en-US" dirty="0"/>
          </a:p>
          <a:p>
            <a:pPr lvl="1"/>
            <a:r>
              <a:rPr lang="en-US" dirty="0"/>
              <a:t>make suer appropriate goals, </a:t>
            </a:r>
          </a:p>
          <a:p>
            <a:pPr lvl="1"/>
            <a:endParaRPr lang="en-US" dirty="0"/>
          </a:p>
          <a:p>
            <a:pPr lvl="1"/>
            <a:r>
              <a:rPr lang="en-US" dirty="0"/>
              <a:t>Make sure nothing reinforcing accidentally</a:t>
            </a:r>
          </a:p>
          <a:p>
            <a:pPr lvl="1"/>
            <a:endParaRPr lang="en-US" dirty="0"/>
          </a:p>
          <a:p>
            <a:pPr lvl="1"/>
            <a:r>
              <a:rPr lang="en-US" dirty="0"/>
              <a:t>Help manage anxiety or other mental health challenges if applicable</a:t>
            </a:r>
          </a:p>
          <a:p>
            <a:pPr lvl="1"/>
            <a:endParaRPr lang="en-US" dirty="0"/>
          </a:p>
          <a:p>
            <a:pPr lvl="1"/>
            <a:endParaRPr lang="en-US" dirty="0"/>
          </a:p>
          <a:p>
            <a:pPr lvl="1"/>
            <a:r>
              <a:rPr lang="en-US" dirty="0"/>
              <a:t>May also consider medication management with pediatrician or psychiatrist</a:t>
            </a:r>
          </a:p>
          <a:p>
            <a:pPr lvl="1"/>
            <a:endParaRPr lang="en-US" dirty="0"/>
          </a:p>
          <a:p>
            <a:pPr lvl="1"/>
            <a:endParaRPr lang="en-US" dirty="0"/>
          </a:p>
          <a:p>
            <a:pPr lvl="1"/>
            <a:r>
              <a:rPr lang="en-US" dirty="0"/>
              <a:t>Lastly, may consider</a:t>
            </a:r>
          </a:p>
        </p:txBody>
      </p:sp>
      <p:sp>
        <p:nvSpPr>
          <p:cNvPr id="4" name="Slide Number Placeholder 3"/>
          <p:cNvSpPr>
            <a:spLocks noGrp="1"/>
          </p:cNvSpPr>
          <p:nvPr>
            <p:ph type="sldNum" sz="quarter" idx="5"/>
          </p:nvPr>
        </p:nvSpPr>
        <p:spPr/>
        <p:txBody>
          <a:bodyPr/>
          <a:lstStyle/>
          <a:p>
            <a:fld id="{E45966AA-4D0A-0C4E-8991-0EF25CA0E3D0}" type="slidenum">
              <a:rPr lang="en-US" smtClean="0"/>
              <a:t>28</a:t>
            </a:fld>
            <a:endParaRPr lang="en-US"/>
          </a:p>
        </p:txBody>
      </p:sp>
    </p:spTree>
    <p:extLst>
      <p:ext uri="{BB962C8B-B14F-4D97-AF65-F5344CB8AC3E}">
        <p14:creationId xmlns:p14="http://schemas.microsoft.com/office/powerpoint/2010/main" val="1133645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Roch</a:t>
            </a:r>
            <a:r>
              <a:rPr lang="en-US" dirty="0"/>
              <a:t> </a:t>
            </a:r>
            <a:r>
              <a:rPr lang="en-US" dirty="0" err="1"/>
              <a:t>mh</a:t>
            </a:r>
            <a:r>
              <a:rPr lang="en-US" dirty="0"/>
              <a:t> better days ahead</a:t>
            </a:r>
          </a:p>
          <a:p>
            <a:endParaRPr lang="en-US" dirty="0"/>
          </a:p>
          <a:p>
            <a:r>
              <a:rPr lang="en-US" dirty="0"/>
              <a:t>Fact</a:t>
            </a:r>
          </a:p>
          <a:p>
            <a:endParaRPr lang="en-US" dirty="0"/>
          </a:p>
          <a:p>
            <a:r>
              <a:rPr lang="en-US" dirty="0"/>
              <a:t>Peer success online- ask colleagues</a:t>
            </a:r>
          </a:p>
        </p:txBody>
      </p:sp>
      <p:sp>
        <p:nvSpPr>
          <p:cNvPr id="4" name="Slide Number Placeholder 3"/>
          <p:cNvSpPr>
            <a:spLocks noGrp="1"/>
          </p:cNvSpPr>
          <p:nvPr>
            <p:ph type="sldNum" sz="quarter" idx="5"/>
          </p:nvPr>
        </p:nvSpPr>
        <p:spPr/>
        <p:txBody>
          <a:bodyPr/>
          <a:lstStyle/>
          <a:p>
            <a:fld id="{E45966AA-4D0A-0C4E-8991-0EF25CA0E3D0}" type="slidenum">
              <a:rPr lang="en-US" smtClean="0"/>
              <a:t>31</a:t>
            </a:fld>
            <a:endParaRPr lang="en-US"/>
          </a:p>
        </p:txBody>
      </p:sp>
    </p:spTree>
    <p:extLst>
      <p:ext uri="{BB962C8B-B14F-4D97-AF65-F5344CB8AC3E}">
        <p14:creationId xmlns:p14="http://schemas.microsoft.com/office/powerpoint/2010/main" val="409743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1" dirty="0"/>
              <a:t>Parents were asked on a Harris Poll in 2025: What would happen if two 10-year-olds played in a local park without adults around?</a:t>
            </a:r>
          </a:p>
          <a:p>
            <a:pPr marL="285750" indent="-228600">
              <a:lnSpc>
                <a:spcPct val="90000"/>
              </a:lnSpc>
              <a:spcAft>
                <a:spcPts val="600"/>
              </a:spcAft>
              <a:buFont typeface="Arial" panose="020B0604020202020204" pitchFamily="34" charset="0"/>
              <a:buChar char="•"/>
            </a:pPr>
            <a:r>
              <a:rPr lang="en-US" sz="1200" dirty="0"/>
              <a:t> 60% report children would likely to get injured. </a:t>
            </a:r>
          </a:p>
          <a:p>
            <a:pPr marL="285750" indent="-228600">
              <a:lnSpc>
                <a:spcPct val="90000"/>
              </a:lnSpc>
              <a:spcAft>
                <a:spcPts val="600"/>
              </a:spcAft>
              <a:buFont typeface="Arial" panose="020B0604020202020204" pitchFamily="34" charset="0"/>
              <a:buChar char="•"/>
            </a:pPr>
            <a:r>
              <a:rPr lang="en-US" sz="1200" dirty="0"/>
              <a:t>50% thought they would likely get abducted.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kidnapping in the United States is so rare that a child would have to be outside unsupervised for, on average, 750,000 years before being snatched by a stranger.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Parents know their neighborhoods best, of course, and should assess them carefully.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tendency to overestimate risk comes with its own danger. Without real-world freedom, children don’t get the chance to develop competence, confidence, and the ability to solve everyday problems. Indeed, </a:t>
            </a:r>
            <a:r>
              <a:rPr lang="en-US" sz="1200" b="0" i="0" kern="1200" dirty="0">
                <a:solidFill>
                  <a:schemeClr val="tx1"/>
                </a:solidFill>
                <a:effectLst/>
                <a:latin typeface="+mn-lt"/>
                <a:ea typeface="+mn-ea"/>
                <a:cs typeface="+mn-cs"/>
                <a:hlinkClick r:id="rId3"/>
              </a:rPr>
              <a:t>independence</a:t>
            </a:r>
            <a:r>
              <a:rPr lang="en-US" sz="1200" b="0" i="0" kern="1200" dirty="0">
                <a:solidFill>
                  <a:schemeClr val="tx1"/>
                </a:solidFill>
                <a:effectLst/>
                <a:latin typeface="+mn-lt"/>
                <a:ea typeface="+mn-ea"/>
                <a:cs typeface="+mn-cs"/>
              </a:rPr>
              <a:t> and</a:t>
            </a:r>
            <a:r>
              <a:rPr lang="en-US" sz="1200" b="0" i="0" kern="1200" dirty="0">
                <a:solidFill>
                  <a:schemeClr val="tx1"/>
                </a:solidFill>
                <a:effectLst/>
                <a:latin typeface="+mn-lt"/>
                <a:ea typeface="+mn-ea"/>
                <a:cs typeface="+mn-cs"/>
                <a:hlinkClick r:id="rId4"/>
              </a:rPr>
              <a:t> unsupervised play</a:t>
            </a:r>
            <a:r>
              <a:rPr lang="en-US" sz="1200" b="0" i="0" kern="1200" dirty="0">
                <a:solidFill>
                  <a:schemeClr val="tx1"/>
                </a:solidFill>
                <a:effectLst/>
                <a:latin typeface="+mn-lt"/>
                <a:ea typeface="+mn-ea"/>
                <a:cs typeface="+mn-cs"/>
              </a:rPr>
              <a:t> are associated with positive mental-health outcomes.</a:t>
            </a:r>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3</a:t>
            </a:fld>
            <a:endParaRPr lang="en-US"/>
          </a:p>
        </p:txBody>
      </p:sp>
    </p:spTree>
    <p:extLst>
      <p:ext uri="{BB962C8B-B14F-4D97-AF65-F5344CB8AC3E}">
        <p14:creationId xmlns:p14="http://schemas.microsoft.com/office/powerpoint/2010/main" val="426969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with friends has been decreasing, with sharp declines following the increased availability of Social Media on smart phones (2012).</a:t>
            </a:r>
          </a:p>
        </p:txBody>
      </p:sp>
      <p:sp>
        <p:nvSpPr>
          <p:cNvPr id="4" name="Slide Number Placeholder 3"/>
          <p:cNvSpPr>
            <a:spLocks noGrp="1"/>
          </p:cNvSpPr>
          <p:nvPr>
            <p:ph type="sldNum" sz="quarter" idx="5"/>
          </p:nvPr>
        </p:nvSpPr>
        <p:spPr/>
        <p:txBody>
          <a:bodyPr/>
          <a:lstStyle/>
          <a:p>
            <a:fld id="{E45966AA-4D0A-0C4E-8991-0EF25CA0E3D0}" type="slidenum">
              <a:rPr lang="en-US" smtClean="0"/>
              <a:t>4</a:t>
            </a:fld>
            <a:endParaRPr lang="en-US"/>
          </a:p>
        </p:txBody>
      </p:sp>
    </p:spTree>
    <p:extLst>
      <p:ext uri="{BB962C8B-B14F-4D97-AF65-F5344CB8AC3E}">
        <p14:creationId xmlns:p14="http://schemas.microsoft.com/office/powerpoint/2010/main" val="260824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Sharp increases of mental health concerns following the increased availability of Social Media on smart phones (2012).</a:t>
            </a:r>
          </a:p>
        </p:txBody>
      </p:sp>
      <p:sp>
        <p:nvSpPr>
          <p:cNvPr id="4" name="Slide Number Placeholder 3"/>
          <p:cNvSpPr>
            <a:spLocks noGrp="1"/>
          </p:cNvSpPr>
          <p:nvPr>
            <p:ph type="sldNum" sz="quarter" idx="5"/>
          </p:nvPr>
        </p:nvSpPr>
        <p:spPr/>
        <p:txBody>
          <a:bodyPr/>
          <a:lstStyle/>
          <a:p>
            <a:fld id="{E45966AA-4D0A-0C4E-8991-0EF25CA0E3D0}" type="slidenum">
              <a:rPr lang="en-US" smtClean="0"/>
              <a:t>6</a:t>
            </a:fld>
            <a:endParaRPr lang="en-US"/>
          </a:p>
        </p:txBody>
      </p:sp>
    </p:spTree>
    <p:extLst>
      <p:ext uri="{BB962C8B-B14F-4D97-AF65-F5344CB8AC3E}">
        <p14:creationId xmlns:p14="http://schemas.microsoft.com/office/powerpoint/2010/main" val="65995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Children and teens spend a lot of time watching screens, smartphones, tablets, gaming consoles, TVs, and computers</a:t>
            </a:r>
          </a:p>
          <a:p>
            <a:pPr marL="342900" marR="0" lvl="0" indent="-342900">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On average, children ages 8-12 in US spend 4-6 hours per day watching or using screens; teens spend up to 9 hours (American Academy of Child &amp; Adolescent Psychiatry, 2024)</a:t>
            </a:r>
          </a:p>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7</a:t>
            </a:fld>
            <a:endParaRPr lang="en-US"/>
          </a:p>
        </p:txBody>
      </p:sp>
    </p:spTree>
    <p:extLst>
      <p:ext uri="{BB962C8B-B14F-4D97-AF65-F5344CB8AC3E}">
        <p14:creationId xmlns:p14="http://schemas.microsoft.com/office/powerpoint/2010/main" val="4182268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There are some great benefits to digital technology and screen time that we want to acknowledge!</a:t>
            </a:r>
          </a:p>
          <a:p>
            <a:endParaRPr lang="en-US" sz="1700" dirty="0"/>
          </a:p>
          <a:p>
            <a:r>
              <a:rPr lang="en-US" sz="1700" dirty="0"/>
              <a:t>Can help maintain social relationships</a:t>
            </a:r>
          </a:p>
          <a:p>
            <a:r>
              <a:rPr lang="en-US" sz="1700" dirty="0"/>
              <a:t>Practicing conversations over social media first</a:t>
            </a:r>
          </a:p>
          <a:p>
            <a:r>
              <a:rPr lang="en-US" sz="1700" dirty="0"/>
              <a:t>Help kids stay in touch with support networks</a:t>
            </a:r>
          </a:p>
          <a:p>
            <a:r>
              <a:rPr lang="en-US" sz="1700" dirty="0"/>
              <a:t>Help kids learn about themselves online</a:t>
            </a:r>
          </a:p>
          <a:p>
            <a:r>
              <a:rPr lang="en-US" sz="1700" dirty="0"/>
              <a:t>When consumed as a family…</a:t>
            </a:r>
          </a:p>
          <a:p>
            <a:pPr lvl="1"/>
            <a:r>
              <a:rPr lang="en-US" sz="1700" dirty="0"/>
              <a:t>Can increase a family’s feelings of connectedness (</a:t>
            </a:r>
            <a:r>
              <a:rPr lang="en-US" sz="1700" u="sng" dirty="0">
                <a:effectLst/>
                <a:latin typeface="Calibri" panose="020F0502020204030204" pitchFamily="34" charset="0"/>
                <a:ea typeface="Calibri" panose="020F0502020204030204" pitchFamily="34" charset="0"/>
                <a:cs typeface="Times New Roman" panose="02020603050405020304" pitchFamily="18" charset="0"/>
                <a:hlinkClick r:id="rId3"/>
              </a:rPr>
              <a:t>https://www.morganstanley.com/articles/family-internet-use-survey</a:t>
            </a:r>
            <a:r>
              <a:rPr lang="en-US" sz="1700" u="sng" dirty="0">
                <a:latin typeface="Calibri" panose="020F0502020204030204" pitchFamily="34" charset="0"/>
                <a:ea typeface="Calibri" panose="020F0502020204030204" pitchFamily="34" charset="0"/>
                <a:cs typeface="Times New Roman" panose="02020603050405020304" pitchFamily="18" charset="0"/>
              </a:rPr>
              <a:t>)</a:t>
            </a:r>
            <a:endParaRPr lang="en-US" sz="1700" dirty="0"/>
          </a:p>
          <a:p>
            <a:pPr lvl="1"/>
            <a:r>
              <a:rPr lang="en-US" sz="1700" dirty="0"/>
              <a:t>Shared positive experiences together</a:t>
            </a:r>
          </a:p>
          <a:p>
            <a:pPr lvl="1"/>
            <a:r>
              <a:rPr lang="en-US" sz="1700" dirty="0"/>
              <a:t>Being more flexible in their ability to schedule time together</a:t>
            </a:r>
          </a:p>
          <a:p>
            <a:endParaRPr lang="en-US" dirty="0"/>
          </a:p>
          <a:p>
            <a:r>
              <a:rPr lang="en-US" dirty="0"/>
              <a:t>Where we start to have challenges is when youth have access to devices without strong limit settings and boundaries and the risks begin to outweigh the benefits</a:t>
            </a:r>
          </a:p>
        </p:txBody>
      </p:sp>
      <p:sp>
        <p:nvSpPr>
          <p:cNvPr id="4" name="Slide Number Placeholder 3"/>
          <p:cNvSpPr>
            <a:spLocks noGrp="1"/>
          </p:cNvSpPr>
          <p:nvPr>
            <p:ph type="sldNum" sz="quarter" idx="5"/>
          </p:nvPr>
        </p:nvSpPr>
        <p:spPr/>
        <p:txBody>
          <a:bodyPr/>
          <a:lstStyle/>
          <a:p>
            <a:fld id="{E45966AA-4D0A-0C4E-8991-0EF25CA0E3D0}" type="slidenum">
              <a:rPr lang="en-US" smtClean="0"/>
              <a:t>8</a:t>
            </a:fld>
            <a:endParaRPr lang="en-US"/>
          </a:p>
        </p:txBody>
      </p:sp>
    </p:spTree>
    <p:extLst>
      <p:ext uri="{BB962C8B-B14F-4D97-AF65-F5344CB8AC3E}">
        <p14:creationId xmlns:p14="http://schemas.microsoft.com/office/powerpoint/2010/main" val="406688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that youth would rather spend all their time online but interestingly, when youth are asked: how would you rather spend time with friends? 45% says free play in person, 30% say organized activity in person and only 25% say online activity</a:t>
            </a:r>
          </a:p>
        </p:txBody>
      </p:sp>
      <p:sp>
        <p:nvSpPr>
          <p:cNvPr id="4" name="Slide Number Placeholder 3"/>
          <p:cNvSpPr>
            <a:spLocks noGrp="1"/>
          </p:cNvSpPr>
          <p:nvPr>
            <p:ph type="sldNum" sz="quarter" idx="5"/>
          </p:nvPr>
        </p:nvSpPr>
        <p:spPr/>
        <p:txBody>
          <a:bodyPr/>
          <a:lstStyle/>
          <a:p>
            <a:fld id="{E45966AA-4D0A-0C4E-8991-0EF25CA0E3D0}" type="slidenum">
              <a:rPr lang="en-US" smtClean="0"/>
              <a:t>9</a:t>
            </a:fld>
            <a:endParaRPr lang="en-US"/>
          </a:p>
        </p:txBody>
      </p:sp>
    </p:spTree>
    <p:extLst>
      <p:ext uri="{BB962C8B-B14F-4D97-AF65-F5344CB8AC3E}">
        <p14:creationId xmlns:p14="http://schemas.microsoft.com/office/powerpoint/2010/main" val="280845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gn="l" defTabSz="914400" rtl="0" eaLnBrk="1" fontAlgn="auto" latinLnBrk="0" hangingPunct="1">
              <a:lnSpc>
                <a:spcPct val="100000"/>
              </a:lnSpc>
              <a:spcBef>
                <a:spcPts val="0"/>
              </a:spcBef>
              <a:spcAft>
                <a:spcPts val="0"/>
              </a:spcAft>
              <a:buClrTx/>
              <a:buSzTx/>
              <a:buFont typeface="+mj-lt"/>
              <a:buAutoNum type="romanLcPeriod"/>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Social Deprivation: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Unstructured play time- play is so important to kids’ development, last generation (gen z), born around 2010-2015, had access to smart phones and many kids missed a critical experience of playing with friends.  Be creative, deal with that uncomfortable feeling of being bored, build that distress tolerance</a:t>
            </a:r>
          </a:p>
          <a:p>
            <a:pPr marL="1600200" marR="0" lvl="3"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Girls:   more interested in relationships, social and gender differences- start early and go through life</a:t>
            </a:r>
          </a:p>
          <a:p>
            <a:pPr marL="2057400" marR="0" lvl="4"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Social media- you want to check in on what others are doing? What are others saying? Draws away from work, chronic social comparison- affect self-esteem</a:t>
            </a:r>
          </a:p>
          <a:p>
            <a:pPr marL="2057400" marR="0" lvl="4"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Relational aggression- bullying online; if a girl is depressed can make friends depressed because of social connectedness (less more boys), worse in middle school</a:t>
            </a:r>
          </a:p>
          <a:p>
            <a:pPr marL="1600200" marR="0" lvl="3"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Boys:   more of a need for agency- out to build things, break tings, mechanical needs</a:t>
            </a:r>
          </a:p>
          <a:p>
            <a:pPr marL="2057400" marR="0" lvl="4" indent="-228600">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Videogames say to boys- you want to break things? Fight? Here you 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buFont typeface="+mj-lt"/>
              <a:buAutoNum type="alphaL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Sleep Deprivation- increases after 2014-2015</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Some kids can handle having phone/tablet/TV/computer in their room this but most can’t</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Kids struggle to go to sleep at night- exposure to blue light that messes with melatonin levels, revved up from videogaming or watching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youtube</a:t>
            </a:r>
            <a:r>
              <a:rPr lang="en-US" sz="1200" dirty="0">
                <a:effectLst/>
                <a:latin typeface="Calibri" panose="020F0502020204030204" pitchFamily="34" charset="0"/>
                <a:ea typeface="Calibri" panose="020F0502020204030204" pitchFamily="34" charset="0"/>
                <a:cs typeface="Times New Roman" panose="02020603050405020304" pitchFamily="18" charset="0"/>
              </a:rPr>
              <a:t> clips; if device is in their room, might be waking up to play in the middle of the night or early in the morning</a:t>
            </a:r>
          </a:p>
          <a:p>
            <a:pPr marL="1143000" marR="0" lvl="2" indent="-228600">
              <a:buFont typeface="+mj-lt"/>
              <a:buAutoNum type="romanL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Attention Fragmentation &amp; Distraction from homework</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Kids are never far from their phone, often stop while doing homework/chore to check a message, take a quick social media break</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Seems like they are “multi-tasking” but this actually makes it harder to focus- spend more time on homework because can’t concentrate and the product they create might be worse b/c they didn’t focus long enough to think about how best to do the assignment</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Some kids, particularly kids with ADHD are especially vulnerable to tech distractions Tech use (phones, video games, tablets)</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Why? Social media and phone apps and video games are purposefully created to be easy to focus on, offer immediate rewards</a:t>
            </a:r>
          </a:p>
          <a:p>
            <a:pPr marL="2057400" marR="0" lvl="4" indent="-228600">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might think- my kid can focus for hours on video gaming but can only focus for 10 minutes on homework- what’s up with this? Video game holds their attention, constant stimulation, they aren’t doing anything! With homework, with conversations at dinner table, with sitting through class lesson, the brain (prefrontal cortex) has to work hard to maintain attention- especially hard for kids with ADHD who struggle with EF skills; becomes harder when attention is distracted</a:t>
            </a:r>
          </a:p>
          <a:p>
            <a:pPr marL="2057400" marR="0" lvl="4" indent="-228600">
              <a:buFont typeface="+mj-lt"/>
              <a:buAutoNum type="alphaL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Addiction</a:t>
            </a:r>
          </a:p>
          <a:p>
            <a:pPr marL="1600200" marR="0" lvl="3"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Behavioral addiction- social media companies literally copied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vegas</a:t>
            </a:r>
            <a:r>
              <a:rPr lang="en-US" sz="1200" dirty="0">
                <a:effectLst/>
                <a:latin typeface="Calibri" panose="020F0502020204030204" pitchFamily="34" charset="0"/>
                <a:ea typeface="Calibri" panose="020F0502020204030204" pitchFamily="34" charset="0"/>
                <a:cs typeface="Times New Roman" panose="02020603050405020304" pitchFamily="18" charset="0"/>
              </a:rPr>
              <a:t>- swipe down and see something new, is copied after slot machines</a:t>
            </a:r>
          </a:p>
          <a:p>
            <a:pPr marL="1143000" marR="0" lvl="2" indent="-228600">
              <a:buFont typeface="+mj-lt"/>
              <a:buAutoNum type="romanL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buFont typeface="+mj-lt"/>
              <a:buAutoNum type="alphaL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057400" marR="0" lvl="4" indent="-228600">
              <a:buFont typeface="+mj-lt"/>
              <a:buAutoNum type="alphaLcPeriod"/>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45966AA-4D0A-0C4E-8991-0EF25CA0E3D0}" type="slidenum">
              <a:rPr lang="en-US" smtClean="0"/>
              <a:t>10</a:t>
            </a:fld>
            <a:endParaRPr lang="en-US"/>
          </a:p>
        </p:txBody>
      </p:sp>
    </p:spTree>
    <p:extLst>
      <p:ext uri="{BB962C8B-B14F-4D97-AF65-F5344CB8AC3E}">
        <p14:creationId xmlns:p14="http://schemas.microsoft.com/office/powerpoint/2010/main" val="368896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759D-3E4C-9241-A994-DC46F592F9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A97442-1549-9448-89E1-B4FB39A17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0EE7E5-6FCC-A843-BDE7-7F48E26CCE18}"/>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5" name="Footer Placeholder 4">
            <a:extLst>
              <a:ext uri="{FF2B5EF4-FFF2-40B4-BE49-F238E27FC236}">
                <a16:creationId xmlns:a16="http://schemas.microsoft.com/office/drawing/2014/main" id="{92FEDB0C-5B9D-D649-9196-A52B0D9F2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1ADED-2751-E94F-B40C-2CE9645DED98}"/>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20690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B9089-7850-2C48-99CB-67579D5E5A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ABDCF3-BCFC-2549-B82B-7D050C0B4C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C7410-9104-614C-924B-370114694848}"/>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5" name="Footer Placeholder 4">
            <a:extLst>
              <a:ext uri="{FF2B5EF4-FFF2-40B4-BE49-F238E27FC236}">
                <a16:creationId xmlns:a16="http://schemas.microsoft.com/office/drawing/2014/main" id="{ACE3E0C6-D3E2-A04D-974F-25D8B4DF2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F458B-C3EB-0943-BFCB-A2D4E8CE58B5}"/>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4151403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0CF9A-6621-0B4C-999D-62453D2FA7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199F1E-9C7C-514F-AC38-B320070479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90865-250E-E547-87C9-F8F7DA631973}"/>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5" name="Footer Placeholder 4">
            <a:extLst>
              <a:ext uri="{FF2B5EF4-FFF2-40B4-BE49-F238E27FC236}">
                <a16:creationId xmlns:a16="http://schemas.microsoft.com/office/drawing/2014/main" id="{B8C3C256-8578-DD49-9303-5A3D6FD27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78DD-985E-B443-A9A6-A67367DD58FC}"/>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4019587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GCH-PPT_title-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520" y="-9525"/>
            <a:ext cx="1222504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892098" y="2286000"/>
            <a:ext cx="10407805" cy="1143000"/>
          </a:xfrm>
        </p:spPr>
        <p:txBody>
          <a:bodyPr anchor="ctr"/>
          <a:lstStyle>
            <a:lvl1pPr algn="ctr">
              <a:defRPr sz="3600" b="1">
                <a:solidFill>
                  <a:srgbClr val="004D80"/>
                </a:solidFill>
              </a:defRPr>
            </a:lvl1pPr>
          </a:lstStyle>
          <a:p>
            <a:r>
              <a:rPr lang="en-US" dirty="0"/>
              <a:t>Click to edit Master title style</a:t>
            </a:r>
          </a:p>
        </p:txBody>
      </p:sp>
      <p:sp>
        <p:nvSpPr>
          <p:cNvPr id="185347" name="Rectangle 3"/>
          <p:cNvSpPr>
            <a:spLocks noGrp="1" noChangeArrowheads="1"/>
          </p:cNvSpPr>
          <p:nvPr>
            <p:ph type="subTitle" idx="1"/>
          </p:nvPr>
        </p:nvSpPr>
        <p:spPr>
          <a:xfrm>
            <a:off x="1784197" y="3886200"/>
            <a:ext cx="8623609" cy="1752600"/>
          </a:xfrm>
        </p:spPr>
        <p:txBody>
          <a:bodyPr/>
          <a:lstStyle>
            <a:lvl1pPr marL="0" indent="0" algn="ctr">
              <a:buFont typeface="Verdana" pitchFamily="-106" charset="0"/>
              <a:buNone/>
              <a:defRPr>
                <a:solidFill>
                  <a:srgbClr val="004D80"/>
                </a:solidFill>
              </a:defRPr>
            </a:lvl1pPr>
          </a:lstStyle>
          <a:p>
            <a:r>
              <a:rPr lang="en-US" dirty="0"/>
              <a:t>Click to edit Master subtitle style</a:t>
            </a:r>
          </a:p>
        </p:txBody>
      </p:sp>
    </p:spTree>
    <p:extLst>
      <p:ext uri="{BB962C8B-B14F-4D97-AF65-F5344CB8AC3E}">
        <p14:creationId xmlns:p14="http://schemas.microsoft.com/office/powerpoint/2010/main" val="192584363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ln/>
        </p:spPr>
        <p:txBody>
          <a:bodyPr/>
          <a:lstStyle>
            <a:lvl1pPr>
              <a:defRPr/>
            </a:lvl1pPr>
          </a:lstStyle>
          <a:p>
            <a:pPr>
              <a:defRPr/>
            </a:pPr>
            <a:fld id="{E9E2E207-C40C-F646-96D8-71603115E5EB}" type="slidenum">
              <a:rPr lang="en-US"/>
              <a:pPr>
                <a:defRPr/>
              </a:pPr>
              <a:t>‹#›</a:t>
            </a:fld>
            <a:endParaRPr lang="en-US"/>
          </a:p>
        </p:txBody>
      </p:sp>
    </p:spTree>
    <p:extLst>
      <p:ext uri="{BB962C8B-B14F-4D97-AF65-F5344CB8AC3E}">
        <p14:creationId xmlns:p14="http://schemas.microsoft.com/office/powerpoint/2010/main" val="3228391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ln/>
        </p:spPr>
        <p:txBody>
          <a:bodyPr/>
          <a:lstStyle>
            <a:lvl1pPr>
              <a:defRPr/>
            </a:lvl1pPr>
          </a:lstStyle>
          <a:p>
            <a:pPr>
              <a:defRPr/>
            </a:pPr>
            <a:fld id="{90B4D052-5470-AB46-8D0A-0AD3FBDF2ACB}" type="slidenum">
              <a:rPr lang="en-US"/>
              <a:pPr>
                <a:defRPr/>
              </a:pPr>
              <a:t>‹#›</a:t>
            </a:fld>
            <a:endParaRPr lang="en-US"/>
          </a:p>
        </p:txBody>
      </p:sp>
    </p:spTree>
    <p:extLst>
      <p:ext uri="{BB962C8B-B14F-4D97-AF65-F5344CB8AC3E}">
        <p14:creationId xmlns:p14="http://schemas.microsoft.com/office/powerpoint/2010/main" val="3745400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p:cNvSpPr>
            <a:spLocks noGrp="1"/>
          </p:cNvSpPr>
          <p:nvPr>
            <p:ph type="title"/>
          </p:nvPr>
        </p:nvSpPr>
        <p:spPr>
          <a:xfrm>
            <a:off x="770593" y="193679"/>
            <a:ext cx="10650817" cy="498333"/>
          </a:xfrm>
        </p:spPr>
        <p:txBody>
          <a:bodyPr/>
          <a:lstStyle>
            <a:lvl1pPr>
              <a:defRPr>
                <a:latin typeface="+mn-lt"/>
              </a:defRPr>
            </a:lvl1pPr>
          </a:lstStyle>
          <a:p>
            <a:r>
              <a:rPr lang="en-US"/>
              <a:t>Click to edit Master title style</a:t>
            </a:r>
          </a:p>
        </p:txBody>
      </p:sp>
      <p:sp>
        <p:nvSpPr>
          <p:cNvPr id="7" name="Content Placeholder 2"/>
          <p:cNvSpPr>
            <a:spLocks noGrp="1"/>
          </p:cNvSpPr>
          <p:nvPr>
            <p:ph idx="1"/>
          </p:nvPr>
        </p:nvSpPr>
        <p:spPr>
          <a:xfrm>
            <a:off x="772326" y="1075655"/>
            <a:ext cx="10647349" cy="40417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ln/>
        </p:spPr>
        <p:txBody>
          <a:bodyPr/>
          <a:lstStyle>
            <a:lvl1pPr>
              <a:defRPr/>
            </a:lvl1pPr>
          </a:lstStyle>
          <a:p>
            <a:pPr>
              <a:defRPr/>
            </a:pPr>
            <a:fld id="{B53F3EE9-26D2-8B46-93D7-034CD3E27F70}" type="slidenum">
              <a:rPr lang="en-US"/>
              <a:pPr>
                <a:defRPr/>
              </a:pPr>
              <a:t>‹#›</a:t>
            </a:fld>
            <a:endParaRPr lang="en-US"/>
          </a:p>
        </p:txBody>
      </p:sp>
    </p:spTree>
    <p:extLst>
      <p:ext uri="{BB962C8B-B14F-4D97-AF65-F5344CB8AC3E}">
        <p14:creationId xmlns:p14="http://schemas.microsoft.com/office/powerpoint/2010/main" val="2753889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9553" y="1230339"/>
            <a:ext cx="5224553" cy="404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9398" y="1230339"/>
            <a:ext cx="5224553" cy="404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578992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3"/>
          <p:cNvSpPr>
            <a:spLocks noGrp="1" noChangeArrowheads="1"/>
          </p:cNvSpPr>
          <p:nvPr>
            <p:ph idx="1"/>
          </p:nvPr>
        </p:nvSpPr>
        <p:spPr bwMode="auto">
          <a:xfrm>
            <a:off x="772326" y="1075655"/>
            <a:ext cx="10647349" cy="4041775"/>
          </a:xfrm>
          <a:prstGeom prst="rect">
            <a:avLst/>
          </a:prstGeom>
          <a:noFill/>
          <a:ln w="9525">
            <a:noFill/>
            <a:miter lim="800000"/>
            <a:headEnd/>
            <a:tailEnd/>
          </a:ln>
          <a:effectLst/>
        </p:spPr>
        <p:txBody>
          <a:bodyPr/>
          <a:lstStyle/>
          <a:p>
            <a:pPr lvl="0"/>
            <a:endParaRPr lang="en-US" noProof="0" dirty="0"/>
          </a:p>
        </p:txBody>
      </p:sp>
      <p:sp>
        <p:nvSpPr>
          <p:cNvPr id="12" name="Title 1"/>
          <p:cNvSpPr>
            <a:spLocks noGrp="1"/>
          </p:cNvSpPr>
          <p:nvPr>
            <p:ph type="title"/>
          </p:nvPr>
        </p:nvSpPr>
        <p:spPr>
          <a:xfrm>
            <a:off x="770593" y="193679"/>
            <a:ext cx="10650817" cy="498333"/>
          </a:xfrm>
        </p:spPr>
        <p:txBody>
          <a:bodyPr/>
          <a:lstStyle/>
          <a:p>
            <a:r>
              <a:rPr lang="en-US"/>
              <a:t>Click to edit Master 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ln/>
        </p:spPr>
        <p:txBody>
          <a:bodyPr/>
          <a:lstStyle>
            <a:lvl1pPr>
              <a:defRPr/>
            </a:lvl1pPr>
          </a:lstStyle>
          <a:p>
            <a:pPr>
              <a:defRPr/>
            </a:pPr>
            <a:fld id="{2F2A8ACA-86CE-B149-9142-F53173697264}" type="slidenum">
              <a:rPr lang="en-US"/>
              <a:pPr>
                <a:defRPr/>
              </a:pPr>
              <a:t>‹#›</a:t>
            </a:fld>
            <a:endParaRPr lang="en-US"/>
          </a:p>
        </p:txBody>
      </p:sp>
    </p:spTree>
    <p:extLst>
      <p:ext uri="{BB962C8B-B14F-4D97-AF65-F5344CB8AC3E}">
        <p14:creationId xmlns:p14="http://schemas.microsoft.com/office/powerpoint/2010/main" val="513762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772326" y="1075655"/>
            <a:ext cx="10647349" cy="4041775"/>
          </a:xfrm>
          <a:prstGeom prst="rect">
            <a:avLst/>
          </a:prstGeom>
          <a:noFill/>
          <a:ln w="9525">
            <a:noFill/>
            <a:miter lim="800000"/>
            <a:headEnd/>
            <a:tailEnd/>
          </a:ln>
          <a:effectLst/>
        </p:spPr>
        <p:txBody>
          <a:bodyPr/>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endParaRPr lang="en-US" noProof="0"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12"/>
          <p:cNvSpPr>
            <a:spLocks noGrp="1" noChangeArrowheads="1"/>
          </p:cNvSpPr>
          <p:nvPr>
            <p:ph type="sldNum" sz="quarter" idx="11"/>
          </p:nvPr>
        </p:nvSpPr>
        <p:spPr>
          <a:ln/>
        </p:spPr>
        <p:txBody>
          <a:bodyPr/>
          <a:lstStyle>
            <a:lvl1pPr>
              <a:defRPr/>
            </a:lvl1pPr>
          </a:lstStyle>
          <a:p>
            <a:pPr>
              <a:defRPr/>
            </a:pPr>
            <a:fld id="{2F9B76A7-217E-F24A-8DEB-B22F1578B20B}" type="slidenum">
              <a:rPr lang="en-US"/>
              <a:pPr>
                <a:defRPr/>
              </a:pPr>
              <a:t>‹#›</a:t>
            </a:fld>
            <a:endParaRPr lang="en-US"/>
          </a:p>
        </p:txBody>
      </p:sp>
    </p:spTree>
    <p:extLst>
      <p:ext uri="{BB962C8B-B14F-4D97-AF65-F5344CB8AC3E}">
        <p14:creationId xmlns:p14="http://schemas.microsoft.com/office/powerpoint/2010/main" val="162770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7" descr="GCH-PPT_closer-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87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4B18-A578-0240-9CA0-4BF0C289C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6A2199-BD08-D849-B93D-DFEDB6D29C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ACEC4-7BCD-5340-839D-F54EA88B9E93}"/>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5" name="Footer Placeholder 4">
            <a:extLst>
              <a:ext uri="{FF2B5EF4-FFF2-40B4-BE49-F238E27FC236}">
                <a16:creationId xmlns:a16="http://schemas.microsoft.com/office/drawing/2014/main" id="{3160EB27-A544-E145-9557-C9C807EE6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76647-3838-3747-A611-10597D390C33}"/>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2695856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407" y="6356352"/>
            <a:ext cx="2742373"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cs typeface="MS PGothic" charset="0"/>
              </a:defRPr>
            </a:lvl1pPr>
          </a:lstStyle>
          <a:p>
            <a:pPr algn="r" fontAlgn="base">
              <a:spcBef>
                <a:spcPct val="0"/>
              </a:spcBef>
              <a:spcAft>
                <a:spcPct val="0"/>
              </a:spcAft>
              <a:defRPr/>
            </a:pPr>
            <a:fld id="{E43A0D94-6330-6C4C-9DF8-6E252C495B1D}" type="datetime1">
              <a:rPr lang="en-US" sz="800" smtClean="0">
                <a:ea typeface="MS PGothic" charset="0"/>
              </a:rPr>
              <a:pPr algn="r" fontAlgn="base">
                <a:spcBef>
                  <a:spcPct val="0"/>
                </a:spcBef>
                <a:spcAft>
                  <a:spcPct val="0"/>
                </a:spcAft>
                <a:defRPr/>
              </a:pPr>
              <a:t>8/19/25</a:t>
            </a:fld>
            <a:endParaRPr lang="en-US" sz="800">
              <a:ea typeface="MS PGothic" charset="0"/>
            </a:endParaRPr>
          </a:p>
        </p:txBody>
      </p:sp>
      <p:sp>
        <p:nvSpPr>
          <p:cNvPr id="4" name="Footer Placeholder 3"/>
          <p:cNvSpPr>
            <a:spLocks noGrp="1"/>
          </p:cNvSpPr>
          <p:nvPr>
            <p:ph type="ftr" sz="quarter" idx="11"/>
          </p:nvPr>
        </p:nvSpPr>
        <p:spPr>
          <a:xfrm>
            <a:off x="745481" y="5880100"/>
            <a:ext cx="5007723" cy="152400"/>
          </a:xfrm>
        </p:spPr>
        <p:txBody>
          <a:bodyPr/>
          <a:lstStyle>
            <a:lvl1pPr>
              <a:defRPr>
                <a:solidFill>
                  <a:prstClr val="black">
                    <a:tint val="75000"/>
                  </a:prstClr>
                </a:solidFill>
              </a:defRPr>
            </a:lvl1pPr>
          </a:lstStyle>
          <a:p>
            <a:pPr>
              <a:defRPr/>
            </a:pPr>
            <a:endParaRPr lang="en-US"/>
          </a:p>
        </p:txBody>
      </p:sp>
      <p:sp>
        <p:nvSpPr>
          <p:cNvPr id="5" name="Slide Number Placeholder 4"/>
          <p:cNvSpPr>
            <a:spLocks noGrp="1"/>
          </p:cNvSpPr>
          <p:nvPr>
            <p:ph type="sldNum" sz="quarter" idx="12"/>
          </p:nvPr>
        </p:nvSpPr>
        <p:spPr>
          <a:xfrm>
            <a:off x="8588504" y="5880100"/>
            <a:ext cx="2847691" cy="152400"/>
          </a:xfrm>
        </p:spPr>
        <p:txBody>
          <a:bodyPr/>
          <a:lstStyle>
            <a:lvl1pPr>
              <a:defRPr>
                <a:solidFill>
                  <a:srgbClr val="898989"/>
                </a:solidFill>
              </a:defRPr>
            </a:lvl1pPr>
          </a:lstStyle>
          <a:p>
            <a:pPr>
              <a:defRPr/>
            </a:pPr>
            <a:fld id="{C8F7412B-A2E6-8F49-B74B-AF4BEE9C0D54}" type="slidenum">
              <a:rPr lang="en-US"/>
              <a:pPr>
                <a:defRPr/>
              </a:pPr>
              <a:t>‹#›</a:t>
            </a:fld>
            <a:endParaRPr lang="en-US"/>
          </a:p>
        </p:txBody>
      </p:sp>
    </p:spTree>
    <p:extLst>
      <p:ext uri="{BB962C8B-B14F-4D97-AF65-F5344CB8AC3E}">
        <p14:creationId xmlns:p14="http://schemas.microsoft.com/office/powerpoint/2010/main" val="2804777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GCH-PPT_title-1.png">
            <a:extLst>
              <a:ext uri="{FF2B5EF4-FFF2-40B4-BE49-F238E27FC236}">
                <a16:creationId xmlns:a16="http://schemas.microsoft.com/office/drawing/2014/main" id="{5CAE5609-FD51-3042-83D8-65C117A23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4" y="-9525"/>
            <a:ext cx="1222586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892100" y="2286000"/>
            <a:ext cx="10407805" cy="1143000"/>
          </a:xfrm>
        </p:spPr>
        <p:txBody>
          <a:bodyPr anchor="ctr"/>
          <a:lstStyle>
            <a:lvl1pPr algn="ctr">
              <a:defRPr sz="2025" b="1">
                <a:solidFill>
                  <a:srgbClr val="004D80"/>
                </a:solidFill>
              </a:defRPr>
            </a:lvl1pPr>
          </a:lstStyle>
          <a:p>
            <a:r>
              <a:rPr lang="en-US"/>
              <a:t>Click to edit Master title style</a:t>
            </a:r>
            <a:endParaRPr lang="en-US" dirty="0"/>
          </a:p>
        </p:txBody>
      </p:sp>
      <p:sp>
        <p:nvSpPr>
          <p:cNvPr id="185347" name="Rectangle 3"/>
          <p:cNvSpPr>
            <a:spLocks noGrp="1" noChangeArrowheads="1"/>
          </p:cNvSpPr>
          <p:nvPr>
            <p:ph type="subTitle" idx="1"/>
          </p:nvPr>
        </p:nvSpPr>
        <p:spPr>
          <a:xfrm>
            <a:off x="1784197" y="3886200"/>
            <a:ext cx="8623611" cy="1752600"/>
          </a:xfrm>
        </p:spPr>
        <p:txBody>
          <a:bodyPr/>
          <a:lstStyle>
            <a:lvl1pPr marL="0" indent="0" algn="ctr">
              <a:buFont typeface="Verdana" pitchFamily="-106" charset="0"/>
              <a:buNone/>
              <a:defRPr>
                <a:solidFill>
                  <a:srgbClr val="004D80"/>
                </a:solidFill>
              </a:defRPr>
            </a:lvl1pPr>
          </a:lstStyle>
          <a:p>
            <a:r>
              <a:rPr lang="en-US"/>
              <a:t>Click to edit Master subtitle style</a:t>
            </a:r>
            <a:endParaRPr lang="en-US" dirty="0"/>
          </a:p>
        </p:txBody>
      </p:sp>
    </p:spTree>
    <p:extLst>
      <p:ext uri="{BB962C8B-B14F-4D97-AF65-F5344CB8AC3E}">
        <p14:creationId xmlns:p14="http://schemas.microsoft.com/office/powerpoint/2010/main" val="268313128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38C47B7-729E-9748-9ABE-F587F1E3D778}"/>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8D724DE6-02C1-2447-96E6-909F88111AEF}"/>
              </a:ext>
            </a:extLst>
          </p:cNvPr>
          <p:cNvSpPr>
            <a:spLocks noGrp="1" noChangeArrowheads="1"/>
          </p:cNvSpPr>
          <p:nvPr>
            <p:ph type="sldNum" sz="quarter" idx="11"/>
          </p:nvPr>
        </p:nvSpPr>
        <p:spPr/>
        <p:txBody>
          <a:bodyPr/>
          <a:lstStyle>
            <a:lvl1pPr algn="l">
              <a:defRPr smtClean="0">
                <a:latin typeface="Verdana" panose="020B0604030504040204" pitchFamily="34" charset="0"/>
              </a:defRPr>
            </a:lvl1pPr>
          </a:lstStyle>
          <a:p>
            <a:pPr>
              <a:defRPr/>
            </a:pPr>
            <a:fld id="{0719789B-54BC-3140-9882-697333A06145}" type="slidenum">
              <a:rPr lang="en-US" altLang="en-US"/>
              <a:pPr>
                <a:defRPr/>
              </a:pPr>
              <a:t>‹#›</a:t>
            </a:fld>
            <a:endParaRPr lang="en-US" altLang="en-US"/>
          </a:p>
        </p:txBody>
      </p:sp>
    </p:spTree>
    <p:extLst>
      <p:ext uri="{BB962C8B-B14F-4D97-AF65-F5344CB8AC3E}">
        <p14:creationId xmlns:p14="http://schemas.microsoft.com/office/powerpoint/2010/main" val="356253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4C2C349-3F88-5C43-BCB5-787297E17DC2}"/>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CAEB0199-A78F-4844-AB2B-63A6EA1CC7EC}"/>
              </a:ext>
            </a:extLst>
          </p:cNvPr>
          <p:cNvSpPr>
            <a:spLocks noGrp="1" noChangeArrowheads="1"/>
          </p:cNvSpPr>
          <p:nvPr>
            <p:ph type="sldNum" sz="quarter" idx="11"/>
          </p:nvPr>
        </p:nvSpPr>
        <p:spPr/>
        <p:txBody>
          <a:bodyPr/>
          <a:lstStyle>
            <a:lvl1pPr algn="l">
              <a:defRPr smtClean="0">
                <a:latin typeface="Verdana" panose="020B0604030504040204" pitchFamily="34" charset="0"/>
              </a:defRPr>
            </a:lvl1pPr>
          </a:lstStyle>
          <a:p>
            <a:pPr>
              <a:defRPr/>
            </a:pPr>
            <a:fld id="{2A97DA92-72BF-7C49-9036-99F47E2757F3}" type="slidenum">
              <a:rPr lang="en-US" altLang="en-US"/>
              <a:pPr>
                <a:defRPr/>
              </a:pPr>
              <a:t>‹#›</a:t>
            </a:fld>
            <a:endParaRPr lang="en-US" altLang="en-US"/>
          </a:p>
        </p:txBody>
      </p:sp>
    </p:spTree>
    <p:extLst>
      <p:ext uri="{BB962C8B-B14F-4D97-AF65-F5344CB8AC3E}">
        <p14:creationId xmlns:p14="http://schemas.microsoft.com/office/powerpoint/2010/main" val="2260034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1"/>
          <p:cNvSpPr>
            <a:spLocks noGrp="1"/>
          </p:cNvSpPr>
          <p:nvPr>
            <p:ph type="title"/>
          </p:nvPr>
        </p:nvSpPr>
        <p:spPr>
          <a:xfrm>
            <a:off x="770593" y="193679"/>
            <a:ext cx="10650819" cy="498333"/>
          </a:xfrm>
        </p:spPr>
        <p:txBody>
          <a:bodyPr/>
          <a:lstStyle>
            <a:lvl1pPr>
              <a:defRPr>
                <a:latin typeface="+mn-lt"/>
              </a:defRPr>
            </a:lvl1pPr>
          </a:lstStyle>
          <a:p>
            <a:r>
              <a:rPr lang="en-US"/>
              <a:t>Click to edit Master title style</a:t>
            </a:r>
          </a:p>
        </p:txBody>
      </p:sp>
      <p:sp>
        <p:nvSpPr>
          <p:cNvPr id="7" name="Content Placeholder 2"/>
          <p:cNvSpPr>
            <a:spLocks noGrp="1"/>
          </p:cNvSpPr>
          <p:nvPr>
            <p:ph idx="1"/>
          </p:nvPr>
        </p:nvSpPr>
        <p:spPr>
          <a:xfrm>
            <a:off x="772329" y="1075660"/>
            <a:ext cx="10647351" cy="40417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E76740F-352E-214A-8425-E244F1F95B2D}"/>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5E21DDC2-2554-C540-8825-F168FD3BDA82}"/>
              </a:ext>
            </a:extLst>
          </p:cNvPr>
          <p:cNvSpPr>
            <a:spLocks noGrp="1" noChangeArrowheads="1"/>
          </p:cNvSpPr>
          <p:nvPr>
            <p:ph type="sldNum" sz="quarter" idx="11"/>
          </p:nvPr>
        </p:nvSpPr>
        <p:spPr/>
        <p:txBody>
          <a:bodyPr/>
          <a:lstStyle>
            <a:lvl1pPr algn="l">
              <a:defRPr smtClean="0">
                <a:latin typeface="Verdana" panose="020B0604030504040204" pitchFamily="34" charset="0"/>
              </a:defRPr>
            </a:lvl1pPr>
          </a:lstStyle>
          <a:p>
            <a:pPr>
              <a:defRPr/>
            </a:pPr>
            <a:fld id="{DBD2061E-E228-B549-9C18-EAFB03E98514}" type="slidenum">
              <a:rPr lang="en-US" altLang="en-US"/>
              <a:pPr>
                <a:defRPr/>
              </a:pPr>
              <a:t>‹#›</a:t>
            </a:fld>
            <a:endParaRPr lang="en-US" altLang="en-US"/>
          </a:p>
        </p:txBody>
      </p:sp>
    </p:spTree>
    <p:extLst>
      <p:ext uri="{BB962C8B-B14F-4D97-AF65-F5344CB8AC3E}">
        <p14:creationId xmlns:p14="http://schemas.microsoft.com/office/powerpoint/2010/main" val="307225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9556" y="1230344"/>
            <a:ext cx="5224553" cy="404177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9402" y="1230344"/>
            <a:ext cx="5224553" cy="404177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80C2F46-C388-E74F-AFDF-DE3434B08307}"/>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665374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Rectangle 3"/>
          <p:cNvSpPr>
            <a:spLocks noGrp="1" noChangeArrowheads="1"/>
          </p:cNvSpPr>
          <p:nvPr>
            <p:ph idx="1"/>
          </p:nvPr>
        </p:nvSpPr>
        <p:spPr bwMode="auto">
          <a:xfrm>
            <a:off x="772329" y="1075660"/>
            <a:ext cx="10647351" cy="4041775"/>
          </a:xfrm>
          <a:prstGeom prst="rect">
            <a:avLst/>
          </a:prstGeom>
          <a:noFill/>
          <a:ln w="9525">
            <a:noFill/>
            <a:miter lim="800000"/>
            <a:headEnd/>
            <a:tailEnd/>
          </a:ln>
          <a:effectLst/>
        </p:spPr>
        <p:txBody>
          <a:bodyPr/>
          <a:lstStyle/>
          <a:p>
            <a:pPr lvl="0"/>
            <a:r>
              <a:rPr lang="en-US" noProof="0"/>
              <a:t>Click to edit Master text styles</a:t>
            </a:r>
          </a:p>
        </p:txBody>
      </p:sp>
      <p:sp>
        <p:nvSpPr>
          <p:cNvPr id="12" name="Title 1"/>
          <p:cNvSpPr>
            <a:spLocks noGrp="1"/>
          </p:cNvSpPr>
          <p:nvPr>
            <p:ph type="title"/>
          </p:nvPr>
        </p:nvSpPr>
        <p:spPr>
          <a:xfrm>
            <a:off x="770593" y="193679"/>
            <a:ext cx="10650819" cy="498333"/>
          </a:xfrm>
        </p:spPr>
        <p:txBody>
          <a:bodyPr/>
          <a:lstStyle/>
          <a:p>
            <a:r>
              <a:rPr lang="en-US"/>
              <a:t>Click to edit Master title style</a:t>
            </a:r>
          </a:p>
        </p:txBody>
      </p:sp>
      <p:sp>
        <p:nvSpPr>
          <p:cNvPr id="4" name="Rectangle 5">
            <a:extLst>
              <a:ext uri="{FF2B5EF4-FFF2-40B4-BE49-F238E27FC236}">
                <a16:creationId xmlns:a16="http://schemas.microsoft.com/office/drawing/2014/main" id="{B7A70024-F574-C04E-9CE6-274036372062}"/>
              </a:ext>
            </a:extLst>
          </p:cNvPr>
          <p:cNvSpPr>
            <a:spLocks noGrp="1" noChangeArrowheads="1"/>
          </p:cNvSpPr>
          <p:nvPr>
            <p:ph type="ftr" sz="quarter" idx="10"/>
          </p:nvPr>
        </p:nvSpPr>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310B1881-A0F4-C541-870C-53D6ECE077F4}"/>
              </a:ext>
            </a:extLst>
          </p:cNvPr>
          <p:cNvSpPr>
            <a:spLocks noGrp="1" noChangeArrowheads="1"/>
          </p:cNvSpPr>
          <p:nvPr>
            <p:ph type="sldNum" sz="quarter" idx="11"/>
          </p:nvPr>
        </p:nvSpPr>
        <p:spPr/>
        <p:txBody>
          <a:bodyPr/>
          <a:lstStyle>
            <a:lvl1pPr algn="l">
              <a:defRPr smtClean="0">
                <a:latin typeface="Verdana" panose="020B0604030504040204" pitchFamily="34" charset="0"/>
              </a:defRPr>
            </a:lvl1pPr>
          </a:lstStyle>
          <a:p>
            <a:pPr>
              <a:defRPr/>
            </a:pPr>
            <a:fld id="{2916D502-597C-4243-ADA7-389413523A36}" type="slidenum">
              <a:rPr lang="en-US" altLang="en-US"/>
              <a:pPr>
                <a:defRPr/>
              </a:pPr>
              <a:t>‹#›</a:t>
            </a:fld>
            <a:endParaRPr lang="en-US" altLang="en-US"/>
          </a:p>
        </p:txBody>
      </p:sp>
    </p:spTree>
    <p:extLst>
      <p:ext uri="{BB962C8B-B14F-4D97-AF65-F5344CB8AC3E}">
        <p14:creationId xmlns:p14="http://schemas.microsoft.com/office/powerpoint/2010/main" val="30637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772329" y="1075660"/>
            <a:ext cx="10647351" cy="4041775"/>
          </a:xfrm>
          <a:prstGeom prst="rect">
            <a:avLst/>
          </a:prstGeom>
          <a:noFill/>
          <a:ln w="9525">
            <a:noFill/>
            <a:miter lim="800000"/>
            <a:headEnd/>
            <a:tailEnd/>
          </a:ln>
          <a:effectLst/>
        </p:spPr>
        <p:txBody>
          <a:bodyPr/>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noProof="0"/>
              <a:t>Click to edit Master text styles</a:t>
            </a:r>
          </a:p>
        </p:txBody>
      </p:sp>
      <p:sp>
        <p:nvSpPr>
          <p:cNvPr id="4" name="Rectangle 5">
            <a:extLst>
              <a:ext uri="{FF2B5EF4-FFF2-40B4-BE49-F238E27FC236}">
                <a16:creationId xmlns:a16="http://schemas.microsoft.com/office/drawing/2014/main" id="{E280E94F-414C-1F4C-BE4D-162AF1A922A0}"/>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8A90EA3-4601-3047-B169-6BB6CD9C85BE}"/>
              </a:ext>
            </a:extLst>
          </p:cNvPr>
          <p:cNvSpPr>
            <a:spLocks noGrp="1" noChangeArrowheads="1"/>
          </p:cNvSpPr>
          <p:nvPr>
            <p:ph type="sldNum" sz="quarter" idx="11"/>
          </p:nvPr>
        </p:nvSpPr>
        <p:spPr/>
        <p:txBody>
          <a:bodyPr/>
          <a:lstStyle>
            <a:lvl1pPr algn="l">
              <a:defRPr smtClean="0">
                <a:latin typeface="Verdana" panose="020B0604030504040204" pitchFamily="34" charset="0"/>
              </a:defRPr>
            </a:lvl1pPr>
          </a:lstStyle>
          <a:p>
            <a:pPr>
              <a:defRPr/>
            </a:pPr>
            <a:fld id="{3841B7F5-355D-6541-87C3-E1B8F94A9A00}" type="slidenum">
              <a:rPr lang="en-US" altLang="en-US"/>
              <a:pPr>
                <a:defRPr/>
              </a:pPr>
              <a:t>‹#›</a:t>
            </a:fld>
            <a:endParaRPr lang="en-US" altLang="en-US"/>
          </a:p>
        </p:txBody>
      </p:sp>
    </p:spTree>
    <p:extLst>
      <p:ext uri="{BB962C8B-B14F-4D97-AF65-F5344CB8AC3E}">
        <p14:creationId xmlns:p14="http://schemas.microsoft.com/office/powerpoint/2010/main" val="1017851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7" descr="GCH-PPT_closer-1.png">
            <a:extLst>
              <a:ext uri="{FF2B5EF4-FFF2-40B4-BE49-F238E27FC236}">
                <a16:creationId xmlns:a16="http://schemas.microsoft.com/office/drawing/2014/main" id="{43156ED7-6A42-904D-806F-460B8CAF2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600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96427A-389D-404D-A494-EF0E8A5FAA02}"/>
              </a:ext>
            </a:extLst>
          </p:cNvPr>
          <p:cNvSpPr>
            <a:spLocks noGrp="1"/>
          </p:cNvSpPr>
          <p:nvPr>
            <p:ph type="dt" sz="half" idx="10"/>
          </p:nvPr>
        </p:nvSpPr>
        <p:spPr>
          <a:xfrm>
            <a:off x="838200" y="6356353"/>
            <a:ext cx="2743200" cy="365125"/>
          </a:xfrm>
          <a:prstGeom prst="rect">
            <a:avLst/>
          </a:prstGeom>
        </p:spPr>
        <p:txBody>
          <a:bodyPr/>
          <a:lstStyle>
            <a:lvl1pPr>
              <a:defRPr>
                <a:solidFill>
                  <a:srgbClr val="000000"/>
                </a:solidFill>
              </a:defRPr>
            </a:lvl1pPr>
          </a:lstStyle>
          <a:p>
            <a:pPr>
              <a:defRPr/>
            </a:pPr>
            <a:fld id="{AD0CDA1D-F290-D441-A6DB-96BD3BCCEEFE}" type="datetimeFigureOut">
              <a:rPr lang="en-US"/>
              <a:pPr>
                <a:defRPr/>
              </a:pPr>
              <a:t>8/19/25</a:t>
            </a:fld>
            <a:endParaRPr lang="en-US"/>
          </a:p>
        </p:txBody>
      </p:sp>
      <p:sp>
        <p:nvSpPr>
          <p:cNvPr id="8" name="Footer Placeholder 7">
            <a:extLst>
              <a:ext uri="{FF2B5EF4-FFF2-40B4-BE49-F238E27FC236}">
                <a16:creationId xmlns:a16="http://schemas.microsoft.com/office/drawing/2014/main" id="{9FFEE56E-3E44-9146-9E95-B3FD438CF1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FD9D18E6-1CD8-D64E-828D-A1374251479D}"/>
              </a:ext>
            </a:extLst>
          </p:cNvPr>
          <p:cNvSpPr>
            <a:spLocks noGrp="1"/>
          </p:cNvSpPr>
          <p:nvPr>
            <p:ph type="sldNum" sz="quarter" idx="12"/>
          </p:nvPr>
        </p:nvSpPr>
        <p:spPr/>
        <p:txBody>
          <a:bodyPr/>
          <a:lstStyle>
            <a:lvl1pPr algn="l">
              <a:defRPr smtClean="0">
                <a:latin typeface="Verdana" panose="020B0604030504040204" pitchFamily="34" charset="0"/>
              </a:defRPr>
            </a:lvl1pPr>
          </a:lstStyle>
          <a:p>
            <a:pPr>
              <a:defRPr/>
            </a:pPr>
            <a:fld id="{66EA672A-5767-7249-9916-A4DD9939B47A}" type="slidenum">
              <a:rPr lang="en-US" altLang="en-US"/>
              <a:pPr>
                <a:defRPr/>
              </a:pPr>
              <a:t>‹#›</a:t>
            </a:fld>
            <a:endParaRPr lang="en-US" altLang="en-US"/>
          </a:p>
        </p:txBody>
      </p:sp>
    </p:spTree>
    <p:extLst>
      <p:ext uri="{BB962C8B-B14F-4D97-AF65-F5344CB8AC3E}">
        <p14:creationId xmlns:p14="http://schemas.microsoft.com/office/powerpoint/2010/main" val="416317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31DA-5E2C-504D-94EB-44FCCADEF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05FB47-2DE1-CB47-B768-6DEF3133D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3903E3-34DC-EA4F-AD2C-4ECEDF9F447A}"/>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5" name="Footer Placeholder 4">
            <a:extLst>
              <a:ext uri="{FF2B5EF4-FFF2-40B4-BE49-F238E27FC236}">
                <a16:creationId xmlns:a16="http://schemas.microsoft.com/office/drawing/2014/main" id="{1F62E98F-F404-724E-BD36-49A0A408C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F0B26-0ED9-794A-8F25-91A214356D9A}"/>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2413449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3"/>
            <a:ext cx="5384800" cy="4530725"/>
          </a:xfrm>
        </p:spPr>
        <p:txBody>
          <a:bodyPr/>
          <a:lstStyle/>
          <a:p>
            <a:pPr lvl="0"/>
            <a:r>
              <a:rPr lang="en-US" noProof="0"/>
              <a:t>Click icon to add chart</a:t>
            </a:r>
          </a:p>
        </p:txBody>
      </p:sp>
      <p:sp>
        <p:nvSpPr>
          <p:cNvPr id="5" name="Rectangle 4">
            <a:extLst>
              <a:ext uri="{FF2B5EF4-FFF2-40B4-BE49-F238E27FC236}">
                <a16:creationId xmlns:a16="http://schemas.microsoft.com/office/drawing/2014/main" id="{32C14A6B-E4F9-8F44-85CB-F988F37433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D65F58-E63F-764C-B75E-6A8E623A4B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EE42BC2-62AD-ED48-BAE1-7525B7F1F74B}"/>
              </a:ext>
            </a:extLst>
          </p:cNvPr>
          <p:cNvSpPr>
            <a:spLocks noGrp="1" noChangeArrowheads="1"/>
          </p:cNvSpPr>
          <p:nvPr>
            <p:ph type="sldNum" sz="quarter" idx="12"/>
          </p:nvPr>
        </p:nvSpPr>
        <p:spPr>
          <a:ln/>
        </p:spPr>
        <p:txBody>
          <a:bodyPr/>
          <a:lstStyle>
            <a:lvl1pPr>
              <a:defRPr/>
            </a:lvl1pPr>
          </a:lstStyle>
          <a:p>
            <a:fld id="{76DE70EE-627B-0040-A947-7C2CAC2C7128}" type="slidenum">
              <a:rPr lang="en-US" altLang="en-US"/>
              <a:pPr/>
              <a:t>‹#›</a:t>
            </a:fld>
            <a:endParaRPr lang="en-US" altLang="en-US"/>
          </a:p>
        </p:txBody>
      </p:sp>
    </p:spTree>
    <p:extLst>
      <p:ext uri="{BB962C8B-B14F-4D97-AF65-F5344CB8AC3E}">
        <p14:creationId xmlns:p14="http://schemas.microsoft.com/office/powerpoint/2010/main" val="209526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DEB6-63CE-8146-A0E8-FFDB1035B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B9989-AB11-8F4F-8FD0-A2E6CEC38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55287B-35E6-3542-BE23-8D888764FD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794B5-405F-644D-A701-AB0F90F2F27B}"/>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6" name="Footer Placeholder 5">
            <a:extLst>
              <a:ext uri="{FF2B5EF4-FFF2-40B4-BE49-F238E27FC236}">
                <a16:creationId xmlns:a16="http://schemas.microsoft.com/office/drawing/2014/main" id="{43906743-886A-B34D-A769-6F269197A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25142-8BB7-1F4B-975C-9DE7918A36CF}"/>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202243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8B39-704C-5344-BF36-89782160A0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FCB568-F2D7-5042-97A8-DC60C7432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7A2D37-AAD1-A741-9D00-AB85C79540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45BE50-9849-B243-A0B4-94D4C32C2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E0D84F-BB45-7C46-B3A2-607CDDEB46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4971B-A484-A042-B78F-072B2D9A8773}"/>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8" name="Footer Placeholder 7">
            <a:extLst>
              <a:ext uri="{FF2B5EF4-FFF2-40B4-BE49-F238E27FC236}">
                <a16:creationId xmlns:a16="http://schemas.microsoft.com/office/drawing/2014/main" id="{029DF840-C61D-3E4D-A172-113D267C25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3A0FEA-AA30-8443-82B8-3CC63D7A8567}"/>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384324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1F34-990D-3E47-AE4A-B17890DE8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49A514-9835-D04F-AEA2-907A60F0556E}"/>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4" name="Footer Placeholder 3">
            <a:extLst>
              <a:ext uri="{FF2B5EF4-FFF2-40B4-BE49-F238E27FC236}">
                <a16:creationId xmlns:a16="http://schemas.microsoft.com/office/drawing/2014/main" id="{770229E2-782F-4D4C-AFF0-F79A080AFA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67316E-4F12-9141-B5B8-7564A3F95172}"/>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325726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647C25-EF9A-044B-B6E3-6908D6E0E478}"/>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3" name="Footer Placeholder 2">
            <a:extLst>
              <a:ext uri="{FF2B5EF4-FFF2-40B4-BE49-F238E27FC236}">
                <a16:creationId xmlns:a16="http://schemas.microsoft.com/office/drawing/2014/main" id="{6419CFB0-FE7C-4145-93F8-14FC8B9421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A124F9-2926-2D42-AF4A-E801F68F3E4D}"/>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26363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3598-9918-A141-A38F-ED9B8B0B28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926B1F-F84D-AE4B-9046-DA33C76664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E235F-CD14-D942-B205-B8F22EA55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90583-B771-654E-B2EC-344D928DA291}"/>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6" name="Footer Placeholder 5">
            <a:extLst>
              <a:ext uri="{FF2B5EF4-FFF2-40B4-BE49-F238E27FC236}">
                <a16:creationId xmlns:a16="http://schemas.microsoft.com/office/drawing/2014/main" id="{29577A88-5BE4-3E4F-96FA-8C0AA0996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9D865-1FD6-4042-BF70-7094CE5D7047}"/>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3088642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99F0-1E54-214D-AFD0-67AE67642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045CEA-6423-CB44-A2F9-713E49943C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4E81F-0E3F-6048-A8D6-AF574B486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E0662-4D74-264E-9EFF-DE4D16F2FDFC}"/>
              </a:ext>
            </a:extLst>
          </p:cNvPr>
          <p:cNvSpPr>
            <a:spLocks noGrp="1"/>
          </p:cNvSpPr>
          <p:nvPr>
            <p:ph type="dt" sz="half" idx="10"/>
          </p:nvPr>
        </p:nvSpPr>
        <p:spPr/>
        <p:txBody>
          <a:bodyPr/>
          <a:lstStyle/>
          <a:p>
            <a:fld id="{3A527147-738C-224F-9B02-88645ED3170E}" type="datetimeFigureOut">
              <a:rPr lang="en-US" smtClean="0"/>
              <a:t>8/19/25</a:t>
            </a:fld>
            <a:endParaRPr lang="en-US"/>
          </a:p>
        </p:txBody>
      </p:sp>
      <p:sp>
        <p:nvSpPr>
          <p:cNvPr id="6" name="Footer Placeholder 5">
            <a:extLst>
              <a:ext uri="{FF2B5EF4-FFF2-40B4-BE49-F238E27FC236}">
                <a16:creationId xmlns:a16="http://schemas.microsoft.com/office/drawing/2014/main" id="{A44B306E-DD66-7548-B757-23F7AE53A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13BDE-BB1A-E64C-9F81-096206D89CDA}"/>
              </a:ext>
            </a:extLst>
          </p:cNvPr>
          <p:cNvSpPr>
            <a:spLocks noGrp="1"/>
          </p:cNvSpPr>
          <p:nvPr>
            <p:ph type="sldNum" sz="quarter" idx="12"/>
          </p:nvPr>
        </p:nvSpPr>
        <p:spPr/>
        <p:txBody>
          <a:bodyPr/>
          <a:lstStyle/>
          <a:p>
            <a:fld id="{E1887920-7B3D-E640-AE91-CCD54DEDC06F}" type="slidenum">
              <a:rPr lang="en-US" smtClean="0"/>
              <a:t>‹#›</a:t>
            </a:fld>
            <a:endParaRPr lang="en-US"/>
          </a:p>
        </p:txBody>
      </p:sp>
    </p:spTree>
    <p:extLst>
      <p:ext uri="{BB962C8B-B14F-4D97-AF65-F5344CB8AC3E}">
        <p14:creationId xmlns:p14="http://schemas.microsoft.com/office/powerpoint/2010/main" val="414112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138D6-F8E3-4C46-AA49-4C51C385B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FC037-F55C-F949-8F46-47446E907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191A4-8315-E346-BB37-EBE255D0C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27147-738C-224F-9B02-88645ED3170E}" type="datetimeFigureOut">
              <a:rPr lang="en-US" smtClean="0"/>
              <a:t>8/19/25</a:t>
            </a:fld>
            <a:endParaRPr lang="en-US"/>
          </a:p>
        </p:txBody>
      </p:sp>
      <p:sp>
        <p:nvSpPr>
          <p:cNvPr id="5" name="Footer Placeholder 4">
            <a:extLst>
              <a:ext uri="{FF2B5EF4-FFF2-40B4-BE49-F238E27FC236}">
                <a16:creationId xmlns:a16="http://schemas.microsoft.com/office/drawing/2014/main" id="{B5B8DFC0-52BC-AD4D-8131-A47AB079A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A4519A-A312-1045-BAD1-BAFCDE1C71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87920-7B3D-E640-AE91-CCD54DEDC06F}" type="slidenum">
              <a:rPr lang="en-US" smtClean="0"/>
              <a:t>‹#›</a:t>
            </a:fld>
            <a:endParaRPr lang="en-US"/>
          </a:p>
        </p:txBody>
      </p:sp>
    </p:spTree>
    <p:extLst>
      <p:ext uri="{BB962C8B-B14F-4D97-AF65-F5344CB8AC3E}">
        <p14:creationId xmlns:p14="http://schemas.microsoft.com/office/powerpoint/2010/main" val="404587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GCH-PPT_inside-pg-1.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520" y="-9525"/>
            <a:ext cx="1222504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70261" y="193677"/>
            <a:ext cx="1065148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772326" y="1076327"/>
            <a:ext cx="10647349"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7" name="Rectangle 5"/>
          <p:cNvSpPr>
            <a:spLocks noGrp="1" noChangeArrowheads="1"/>
          </p:cNvSpPr>
          <p:nvPr>
            <p:ph type="ftr" sz="quarter" idx="3"/>
          </p:nvPr>
        </p:nvSpPr>
        <p:spPr bwMode="auto">
          <a:xfrm>
            <a:off x="745481" y="5880102"/>
            <a:ext cx="5007723" cy="1523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a:lnSpc>
                <a:spcPct val="110000"/>
              </a:lnSpc>
              <a:spcBef>
                <a:spcPct val="20000"/>
              </a:spcBef>
              <a:defRPr sz="900">
                <a:solidFill>
                  <a:srgbClr val="517FB2"/>
                </a:solidFill>
                <a:latin typeface="Verdana" pitchFamily="-106" charset="0"/>
                <a:ea typeface="+mn-ea"/>
                <a:cs typeface="+mn-cs"/>
              </a:defRPr>
            </a:lvl1pPr>
          </a:lstStyle>
          <a:p>
            <a:pPr fontAlgn="base">
              <a:spcAft>
                <a:spcPct val="0"/>
              </a:spcAft>
              <a:defRPr/>
            </a:pPr>
            <a:endParaRPr lang="en-US"/>
          </a:p>
        </p:txBody>
      </p:sp>
      <p:sp>
        <p:nvSpPr>
          <p:cNvPr id="3084" name="Rectangle 12"/>
          <p:cNvSpPr>
            <a:spLocks noGrp="1" noChangeArrowheads="1"/>
          </p:cNvSpPr>
          <p:nvPr>
            <p:ph type="sldNum" sz="quarter" idx="4"/>
          </p:nvPr>
        </p:nvSpPr>
        <p:spPr bwMode="auto">
          <a:xfrm>
            <a:off x="8588504" y="5880102"/>
            <a:ext cx="2847691" cy="15234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nSpc>
                <a:spcPct val="110000"/>
              </a:lnSpc>
              <a:defRPr sz="900">
                <a:solidFill>
                  <a:srgbClr val="517FB2"/>
                </a:solidFill>
                <a:cs typeface="MS PGothic" charset="0"/>
              </a:defRPr>
            </a:lvl1pPr>
          </a:lstStyle>
          <a:p>
            <a:pPr algn="r" fontAlgn="base">
              <a:spcBef>
                <a:spcPct val="0"/>
              </a:spcBef>
              <a:spcAft>
                <a:spcPct val="0"/>
              </a:spcAft>
              <a:defRPr/>
            </a:pPr>
            <a:fld id="{D5F5F847-89F8-B342-AF8B-0643186DF2A5}" type="slidenum">
              <a:rPr lang="en-US" smtClean="0">
                <a:ea typeface="MS PGothic" charset="0"/>
              </a:rPr>
              <a:pPr algn="r" fontAlgn="base">
                <a:spcBef>
                  <a:spcPct val="0"/>
                </a:spcBef>
                <a:spcAft>
                  <a:spcPct val="0"/>
                </a:spcAft>
                <a:defRPr/>
              </a:pPr>
              <a:t>‹#›</a:t>
            </a:fld>
            <a:endParaRPr lang="en-US">
              <a:ea typeface="MS PGothic" charset="0"/>
            </a:endParaRPr>
          </a:p>
        </p:txBody>
      </p:sp>
    </p:spTree>
    <p:extLst>
      <p:ext uri="{BB962C8B-B14F-4D97-AF65-F5344CB8AC3E}">
        <p14:creationId xmlns:p14="http://schemas.microsoft.com/office/powerpoint/2010/main" val="2085627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ftr="0" dt="0"/>
  <p:txStyles>
    <p:titleStyle>
      <a:lvl1pPr algn="l" defTabSz="833438" rtl="0" eaLnBrk="0" fontAlgn="base" hangingPunct="0">
        <a:lnSpc>
          <a:spcPct val="85000"/>
        </a:lnSpc>
        <a:spcBef>
          <a:spcPct val="0"/>
        </a:spcBef>
        <a:spcAft>
          <a:spcPct val="0"/>
        </a:spcAft>
        <a:defRPr sz="2400" b="1">
          <a:solidFill>
            <a:srgbClr val="004D80"/>
          </a:solidFill>
          <a:latin typeface="+mj-lt"/>
          <a:ea typeface="MS PGothic" pitchFamily="34" charset="-128"/>
          <a:cs typeface="Geneva" pitchFamily="-106" charset="-128"/>
        </a:defRPr>
      </a:lvl1pPr>
      <a:lvl2pPr algn="l" defTabSz="833438" rtl="0" eaLnBrk="0" fontAlgn="base" hangingPunct="0">
        <a:lnSpc>
          <a:spcPct val="85000"/>
        </a:lnSpc>
        <a:spcBef>
          <a:spcPct val="0"/>
        </a:spcBef>
        <a:spcAft>
          <a:spcPct val="0"/>
        </a:spcAft>
        <a:defRPr sz="2400" b="1">
          <a:solidFill>
            <a:srgbClr val="004D80"/>
          </a:solidFill>
          <a:latin typeface="Verdana" pitchFamily="-106" charset="0"/>
          <a:ea typeface="MS PGothic" pitchFamily="34" charset="-128"/>
          <a:cs typeface="Geneva" pitchFamily="-106" charset="-128"/>
        </a:defRPr>
      </a:lvl2pPr>
      <a:lvl3pPr algn="l" defTabSz="833438" rtl="0" eaLnBrk="0" fontAlgn="base" hangingPunct="0">
        <a:lnSpc>
          <a:spcPct val="85000"/>
        </a:lnSpc>
        <a:spcBef>
          <a:spcPct val="0"/>
        </a:spcBef>
        <a:spcAft>
          <a:spcPct val="0"/>
        </a:spcAft>
        <a:defRPr sz="2400" b="1">
          <a:solidFill>
            <a:srgbClr val="004D80"/>
          </a:solidFill>
          <a:latin typeface="Verdana" pitchFamily="-106" charset="0"/>
          <a:ea typeface="MS PGothic" pitchFamily="34" charset="-128"/>
          <a:cs typeface="Geneva" pitchFamily="-106" charset="-128"/>
        </a:defRPr>
      </a:lvl3pPr>
      <a:lvl4pPr algn="l" defTabSz="833438" rtl="0" eaLnBrk="0" fontAlgn="base" hangingPunct="0">
        <a:lnSpc>
          <a:spcPct val="85000"/>
        </a:lnSpc>
        <a:spcBef>
          <a:spcPct val="0"/>
        </a:spcBef>
        <a:spcAft>
          <a:spcPct val="0"/>
        </a:spcAft>
        <a:defRPr sz="2400" b="1">
          <a:solidFill>
            <a:srgbClr val="004D80"/>
          </a:solidFill>
          <a:latin typeface="Verdana" pitchFamily="-106" charset="0"/>
          <a:ea typeface="MS PGothic" pitchFamily="34" charset="-128"/>
          <a:cs typeface="Geneva" pitchFamily="-106" charset="-128"/>
        </a:defRPr>
      </a:lvl4pPr>
      <a:lvl5pPr algn="l" defTabSz="833438" rtl="0" eaLnBrk="0" fontAlgn="base" hangingPunct="0">
        <a:lnSpc>
          <a:spcPct val="85000"/>
        </a:lnSpc>
        <a:spcBef>
          <a:spcPct val="0"/>
        </a:spcBef>
        <a:spcAft>
          <a:spcPct val="0"/>
        </a:spcAft>
        <a:defRPr sz="2400" b="1">
          <a:solidFill>
            <a:srgbClr val="004D80"/>
          </a:solidFill>
          <a:latin typeface="Verdana" pitchFamily="-106" charset="0"/>
          <a:ea typeface="MS PGothic" pitchFamily="34" charset="-128"/>
          <a:cs typeface="Geneva" pitchFamily="-106" charset="-128"/>
        </a:defRPr>
      </a:lvl5pPr>
      <a:lvl6pPr marL="457200" algn="l" defTabSz="833438" rtl="0" fontAlgn="base">
        <a:lnSpc>
          <a:spcPct val="85000"/>
        </a:lnSpc>
        <a:spcBef>
          <a:spcPct val="0"/>
        </a:spcBef>
        <a:spcAft>
          <a:spcPct val="0"/>
        </a:spcAft>
        <a:defRPr sz="2400" b="1">
          <a:solidFill>
            <a:srgbClr val="517FB2"/>
          </a:solidFill>
          <a:latin typeface="Verdana" pitchFamily="-106" charset="0"/>
        </a:defRPr>
      </a:lvl6pPr>
      <a:lvl7pPr marL="914400" algn="l" defTabSz="833438" rtl="0" fontAlgn="base">
        <a:lnSpc>
          <a:spcPct val="85000"/>
        </a:lnSpc>
        <a:spcBef>
          <a:spcPct val="0"/>
        </a:spcBef>
        <a:spcAft>
          <a:spcPct val="0"/>
        </a:spcAft>
        <a:defRPr sz="2400" b="1">
          <a:solidFill>
            <a:srgbClr val="517FB2"/>
          </a:solidFill>
          <a:latin typeface="Verdana" pitchFamily="-106" charset="0"/>
        </a:defRPr>
      </a:lvl7pPr>
      <a:lvl8pPr marL="1371600" algn="l" defTabSz="833438" rtl="0" fontAlgn="base">
        <a:lnSpc>
          <a:spcPct val="85000"/>
        </a:lnSpc>
        <a:spcBef>
          <a:spcPct val="0"/>
        </a:spcBef>
        <a:spcAft>
          <a:spcPct val="0"/>
        </a:spcAft>
        <a:defRPr sz="2400" b="1">
          <a:solidFill>
            <a:srgbClr val="517FB2"/>
          </a:solidFill>
          <a:latin typeface="Verdana" pitchFamily="-106" charset="0"/>
        </a:defRPr>
      </a:lvl8pPr>
      <a:lvl9pPr marL="1828800" algn="l" defTabSz="833438" rtl="0" fontAlgn="base">
        <a:lnSpc>
          <a:spcPct val="85000"/>
        </a:lnSpc>
        <a:spcBef>
          <a:spcPct val="0"/>
        </a:spcBef>
        <a:spcAft>
          <a:spcPct val="0"/>
        </a:spcAft>
        <a:defRPr sz="2400" b="1">
          <a:solidFill>
            <a:srgbClr val="517FB2"/>
          </a:solidFill>
          <a:latin typeface="Verdana" pitchFamily="-106" charset="0"/>
        </a:defRPr>
      </a:lvl9pPr>
    </p:titleStyle>
    <p:bodyStyle>
      <a:lvl1pPr marL="107950" indent="-107950" algn="l" defTabSz="928688" rtl="0" eaLnBrk="0" fontAlgn="base" hangingPunct="0">
        <a:lnSpc>
          <a:spcPct val="140000"/>
        </a:lnSpc>
        <a:spcBef>
          <a:spcPct val="50000"/>
        </a:spcBef>
        <a:spcAft>
          <a:spcPct val="0"/>
        </a:spcAft>
        <a:buFont typeface="Verdana" charset="0"/>
        <a:buChar char=" "/>
        <a:defRPr sz="1700">
          <a:solidFill>
            <a:srgbClr val="004D80"/>
          </a:solidFill>
          <a:latin typeface="+mn-lt"/>
          <a:ea typeface="MS PGothic" pitchFamily="34" charset="-128"/>
          <a:cs typeface="Geneva" pitchFamily="-106" charset="-128"/>
        </a:defRPr>
      </a:lvl1pPr>
      <a:lvl2pPr marL="373063" indent="-158750" algn="l" defTabSz="928688" rtl="0" eaLnBrk="0" fontAlgn="base" hangingPunct="0">
        <a:lnSpc>
          <a:spcPct val="140000"/>
        </a:lnSpc>
        <a:spcBef>
          <a:spcPct val="0"/>
        </a:spcBef>
        <a:spcAft>
          <a:spcPct val="0"/>
        </a:spcAft>
        <a:buSzPct val="85000"/>
        <a:buChar char="•"/>
        <a:defRPr sz="1700">
          <a:solidFill>
            <a:srgbClr val="004D80"/>
          </a:solidFill>
          <a:latin typeface="+mn-lt"/>
          <a:ea typeface="Geneva" pitchFamily="-106" charset="-128"/>
          <a:cs typeface="Geneva" charset="0"/>
        </a:defRPr>
      </a:lvl2pPr>
      <a:lvl3pPr marL="636588" indent="-158750" algn="l" defTabSz="928688" rtl="0" eaLnBrk="0" fontAlgn="base" hangingPunct="0">
        <a:lnSpc>
          <a:spcPct val="140000"/>
        </a:lnSpc>
        <a:spcBef>
          <a:spcPct val="0"/>
        </a:spcBef>
        <a:spcAft>
          <a:spcPct val="0"/>
        </a:spcAft>
        <a:buSzPct val="85000"/>
        <a:buChar char="•"/>
        <a:defRPr sz="1700">
          <a:solidFill>
            <a:srgbClr val="004D80"/>
          </a:solidFill>
          <a:latin typeface="+mn-lt"/>
          <a:ea typeface="Geneva" pitchFamily="-106" charset="-128"/>
          <a:cs typeface="Geneva" charset="0"/>
        </a:defRPr>
      </a:lvl3pPr>
      <a:lvl4pPr marL="890588" indent="-149225" algn="l" defTabSz="928688" rtl="0" eaLnBrk="0" fontAlgn="base" hangingPunct="0">
        <a:lnSpc>
          <a:spcPct val="140000"/>
        </a:lnSpc>
        <a:spcBef>
          <a:spcPct val="0"/>
        </a:spcBef>
        <a:spcAft>
          <a:spcPct val="0"/>
        </a:spcAft>
        <a:buSzPct val="85000"/>
        <a:buChar char="•"/>
        <a:defRPr sz="1700">
          <a:solidFill>
            <a:srgbClr val="004D80"/>
          </a:solidFill>
          <a:latin typeface="+mn-lt"/>
          <a:ea typeface="Geneva" pitchFamily="-106" charset="-128"/>
          <a:cs typeface="Geneva" charset="0"/>
        </a:defRPr>
      </a:lvl4pPr>
      <a:lvl5pPr marL="1155700" indent="-158750" algn="l" defTabSz="928688" rtl="0" eaLnBrk="0" fontAlgn="base" hangingPunct="0">
        <a:lnSpc>
          <a:spcPct val="140000"/>
        </a:lnSpc>
        <a:spcBef>
          <a:spcPct val="0"/>
        </a:spcBef>
        <a:spcAft>
          <a:spcPct val="0"/>
        </a:spcAft>
        <a:buSzPct val="85000"/>
        <a:buChar char="•"/>
        <a:defRPr sz="1700">
          <a:solidFill>
            <a:srgbClr val="004D80"/>
          </a:solidFill>
          <a:latin typeface="+mn-lt"/>
          <a:ea typeface="Geneva" pitchFamily="-106" charset="-128"/>
          <a:cs typeface="Geneva" charset="0"/>
        </a:defRPr>
      </a:lvl5pPr>
      <a:lvl6pPr marL="1612900" indent="-158750" algn="l" defTabSz="928688" rtl="0" fontAlgn="base">
        <a:lnSpc>
          <a:spcPct val="140000"/>
        </a:lnSpc>
        <a:spcBef>
          <a:spcPct val="0"/>
        </a:spcBef>
        <a:spcAft>
          <a:spcPct val="0"/>
        </a:spcAft>
        <a:buSzPct val="85000"/>
        <a:buChar char="•"/>
        <a:defRPr sz="1700">
          <a:solidFill>
            <a:srgbClr val="517FB2"/>
          </a:solidFill>
          <a:latin typeface="+mn-lt"/>
          <a:ea typeface="Geneva" pitchFamily="-106" charset="-128"/>
        </a:defRPr>
      </a:lvl6pPr>
      <a:lvl7pPr marL="2070100" indent="-158750" algn="l" defTabSz="928688" rtl="0" fontAlgn="base">
        <a:lnSpc>
          <a:spcPct val="140000"/>
        </a:lnSpc>
        <a:spcBef>
          <a:spcPct val="0"/>
        </a:spcBef>
        <a:spcAft>
          <a:spcPct val="0"/>
        </a:spcAft>
        <a:buSzPct val="85000"/>
        <a:buChar char="•"/>
        <a:defRPr sz="1700">
          <a:solidFill>
            <a:srgbClr val="517FB2"/>
          </a:solidFill>
          <a:latin typeface="+mn-lt"/>
          <a:ea typeface="Geneva" pitchFamily="-106" charset="-128"/>
        </a:defRPr>
      </a:lvl7pPr>
      <a:lvl8pPr marL="2527300" indent="-158750" algn="l" defTabSz="928688" rtl="0" fontAlgn="base">
        <a:lnSpc>
          <a:spcPct val="140000"/>
        </a:lnSpc>
        <a:spcBef>
          <a:spcPct val="0"/>
        </a:spcBef>
        <a:spcAft>
          <a:spcPct val="0"/>
        </a:spcAft>
        <a:buSzPct val="85000"/>
        <a:buChar char="•"/>
        <a:defRPr sz="1700">
          <a:solidFill>
            <a:srgbClr val="517FB2"/>
          </a:solidFill>
          <a:latin typeface="+mn-lt"/>
          <a:ea typeface="Geneva" pitchFamily="-106" charset="-128"/>
        </a:defRPr>
      </a:lvl8pPr>
      <a:lvl9pPr marL="2984500" indent="-158750" algn="l" defTabSz="928688" rtl="0" fontAlgn="base">
        <a:lnSpc>
          <a:spcPct val="140000"/>
        </a:lnSpc>
        <a:spcBef>
          <a:spcPct val="0"/>
        </a:spcBef>
        <a:spcAft>
          <a:spcPct val="0"/>
        </a:spcAft>
        <a:buSzPct val="85000"/>
        <a:buChar char="•"/>
        <a:defRPr sz="1700">
          <a:solidFill>
            <a:srgbClr val="517FB2"/>
          </a:solidFill>
          <a:latin typeface="+mn-lt"/>
          <a:ea typeface="Geneva"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GCH-PPT_inside-pg-1.png">
            <a:extLst>
              <a:ext uri="{FF2B5EF4-FFF2-40B4-BE49-F238E27FC236}">
                <a16:creationId xmlns:a16="http://schemas.microsoft.com/office/drawing/2014/main" id="{0976B884-25D0-DD49-B2A8-B7634ED45F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34" y="-9525"/>
            <a:ext cx="1222586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1B6C4CFC-127C-5740-B7C5-CB194BB81B4F}"/>
              </a:ext>
            </a:extLst>
          </p:cNvPr>
          <p:cNvSpPr>
            <a:spLocks noGrp="1" noChangeArrowheads="1"/>
          </p:cNvSpPr>
          <p:nvPr>
            <p:ph type="title"/>
          </p:nvPr>
        </p:nvSpPr>
        <p:spPr bwMode="auto">
          <a:xfrm>
            <a:off x="770468" y="193678"/>
            <a:ext cx="1065106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E4054081-5981-134A-90ED-B86A467A73C2}"/>
              </a:ext>
            </a:extLst>
          </p:cNvPr>
          <p:cNvSpPr>
            <a:spLocks noGrp="1" noChangeArrowheads="1"/>
          </p:cNvSpPr>
          <p:nvPr>
            <p:ph type="body" idx="1"/>
          </p:nvPr>
        </p:nvSpPr>
        <p:spPr bwMode="auto">
          <a:xfrm>
            <a:off x="772586" y="1076328"/>
            <a:ext cx="10646833"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a:extLst>
              <a:ext uri="{FF2B5EF4-FFF2-40B4-BE49-F238E27FC236}">
                <a16:creationId xmlns:a16="http://schemas.microsoft.com/office/drawing/2014/main" id="{92D9ED3A-7044-E840-A91B-3A87F9272457}"/>
              </a:ext>
            </a:extLst>
          </p:cNvPr>
          <p:cNvSpPr>
            <a:spLocks noGrp="1" noChangeArrowheads="1"/>
          </p:cNvSpPr>
          <p:nvPr>
            <p:ph type="ftr" sz="quarter" idx="3"/>
          </p:nvPr>
        </p:nvSpPr>
        <p:spPr bwMode="auto">
          <a:xfrm>
            <a:off x="745069" y="5880100"/>
            <a:ext cx="5008033" cy="7765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a:lnSpc>
                <a:spcPct val="110000"/>
              </a:lnSpc>
              <a:spcBef>
                <a:spcPct val="20000"/>
              </a:spcBef>
              <a:defRPr sz="506">
                <a:solidFill>
                  <a:srgbClr val="517FB2"/>
                </a:solidFill>
                <a:latin typeface="Verdana" pitchFamily="-106" charset="0"/>
                <a:ea typeface="+mn-ea"/>
                <a:cs typeface="+mn-cs"/>
              </a:defRPr>
            </a:lvl1pPr>
          </a:lstStyle>
          <a:p>
            <a:pPr>
              <a:defRPr/>
            </a:pPr>
            <a:endParaRPr lang="en-US"/>
          </a:p>
        </p:txBody>
      </p:sp>
      <p:sp>
        <p:nvSpPr>
          <p:cNvPr id="3084" name="Rectangle 12">
            <a:extLst>
              <a:ext uri="{FF2B5EF4-FFF2-40B4-BE49-F238E27FC236}">
                <a16:creationId xmlns:a16="http://schemas.microsoft.com/office/drawing/2014/main" id="{99CD5348-FA75-8647-9A1D-9406039FE61B}"/>
              </a:ext>
            </a:extLst>
          </p:cNvPr>
          <p:cNvSpPr>
            <a:spLocks noGrp="1" noChangeArrowheads="1"/>
          </p:cNvSpPr>
          <p:nvPr>
            <p:ph type="sldNum" sz="quarter" idx="4"/>
          </p:nvPr>
        </p:nvSpPr>
        <p:spPr bwMode="auto">
          <a:xfrm>
            <a:off x="8589435" y="5880101"/>
            <a:ext cx="2846917" cy="7021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ct val="110000"/>
              </a:lnSpc>
              <a:defRPr sz="450" smtClean="0">
                <a:solidFill>
                  <a:srgbClr val="517FB2"/>
                </a:solidFill>
                <a:ea typeface="MS PGothic" panose="020B0600070205080204" pitchFamily="34" charset="-128"/>
              </a:defRPr>
            </a:lvl1pPr>
          </a:lstStyle>
          <a:p>
            <a:pPr>
              <a:defRPr/>
            </a:pPr>
            <a:fld id="{9C8EC0C5-F693-5341-BC35-EA7D7C4BDAEF}" type="slidenum">
              <a:rPr lang="en-US" altLang="en-US"/>
              <a:pPr>
                <a:defRPr/>
              </a:pPr>
              <a:t>‹#›</a:t>
            </a:fld>
            <a:endParaRPr lang="en-US" altLang="en-US"/>
          </a:p>
        </p:txBody>
      </p:sp>
    </p:spTree>
    <p:extLst>
      <p:ext uri="{BB962C8B-B14F-4D97-AF65-F5344CB8AC3E}">
        <p14:creationId xmlns:p14="http://schemas.microsoft.com/office/powerpoint/2010/main" val="260721820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hdr="0" ftr="0" dt="0"/>
  <p:txStyles>
    <p:titleStyle>
      <a:lvl1pPr algn="l" defTabSz="467916" rtl="0" eaLnBrk="1" fontAlgn="base" hangingPunct="1">
        <a:lnSpc>
          <a:spcPct val="85000"/>
        </a:lnSpc>
        <a:spcBef>
          <a:spcPct val="0"/>
        </a:spcBef>
        <a:spcAft>
          <a:spcPct val="0"/>
        </a:spcAft>
        <a:defRPr b="1">
          <a:solidFill>
            <a:srgbClr val="004D80"/>
          </a:solidFill>
          <a:latin typeface="+mj-lt"/>
          <a:ea typeface="MS PGothic" pitchFamily="34" charset="-128"/>
          <a:cs typeface="Geneva" pitchFamily="-106" charset="-128"/>
        </a:defRPr>
      </a:lvl1pPr>
      <a:lvl2pPr algn="l" defTabSz="467916" rtl="0" eaLnBrk="1" fontAlgn="base" hangingPunct="1">
        <a:lnSpc>
          <a:spcPct val="85000"/>
        </a:lnSpc>
        <a:spcBef>
          <a:spcPct val="0"/>
        </a:spcBef>
        <a:spcAft>
          <a:spcPct val="0"/>
        </a:spcAft>
        <a:defRPr b="1">
          <a:solidFill>
            <a:srgbClr val="004D80"/>
          </a:solidFill>
          <a:latin typeface="Verdana" pitchFamily="-106" charset="0"/>
          <a:ea typeface="MS PGothic" pitchFamily="34" charset="-128"/>
          <a:cs typeface="Geneva" pitchFamily="-106" charset="-128"/>
        </a:defRPr>
      </a:lvl2pPr>
      <a:lvl3pPr algn="l" defTabSz="467916" rtl="0" eaLnBrk="1" fontAlgn="base" hangingPunct="1">
        <a:lnSpc>
          <a:spcPct val="85000"/>
        </a:lnSpc>
        <a:spcBef>
          <a:spcPct val="0"/>
        </a:spcBef>
        <a:spcAft>
          <a:spcPct val="0"/>
        </a:spcAft>
        <a:defRPr b="1">
          <a:solidFill>
            <a:srgbClr val="004D80"/>
          </a:solidFill>
          <a:latin typeface="Verdana" pitchFamily="-106" charset="0"/>
          <a:ea typeface="MS PGothic" pitchFamily="34" charset="-128"/>
          <a:cs typeface="Geneva" pitchFamily="-106" charset="-128"/>
        </a:defRPr>
      </a:lvl3pPr>
      <a:lvl4pPr algn="l" defTabSz="467916" rtl="0" eaLnBrk="1" fontAlgn="base" hangingPunct="1">
        <a:lnSpc>
          <a:spcPct val="85000"/>
        </a:lnSpc>
        <a:spcBef>
          <a:spcPct val="0"/>
        </a:spcBef>
        <a:spcAft>
          <a:spcPct val="0"/>
        </a:spcAft>
        <a:defRPr b="1">
          <a:solidFill>
            <a:srgbClr val="004D80"/>
          </a:solidFill>
          <a:latin typeface="Verdana" pitchFamily="-106" charset="0"/>
          <a:ea typeface="MS PGothic" pitchFamily="34" charset="-128"/>
          <a:cs typeface="Geneva" pitchFamily="-106" charset="-128"/>
        </a:defRPr>
      </a:lvl4pPr>
      <a:lvl5pPr algn="l" defTabSz="467916" rtl="0" eaLnBrk="1" fontAlgn="base" hangingPunct="1">
        <a:lnSpc>
          <a:spcPct val="85000"/>
        </a:lnSpc>
        <a:spcBef>
          <a:spcPct val="0"/>
        </a:spcBef>
        <a:spcAft>
          <a:spcPct val="0"/>
        </a:spcAft>
        <a:defRPr b="1">
          <a:solidFill>
            <a:srgbClr val="004D80"/>
          </a:solidFill>
          <a:latin typeface="Verdana" pitchFamily="-106" charset="0"/>
          <a:ea typeface="MS PGothic" pitchFamily="34" charset="-128"/>
          <a:cs typeface="Geneva" pitchFamily="-106" charset="-128"/>
        </a:defRPr>
      </a:lvl5pPr>
      <a:lvl6pPr marL="257175" algn="l" defTabSz="468809" rtl="0" eaLnBrk="1" fontAlgn="base" hangingPunct="1">
        <a:lnSpc>
          <a:spcPct val="85000"/>
        </a:lnSpc>
        <a:spcBef>
          <a:spcPct val="0"/>
        </a:spcBef>
        <a:spcAft>
          <a:spcPct val="0"/>
        </a:spcAft>
        <a:defRPr sz="1350" b="1">
          <a:solidFill>
            <a:srgbClr val="517FB2"/>
          </a:solidFill>
          <a:latin typeface="Verdana" pitchFamily="-106" charset="0"/>
        </a:defRPr>
      </a:lvl6pPr>
      <a:lvl7pPr marL="514350" algn="l" defTabSz="468809" rtl="0" eaLnBrk="1" fontAlgn="base" hangingPunct="1">
        <a:lnSpc>
          <a:spcPct val="85000"/>
        </a:lnSpc>
        <a:spcBef>
          <a:spcPct val="0"/>
        </a:spcBef>
        <a:spcAft>
          <a:spcPct val="0"/>
        </a:spcAft>
        <a:defRPr sz="1350" b="1">
          <a:solidFill>
            <a:srgbClr val="517FB2"/>
          </a:solidFill>
          <a:latin typeface="Verdana" pitchFamily="-106" charset="0"/>
        </a:defRPr>
      </a:lvl7pPr>
      <a:lvl8pPr marL="771525" algn="l" defTabSz="468809" rtl="0" eaLnBrk="1" fontAlgn="base" hangingPunct="1">
        <a:lnSpc>
          <a:spcPct val="85000"/>
        </a:lnSpc>
        <a:spcBef>
          <a:spcPct val="0"/>
        </a:spcBef>
        <a:spcAft>
          <a:spcPct val="0"/>
        </a:spcAft>
        <a:defRPr sz="1350" b="1">
          <a:solidFill>
            <a:srgbClr val="517FB2"/>
          </a:solidFill>
          <a:latin typeface="Verdana" pitchFamily="-106" charset="0"/>
        </a:defRPr>
      </a:lvl8pPr>
      <a:lvl9pPr marL="1028700" algn="l" defTabSz="468809" rtl="0" eaLnBrk="1" fontAlgn="base" hangingPunct="1">
        <a:lnSpc>
          <a:spcPct val="85000"/>
        </a:lnSpc>
        <a:spcBef>
          <a:spcPct val="0"/>
        </a:spcBef>
        <a:spcAft>
          <a:spcPct val="0"/>
        </a:spcAft>
        <a:defRPr sz="1350" b="1">
          <a:solidFill>
            <a:srgbClr val="517FB2"/>
          </a:solidFill>
          <a:latin typeface="Verdana" pitchFamily="-106" charset="0"/>
        </a:defRPr>
      </a:lvl9pPr>
    </p:titleStyle>
    <p:bodyStyle>
      <a:lvl1pPr marL="60722" indent="-60722" algn="l" defTabSz="521494" rtl="0" eaLnBrk="1" fontAlgn="base" hangingPunct="1">
        <a:lnSpc>
          <a:spcPct val="140000"/>
        </a:lnSpc>
        <a:spcBef>
          <a:spcPct val="50000"/>
        </a:spcBef>
        <a:spcAft>
          <a:spcPct val="0"/>
        </a:spcAft>
        <a:buFont typeface="Verdana" panose="020B0604030504040204" pitchFamily="34" charset="0"/>
        <a:buChar char=" "/>
        <a:defRPr sz="900">
          <a:solidFill>
            <a:srgbClr val="004D80"/>
          </a:solidFill>
          <a:latin typeface="+mn-lt"/>
          <a:ea typeface="MS PGothic" pitchFamily="34" charset="-128"/>
          <a:cs typeface="Geneva" pitchFamily="-106" charset="-128"/>
        </a:defRPr>
      </a:lvl1pPr>
      <a:lvl2pPr marL="209550" indent="-89297" algn="l" defTabSz="521494" rtl="0" eaLnBrk="1" fontAlgn="base" hangingPunct="1">
        <a:lnSpc>
          <a:spcPct val="140000"/>
        </a:lnSpc>
        <a:spcBef>
          <a:spcPct val="0"/>
        </a:spcBef>
        <a:spcAft>
          <a:spcPct val="0"/>
        </a:spcAft>
        <a:buSzPct val="85000"/>
        <a:buChar char="•"/>
        <a:defRPr sz="900">
          <a:solidFill>
            <a:srgbClr val="004D80"/>
          </a:solidFill>
          <a:latin typeface="+mn-lt"/>
          <a:ea typeface="Geneva" pitchFamily="-106" charset="-128"/>
          <a:cs typeface="Geneva" charset="0"/>
        </a:defRPr>
      </a:lvl2pPr>
      <a:lvl3pPr marL="357188" indent="-89297" algn="l" defTabSz="521494" rtl="0" eaLnBrk="1" fontAlgn="base" hangingPunct="1">
        <a:lnSpc>
          <a:spcPct val="140000"/>
        </a:lnSpc>
        <a:spcBef>
          <a:spcPct val="0"/>
        </a:spcBef>
        <a:spcAft>
          <a:spcPct val="0"/>
        </a:spcAft>
        <a:buSzPct val="85000"/>
        <a:buChar char="•"/>
        <a:defRPr sz="900">
          <a:solidFill>
            <a:srgbClr val="004D80"/>
          </a:solidFill>
          <a:latin typeface="+mn-lt"/>
          <a:ea typeface="Geneva" pitchFamily="-106" charset="-128"/>
          <a:cs typeface="Geneva" charset="0"/>
        </a:defRPr>
      </a:lvl3pPr>
      <a:lvl4pPr marL="500063" indent="-83344" algn="l" defTabSz="521494" rtl="0" eaLnBrk="1" fontAlgn="base" hangingPunct="1">
        <a:lnSpc>
          <a:spcPct val="140000"/>
        </a:lnSpc>
        <a:spcBef>
          <a:spcPct val="0"/>
        </a:spcBef>
        <a:spcAft>
          <a:spcPct val="0"/>
        </a:spcAft>
        <a:buSzPct val="85000"/>
        <a:buChar char="•"/>
        <a:defRPr sz="900">
          <a:solidFill>
            <a:srgbClr val="004D80"/>
          </a:solidFill>
          <a:latin typeface="+mn-lt"/>
          <a:ea typeface="Geneva" pitchFamily="-106" charset="-128"/>
          <a:cs typeface="Geneva" charset="0"/>
        </a:defRPr>
      </a:lvl4pPr>
      <a:lvl5pPr marL="650081" indent="-89297" algn="l" defTabSz="521494" rtl="0" eaLnBrk="1" fontAlgn="base" hangingPunct="1">
        <a:lnSpc>
          <a:spcPct val="140000"/>
        </a:lnSpc>
        <a:spcBef>
          <a:spcPct val="0"/>
        </a:spcBef>
        <a:spcAft>
          <a:spcPct val="0"/>
        </a:spcAft>
        <a:buSzPct val="85000"/>
        <a:buChar char="•"/>
        <a:defRPr sz="900">
          <a:solidFill>
            <a:srgbClr val="004D80"/>
          </a:solidFill>
          <a:latin typeface="+mn-lt"/>
          <a:ea typeface="Geneva" pitchFamily="-106" charset="-128"/>
          <a:cs typeface="Geneva" charset="0"/>
        </a:defRPr>
      </a:lvl5pPr>
      <a:lvl6pPr marL="907256" indent="-89297" algn="l" defTabSz="522387" rtl="0" eaLnBrk="1" fontAlgn="base" hangingPunct="1">
        <a:lnSpc>
          <a:spcPct val="140000"/>
        </a:lnSpc>
        <a:spcBef>
          <a:spcPct val="0"/>
        </a:spcBef>
        <a:spcAft>
          <a:spcPct val="0"/>
        </a:spcAft>
        <a:buSzPct val="85000"/>
        <a:buChar char="•"/>
        <a:defRPr sz="956">
          <a:solidFill>
            <a:srgbClr val="517FB2"/>
          </a:solidFill>
          <a:latin typeface="+mn-lt"/>
          <a:ea typeface="Geneva" pitchFamily="-106" charset="-128"/>
        </a:defRPr>
      </a:lvl6pPr>
      <a:lvl7pPr marL="1164431" indent="-89297" algn="l" defTabSz="522387" rtl="0" eaLnBrk="1" fontAlgn="base" hangingPunct="1">
        <a:lnSpc>
          <a:spcPct val="140000"/>
        </a:lnSpc>
        <a:spcBef>
          <a:spcPct val="0"/>
        </a:spcBef>
        <a:spcAft>
          <a:spcPct val="0"/>
        </a:spcAft>
        <a:buSzPct val="85000"/>
        <a:buChar char="•"/>
        <a:defRPr sz="956">
          <a:solidFill>
            <a:srgbClr val="517FB2"/>
          </a:solidFill>
          <a:latin typeface="+mn-lt"/>
          <a:ea typeface="Geneva" pitchFamily="-106" charset="-128"/>
        </a:defRPr>
      </a:lvl7pPr>
      <a:lvl8pPr marL="1421606" indent="-89297" algn="l" defTabSz="522387" rtl="0" eaLnBrk="1" fontAlgn="base" hangingPunct="1">
        <a:lnSpc>
          <a:spcPct val="140000"/>
        </a:lnSpc>
        <a:spcBef>
          <a:spcPct val="0"/>
        </a:spcBef>
        <a:spcAft>
          <a:spcPct val="0"/>
        </a:spcAft>
        <a:buSzPct val="85000"/>
        <a:buChar char="•"/>
        <a:defRPr sz="956">
          <a:solidFill>
            <a:srgbClr val="517FB2"/>
          </a:solidFill>
          <a:latin typeface="+mn-lt"/>
          <a:ea typeface="Geneva" pitchFamily="-106" charset="-128"/>
        </a:defRPr>
      </a:lvl8pPr>
      <a:lvl9pPr marL="1678781" indent="-89297" algn="l" defTabSz="522387" rtl="0" eaLnBrk="1" fontAlgn="base" hangingPunct="1">
        <a:lnSpc>
          <a:spcPct val="140000"/>
        </a:lnSpc>
        <a:spcBef>
          <a:spcPct val="0"/>
        </a:spcBef>
        <a:spcAft>
          <a:spcPct val="0"/>
        </a:spcAft>
        <a:buSzPct val="85000"/>
        <a:buChar char="•"/>
        <a:defRPr sz="956">
          <a:solidFill>
            <a:srgbClr val="517FB2"/>
          </a:solidFill>
          <a:latin typeface="+mn-lt"/>
          <a:ea typeface="Geneva" pitchFamily="-106" charset="-128"/>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healthychildren.org/English/family-life/Media/Pages/kids-and-screen-time-how-to-use-the-5-cs-of-media-guidance.aspx" TargetMode="External"/><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9.png"/><Relationship Id="rId5" Type="http://schemas.openxmlformats.org/officeDocument/2006/relationships/diagramLayout" Target="../diagrams/layout2.xml"/><Relationship Id="rId10" Type="http://schemas.openxmlformats.org/officeDocument/2006/relationships/image" Target="../media/image8.png"/><Relationship Id="rId4" Type="http://schemas.openxmlformats.org/officeDocument/2006/relationships/diagramData" Target="../diagrams/data2.xml"/><Relationship Id="rId9" Type="http://schemas.openxmlformats.org/officeDocument/2006/relationships/image" Target="../media/image7.emf"/></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9.png"/><Relationship Id="rId4" Type="http://schemas.openxmlformats.org/officeDocument/2006/relationships/diagramLayout" Target="../diagrams/layout3.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9.png"/><Relationship Id="rId5" Type="http://schemas.openxmlformats.org/officeDocument/2006/relationships/diagramLayout" Target="../diagrams/layout4.xml"/><Relationship Id="rId10" Type="http://schemas.openxmlformats.org/officeDocument/2006/relationships/image" Target="../media/image8.png"/><Relationship Id="rId4" Type="http://schemas.openxmlformats.org/officeDocument/2006/relationships/diagramData" Target="../diagrams/data4.xml"/><Relationship Id="rId9" Type="http://schemas.openxmlformats.org/officeDocument/2006/relationships/image" Target="../media/image7.emf"/></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9.png"/><Relationship Id="rId4" Type="http://schemas.openxmlformats.org/officeDocument/2006/relationships/diagramLayout" Target="../diagrams/layout5.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9.png"/><Relationship Id="rId4" Type="http://schemas.openxmlformats.org/officeDocument/2006/relationships/diagramLayout" Target="../diagrams/layout6.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7.emf"/><Relationship Id="rId7" Type="http://schemas.openxmlformats.org/officeDocument/2006/relationships/diagramLayout" Target="../diagrams/layout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9.png"/><Relationship Id="rId10" Type="http://schemas.microsoft.com/office/2007/relationships/diagramDrawing" Target="../diagrams/drawing7.xml"/><Relationship Id="rId4" Type="http://schemas.openxmlformats.org/officeDocument/2006/relationships/image" Target="../media/image8.png"/><Relationship Id="rId9" Type="http://schemas.openxmlformats.org/officeDocument/2006/relationships/diagramColors" Target="../diagrams/colors7.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hyperlink" Target="https://childmind.org/article/ideas-for-getting-your-kids-into-nature/" TargetMode="External"/><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9.png"/><Relationship Id="rId4" Type="http://schemas.openxmlformats.org/officeDocument/2006/relationships/diagramLayout" Target="../diagrams/layout8.xml"/><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hyperlink" Target="https://www.monroecounty.gov/hs-fact-far" TargetMode="External"/><Relationship Id="rId7" Type="http://schemas.openxmlformats.org/officeDocument/2006/relationships/image" Target="../media/image32.png"/><Relationship Id="rId2" Type="http://schemas.openxmlformats.org/officeDocument/2006/relationships/hyperlink" Target="https://suicidepreventionlifeline.org/chat/"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www.therapyden.com/" TargetMode="External"/><Relationship Id="rId4" Type="http://schemas.openxmlformats.org/officeDocument/2006/relationships/hyperlink" Target="http://www.psychologytoda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urldefense.com/v3/__https:/www.aap.org/en/patient-care/media-and-children/center-of-excellence-on-social-media-and-youth-mental-health/5cs-of-media-use/?srsltid=AfmBOoqTHp18BE7CkJrt40FpM4ncwIbfdp01t5FU9wTMtXmX8fKDXcYJ__;!!MkQhnT5yHH0MPvOc00c!SQQM9F35k9Yh3veCsTN5OsR2CQBOIGoCsDFU0lWvbYBWTerDbMK7X49UxacdLNqdD6r5JGikKbexnU9qDqG1ByDBZG82BNz2zVAJw4M$" TargetMode="External"/><Relationship Id="rId7" Type="http://schemas.openxmlformats.org/officeDocument/2006/relationships/image" Target="../media/image33.png"/><Relationship Id="rId2" Type="http://schemas.openxmlformats.org/officeDocument/2006/relationships/hyperlink" Target="https://urldefense.com/v3/__https:/www.aap.org/en/patient-care/media-and-children/center-of-excellence-on-social-media-and-youth-mental-health/__;!!MkQhnT5yHH0MPvOc00c!SQQM9F35k9Yh3veCsTN5OsR2CQBOIGoCsDFU0lWvbYBWTerDbMK7X49UxacdLNqdD6r5JGikKbexnU9qDqG1ByDBZG82BNz2kbVw5Hk$" TargetMode="External"/><Relationship Id="rId1" Type="http://schemas.openxmlformats.org/officeDocument/2006/relationships/slideLayout" Target="../slideLayouts/slideLayout2.xml"/><Relationship Id="rId6" Type="http://schemas.openxmlformats.org/officeDocument/2006/relationships/hyperlink" Target="https://urldefense.com/v3/__https:/www.aap.org/en/patient-care/media-and-children/center-of-excellence-on-social-media-and-youth-mental-health/problematic-media-use-screening-and-intervention-tools-for-clinicians/__;!!MkQhnT5yHH0MPvOc00c!SQQM9F35k9Yh3veCsTN5OsR2CQBOIGoCsDFU0lWvbYBWTerDbMK7X49UxacdLNqdD6r5JGikKbexnU9qDqG1ByDBZG82BNz2wbFaWj0$" TargetMode="External"/><Relationship Id="rId5" Type="http://schemas.openxmlformats.org/officeDocument/2006/relationships/hyperlink" Target="https://urldefense.com/v3/__https:/www.aap.org/en/patient-care/media-and-children/center-of-excellence-on-social-media-and-youth-mental-health/qa-portal/qa-portal-library/qa-portal-library-questions/screen-time-for-teenagers/?srsltid=AfmBOopJ6Kg_7cWKaN9hdFZB9KDga7gQKl3MkaKehSPeJXF29VFPb5Ua__;!!MkQhnT5yHH0MPvOc00c!SQQM9F35k9Yh3veCsTN5OsR2CQBOIGoCsDFU0lWvbYBWTerDbMK7X49UxacdLNqdD6r5JGikKbexnU9qDqG1ByDBZG82BNz2eWWSHfA$" TargetMode="External"/><Relationship Id="rId4" Type="http://schemas.openxmlformats.org/officeDocument/2006/relationships/hyperlink" Target="https://urldefense.com/v3/__https:/www.healthychildren.org/English/family-life/Media/Pages/How-to-Make-a-Family-Media-Use-Plan.aspx__;!!MkQhnT5yHH0MPvOc00c!SQQM9F35k9Yh3veCsTN5OsR2CQBOIGoCsDFU0lWvbYBWTerDbMK7X49UxacdLNqdD6r5JGikKbexnU9qDqG1ByDBZG82BNz2-xsESLU$" TargetMode="Externa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hyperlink" Target="https://www.waituntil8th.org/" TargetMode="External"/><Relationship Id="rId3" Type="http://schemas.openxmlformats.org/officeDocument/2006/relationships/image" Target="../media/image35.png"/><Relationship Id="rId7" Type="http://schemas.openxmlformats.org/officeDocument/2006/relationships/hyperlink" Target="https://scontent-lga3-2.xx.fbcdn.net/v/t39.8562-6/10000000_135331025861966_4300202006327911532_n.pdf?_nc_cat=105&amp;ccb=1-7&amp;_nc_sid=e280be&amp;_nc_ohc=Y9f7OFJ51_kQ7kNvgEps54H&amp;_nc_zt=14&amp;_nc_ht=scontent-lga3-2.xx&amp;_nc_gid=A9CLoy_dALseutdVv0HCeOf&amp;oh=00_AYA_KZhcfF2jvPiOoPDLzT3li2R0QzCUNyIokuSM7K2m8w&amp;oe=6795962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amazon.com/Pause-Reset-Preventing-Overcoming-Problems/dp/0190279486/ref=asc_df_0190279486/?tag=hyprod-20&amp;linkCode=df0&amp;hvadid=312154663427&amp;hvpos=1o1&amp;hvnetw=g&amp;hvrand=5196812972197449531&amp;hvpone=&amp;hvptwo=&amp;hvqmt=&amp;hvdev=c&amp;hvdvcmdl=&amp;hvlocint=&amp;" TargetMode="External"/><Relationship Id="rId5" Type="http://schemas.openxmlformats.org/officeDocument/2006/relationships/hyperlink" Target="https://childmind.org/article/social-media-and-self-doubt/" TargetMode="External"/><Relationship Id="rId4" Type="http://schemas.openxmlformats.org/officeDocument/2006/relationships/hyperlink" Target="https://childmind.org/topics/screen-time-technology/" TargetMode="External"/><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cnn.com/2020/10/27/tech/roblox-explainer/index.html#:~:text=If%20you're%20a%20tween,of%20dollars%20through%20the%20platform."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morganstanley.com/articles/family-internet-use-surve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hyperlink" Target="https://www.morganstanley.com/articles/family-internet-use-surve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9E0C58-ABAC-2042-B50F-714980AF1A16}"/>
              </a:ext>
            </a:extLst>
          </p:cNvPr>
          <p:cNvSpPr>
            <a:spLocks noGrp="1"/>
          </p:cNvSpPr>
          <p:nvPr>
            <p:ph type="ctrTitle"/>
          </p:nvPr>
        </p:nvSpPr>
        <p:spPr>
          <a:xfrm>
            <a:off x="987689" y="3071183"/>
            <a:ext cx="9910296" cy="2590027"/>
          </a:xfrm>
        </p:spPr>
        <p:txBody>
          <a:bodyPr anchor="t">
            <a:normAutofit/>
          </a:bodyPr>
          <a:lstStyle/>
          <a:p>
            <a:pPr algn="l"/>
            <a:r>
              <a:rPr lang="en-US" sz="3200" b="1" dirty="0">
                <a:latin typeface="+mn-lt"/>
                <a:ea typeface="MS PGothic" charset="0"/>
                <a:cs typeface="Geneva" charset="0"/>
              </a:rPr>
              <a:t>PARENTING IN THE SCREEN AGE</a:t>
            </a:r>
            <a:br>
              <a:rPr lang="en-US" sz="3200" b="1" dirty="0">
                <a:latin typeface="+mn-lt"/>
                <a:ea typeface="MS PGothic" charset="0"/>
                <a:cs typeface="Geneva" charset="0"/>
              </a:rPr>
            </a:br>
            <a:br>
              <a:rPr lang="en-US" sz="3200" b="1" dirty="0">
                <a:latin typeface="+mn-lt"/>
                <a:ea typeface="MS PGothic" charset="0"/>
                <a:cs typeface="Geneva" charset="0"/>
              </a:rPr>
            </a:br>
            <a:r>
              <a:rPr lang="en-US" sz="3200" dirty="0">
                <a:effectLst/>
                <a:latin typeface="Helvetica" pitchFamily="2" charset="0"/>
              </a:rPr>
              <a:t>BUILDING STRATEGIES FOR YOUR CHILD’S DIGITAL WELLBEING</a:t>
            </a:r>
            <a:br>
              <a:rPr lang="en-US" sz="3200" dirty="0">
                <a:effectLst/>
                <a:latin typeface="Helvetica" pitchFamily="2" charset="0"/>
              </a:rPr>
            </a:br>
            <a:endParaRPr lang="en-US" sz="3200" dirty="0">
              <a:latin typeface="+mn-lt"/>
            </a:endParaRPr>
          </a:p>
        </p:txBody>
      </p:sp>
      <p:sp>
        <p:nvSpPr>
          <p:cNvPr id="41" name="Rectangle 40">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C3F7656-5187-DA27-B699-52ECDC0F650B}"/>
              </a:ext>
            </a:extLst>
          </p:cNvPr>
          <p:cNvPicPr>
            <a:picLocks noChangeAspect="1"/>
          </p:cNvPicPr>
          <p:nvPr/>
        </p:nvPicPr>
        <p:blipFill>
          <a:blip r:embed="rId3"/>
          <a:stretch>
            <a:fillRect/>
          </a:stretch>
        </p:blipFill>
        <p:spPr>
          <a:xfrm>
            <a:off x="-88785" y="6169245"/>
            <a:ext cx="1739233" cy="673018"/>
          </a:xfrm>
          <a:prstGeom prst="rect">
            <a:avLst/>
          </a:prstGeom>
        </p:spPr>
      </p:pic>
      <p:pic>
        <p:nvPicPr>
          <p:cNvPr id="1026" name="Picture 2" descr="signature_1133461033">
            <a:extLst>
              <a:ext uri="{FF2B5EF4-FFF2-40B4-BE49-F238E27FC236}">
                <a16:creationId xmlns:a16="http://schemas.microsoft.com/office/drawing/2014/main" id="{BDF640E7-96CF-B261-980D-161AA3E89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121" y="6119141"/>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ignature_982170018">
            <a:extLst>
              <a:ext uri="{FF2B5EF4-FFF2-40B4-BE49-F238E27FC236}">
                <a16:creationId xmlns:a16="http://schemas.microsoft.com/office/drawing/2014/main" id="{C133018F-9179-784E-019E-DE834FEF7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7336" y="6211614"/>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33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ur Harms of a screen-based childhood: Learning from The Anxious Generation by Jonathan Haidt">
            <a:extLst>
              <a:ext uri="{FF2B5EF4-FFF2-40B4-BE49-F238E27FC236}">
                <a16:creationId xmlns:a16="http://schemas.microsoft.com/office/drawing/2014/main" id="{C3843D2A-5D05-465E-4083-391FF8D1A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652" b="22029"/>
          <a:stretch>
            <a:fillRect/>
          </a:stretch>
        </p:blipFill>
        <p:spPr bwMode="auto">
          <a:xfrm>
            <a:off x="0" y="0"/>
            <a:ext cx="12192000" cy="36565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C8E70A21-B015-8D0D-8ADB-3C7629C1DE96}"/>
              </a:ext>
            </a:extLst>
          </p:cNvPr>
          <p:cNvGraphicFramePr/>
          <p:nvPr>
            <p:extLst>
              <p:ext uri="{D42A27DB-BD31-4B8C-83A1-F6EECF244321}">
                <p14:modId xmlns:p14="http://schemas.microsoft.com/office/powerpoint/2010/main" val="1418683746"/>
              </p:ext>
            </p:extLst>
          </p:nvPr>
        </p:nvGraphicFramePr>
        <p:xfrm>
          <a:off x="1099645" y="4193629"/>
          <a:ext cx="9992710" cy="1860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2423BDB7-17C4-DFAB-4878-A29F107A8951}"/>
              </a:ext>
            </a:extLst>
          </p:cNvPr>
          <p:cNvPicPr>
            <a:picLocks noChangeAspect="1"/>
          </p:cNvPicPr>
          <p:nvPr/>
        </p:nvPicPr>
        <p:blipFill>
          <a:blip r:embed="rId9"/>
          <a:stretch>
            <a:fillRect/>
          </a:stretch>
        </p:blipFill>
        <p:spPr>
          <a:xfrm>
            <a:off x="4751349" y="6215691"/>
            <a:ext cx="1739233" cy="673018"/>
          </a:xfrm>
          <a:prstGeom prst="rect">
            <a:avLst/>
          </a:prstGeom>
        </p:spPr>
      </p:pic>
      <p:pic>
        <p:nvPicPr>
          <p:cNvPr id="3" name="Picture 2" descr="signature_1133461033">
            <a:extLst>
              <a:ext uri="{FF2B5EF4-FFF2-40B4-BE49-F238E27FC236}">
                <a16:creationId xmlns:a16="http://schemas.microsoft.com/office/drawing/2014/main" id="{4844A187-1920-AE7C-AE5A-94C0CA5745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ignature_982170018">
            <a:extLst>
              <a:ext uri="{FF2B5EF4-FFF2-40B4-BE49-F238E27FC236}">
                <a16:creationId xmlns:a16="http://schemas.microsoft.com/office/drawing/2014/main" id="{74C7F80B-3074-8B72-FDA5-9187BC2567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92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09D2-681B-BAC3-DA91-7CB20245AFC8}"/>
              </a:ext>
            </a:extLst>
          </p:cNvPr>
          <p:cNvSpPr>
            <a:spLocks noGrp="1"/>
          </p:cNvSpPr>
          <p:nvPr>
            <p:ph type="title"/>
          </p:nvPr>
        </p:nvSpPr>
        <p:spPr>
          <a:xfrm>
            <a:off x="838200" y="521254"/>
            <a:ext cx="8813800" cy="1325563"/>
          </a:xfrm>
        </p:spPr>
        <p:txBody>
          <a:bodyPr/>
          <a:lstStyle/>
          <a:p>
            <a:r>
              <a:rPr lang="en-US" dirty="0"/>
              <a:t>Ok… But is My Kid Spending Too Much Time on Screens?</a:t>
            </a:r>
          </a:p>
        </p:txBody>
      </p:sp>
      <p:sp>
        <p:nvSpPr>
          <p:cNvPr id="3" name="Content Placeholder 2">
            <a:extLst>
              <a:ext uri="{FF2B5EF4-FFF2-40B4-BE49-F238E27FC236}">
                <a16:creationId xmlns:a16="http://schemas.microsoft.com/office/drawing/2014/main" id="{7299E9F8-FF20-BB7A-E162-54084B34D002}"/>
              </a:ext>
            </a:extLst>
          </p:cNvPr>
          <p:cNvSpPr>
            <a:spLocks noGrp="1"/>
          </p:cNvSpPr>
          <p:nvPr>
            <p:ph idx="1"/>
          </p:nvPr>
        </p:nvSpPr>
        <p:spPr>
          <a:xfrm>
            <a:off x="588702" y="2021691"/>
            <a:ext cx="10610088" cy="4526026"/>
          </a:xfrm>
        </p:spPr>
        <p:txBody>
          <a:bodyPr>
            <a:normAutofit/>
          </a:bodyPr>
          <a:lstStyle/>
          <a:p>
            <a:r>
              <a:rPr lang="en-US" dirty="0"/>
              <a:t>Ask yourself </a:t>
            </a:r>
            <a:r>
              <a:rPr lang="en-US" b="1" dirty="0"/>
              <a:t>what activities your child should be spending time on </a:t>
            </a:r>
            <a:r>
              <a:rPr lang="en-US" dirty="0"/>
              <a:t>to be </a:t>
            </a:r>
            <a:r>
              <a:rPr lang="en-US" b="1" dirty="0"/>
              <a:t>happy</a:t>
            </a:r>
            <a:r>
              <a:rPr lang="en-US" dirty="0"/>
              <a:t> and </a:t>
            </a:r>
            <a:r>
              <a:rPr lang="en-US" b="1" dirty="0"/>
              <a:t>healthy</a:t>
            </a:r>
            <a:r>
              <a:rPr lang="en-US" dirty="0"/>
              <a:t>, examples:</a:t>
            </a:r>
          </a:p>
          <a:p>
            <a:pPr marR="0" lvl="1"/>
            <a:r>
              <a:rPr lang="en-US" sz="2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Is my </a:t>
            </a:r>
            <a:r>
              <a:rPr lang="en-US" sz="2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child</a:t>
            </a:r>
            <a:r>
              <a:rPr lang="en-US" sz="2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sleeping enough and eating a somewhat balanced diet?</a:t>
            </a:r>
          </a:p>
          <a:p>
            <a:pPr marR="0" lvl="1"/>
            <a:r>
              <a:rPr lang="en-US" sz="2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Are they getting some form of exercise every day?</a:t>
            </a:r>
          </a:p>
          <a:p>
            <a:pPr marR="0" lvl="1"/>
            <a:r>
              <a:rPr lang="en-US" sz="2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Are they spending some quality time with family?</a:t>
            </a:r>
          </a:p>
          <a:p>
            <a:pPr marR="0" lvl="1"/>
            <a:r>
              <a:rPr lang="en-US" sz="2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Do they keep in touch with friends?</a:t>
            </a:r>
          </a:p>
          <a:p>
            <a:pPr marR="0" lvl="1"/>
            <a:r>
              <a:rPr lang="en-US" sz="2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Are they invested in school and keeping up with homework?</a:t>
            </a:r>
          </a:p>
          <a:p>
            <a:pPr marR="0" lvl="1"/>
            <a:r>
              <a:rPr lang="en-US" sz="2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Do they spend time on the hobbies and extracurriculars that matter to them?</a:t>
            </a:r>
          </a:p>
          <a:p>
            <a:r>
              <a:rPr lang="en-US" dirty="0"/>
              <a:t>If </a:t>
            </a:r>
            <a:r>
              <a:rPr lang="en-US" b="1" dirty="0"/>
              <a:t>Yes to most questions </a:t>
            </a:r>
            <a:r>
              <a:rPr lang="en-US" b="1" dirty="0">
                <a:sym typeface="Wingdings" pitchFamily="2" charset="2"/>
              </a:rPr>
              <a:t></a:t>
            </a:r>
            <a:r>
              <a:rPr lang="en-US" b="1" dirty="0"/>
              <a:t> </a:t>
            </a:r>
            <a:r>
              <a:rPr lang="en-US" dirty="0"/>
              <a:t>probably an ok amount of screen time!</a:t>
            </a:r>
          </a:p>
          <a:p>
            <a:r>
              <a:rPr lang="en-US" dirty="0"/>
              <a:t>If </a:t>
            </a:r>
            <a:r>
              <a:rPr lang="en-US" b="1" dirty="0"/>
              <a:t>lots of No’s</a:t>
            </a:r>
            <a:r>
              <a:rPr lang="en-US" dirty="0"/>
              <a:t> </a:t>
            </a:r>
            <a:r>
              <a:rPr lang="en-US" dirty="0">
                <a:sym typeface="Wingdings" pitchFamily="2" charset="2"/>
              </a:rPr>
              <a:t></a:t>
            </a:r>
            <a:r>
              <a:rPr lang="en-US" dirty="0"/>
              <a:t> sign that you may need to set more limits around screen time</a:t>
            </a:r>
          </a:p>
        </p:txBody>
      </p:sp>
      <p:sp>
        <p:nvSpPr>
          <p:cNvPr id="4" name="TextBox 3">
            <a:extLst>
              <a:ext uri="{FF2B5EF4-FFF2-40B4-BE49-F238E27FC236}">
                <a16:creationId xmlns:a16="http://schemas.microsoft.com/office/drawing/2014/main" id="{38D1499E-E056-611E-3FA8-6925FEE5528B}"/>
              </a:ext>
            </a:extLst>
          </p:cNvPr>
          <p:cNvSpPr txBox="1"/>
          <p:nvPr/>
        </p:nvSpPr>
        <p:spPr>
          <a:xfrm>
            <a:off x="2559854" y="6298961"/>
            <a:ext cx="4218734" cy="369332"/>
          </a:xfrm>
          <a:prstGeom prst="rect">
            <a:avLst/>
          </a:prstGeom>
          <a:noFill/>
        </p:spPr>
        <p:txBody>
          <a:bodyPr wrap="square" rtlCol="0">
            <a:spAutoFit/>
          </a:bodyPr>
          <a:lstStyle/>
          <a:p>
            <a:r>
              <a:rPr lang="en-US" dirty="0"/>
              <a:t>Child Mind Institute, 2024</a:t>
            </a:r>
          </a:p>
        </p:txBody>
      </p:sp>
      <p:pic>
        <p:nvPicPr>
          <p:cNvPr id="5122" name="Picture 2" descr="Bubble Question Mark Icons - Free SVG ...">
            <a:extLst>
              <a:ext uri="{FF2B5EF4-FFF2-40B4-BE49-F238E27FC236}">
                <a16:creationId xmlns:a16="http://schemas.microsoft.com/office/drawing/2014/main" id="{ABBDAF2C-A098-C4F9-EF10-C08EF04D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9358" y="53840"/>
            <a:ext cx="2025712" cy="2025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63EF545-DACA-2190-BB3C-54C093EF3671}"/>
              </a:ext>
            </a:extLst>
          </p:cNvPr>
          <p:cNvPicPr>
            <a:picLocks noChangeAspect="1"/>
          </p:cNvPicPr>
          <p:nvPr/>
        </p:nvPicPr>
        <p:blipFill>
          <a:blip r:embed="rId4"/>
          <a:stretch>
            <a:fillRect/>
          </a:stretch>
        </p:blipFill>
        <p:spPr>
          <a:xfrm>
            <a:off x="4751349" y="6215691"/>
            <a:ext cx="1739233" cy="673018"/>
          </a:xfrm>
          <a:prstGeom prst="rect">
            <a:avLst/>
          </a:prstGeom>
        </p:spPr>
      </p:pic>
      <p:pic>
        <p:nvPicPr>
          <p:cNvPr id="6" name="Picture 5" descr="signature_1133461033">
            <a:extLst>
              <a:ext uri="{FF2B5EF4-FFF2-40B4-BE49-F238E27FC236}">
                <a16:creationId xmlns:a16="http://schemas.microsoft.com/office/drawing/2014/main" id="{999DFE5D-57D2-1A13-6A3B-E08BF4AB3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gnature_982170018">
            <a:extLst>
              <a:ext uri="{FF2B5EF4-FFF2-40B4-BE49-F238E27FC236}">
                <a16:creationId xmlns:a16="http://schemas.microsoft.com/office/drawing/2014/main" id="{B01D048F-C0A6-DF1A-0628-A55E6A85B0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940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5A4D98-79E7-231A-8F0B-DBEDF8AF9564}"/>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0DF54-05A1-D1EE-034B-10D2C46FF1EF}"/>
              </a:ext>
            </a:extLst>
          </p:cNvPr>
          <p:cNvSpPr>
            <a:spLocks noGrp="1"/>
          </p:cNvSpPr>
          <p:nvPr>
            <p:ph type="title"/>
          </p:nvPr>
        </p:nvSpPr>
        <p:spPr>
          <a:xfrm>
            <a:off x="838200" y="365125"/>
            <a:ext cx="10515600" cy="1325563"/>
          </a:xfrm>
        </p:spPr>
        <p:txBody>
          <a:bodyPr>
            <a:normAutofit/>
          </a:bodyPr>
          <a:lstStyle/>
          <a:p>
            <a:r>
              <a:rPr lang="en-US" sz="5400" b="1" dirty="0">
                <a:hlinkClick r:id="rId3"/>
              </a:rPr>
              <a:t>5 Cs of Media Use</a:t>
            </a:r>
            <a:endParaRPr lang="en-US" sz="5400" b="1" dirty="0"/>
          </a:p>
        </p:txBody>
      </p:sp>
      <p:sp>
        <p:nvSpPr>
          <p:cNvPr id="29"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6E87C1C-85F0-BBB6-1D71-F3E3812F8148}"/>
              </a:ext>
            </a:extLst>
          </p:cNvPr>
          <p:cNvGraphicFramePr>
            <a:graphicFrameLocks noGrp="1"/>
          </p:cNvGraphicFramePr>
          <p:nvPr>
            <p:ph idx="1"/>
            <p:extLst>
              <p:ext uri="{D42A27DB-BD31-4B8C-83A1-F6EECF244321}">
                <p14:modId xmlns:p14="http://schemas.microsoft.com/office/powerpoint/2010/main" val="385190339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C35E2215-158D-158D-18A1-BED2B73FFDDF}"/>
              </a:ext>
            </a:extLst>
          </p:cNvPr>
          <p:cNvPicPr>
            <a:picLocks noChangeAspect="1"/>
          </p:cNvPicPr>
          <p:nvPr/>
        </p:nvPicPr>
        <p:blipFill>
          <a:blip r:embed="rId9"/>
          <a:stretch>
            <a:fillRect/>
          </a:stretch>
        </p:blipFill>
        <p:spPr>
          <a:xfrm>
            <a:off x="4751349" y="6215691"/>
            <a:ext cx="1739233" cy="673018"/>
          </a:xfrm>
          <a:prstGeom prst="rect">
            <a:avLst/>
          </a:prstGeom>
        </p:spPr>
      </p:pic>
      <p:pic>
        <p:nvPicPr>
          <p:cNvPr id="4" name="Picture 3" descr="signature_1133461033">
            <a:extLst>
              <a:ext uri="{FF2B5EF4-FFF2-40B4-BE49-F238E27FC236}">
                <a16:creationId xmlns:a16="http://schemas.microsoft.com/office/drawing/2014/main" id="{42EB6FA8-4EE1-053F-93FE-989A89042E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ignature_982170018">
            <a:extLst>
              <a:ext uri="{FF2B5EF4-FFF2-40B4-BE49-F238E27FC236}">
                <a16:creationId xmlns:a16="http://schemas.microsoft.com/office/drawing/2014/main" id="{99D3CDB7-9267-A3C8-E50E-934D93A01A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77736E-68DC-CE43-00D8-5F406C854608}"/>
              </a:ext>
            </a:extLst>
          </p:cNvPr>
          <p:cNvSpPr txBox="1"/>
          <p:nvPr/>
        </p:nvSpPr>
        <p:spPr>
          <a:xfrm>
            <a:off x="96930" y="6404119"/>
            <a:ext cx="3264163" cy="369332"/>
          </a:xfrm>
          <a:prstGeom prst="rect">
            <a:avLst/>
          </a:prstGeom>
          <a:noFill/>
        </p:spPr>
        <p:txBody>
          <a:bodyPr wrap="none" rtlCol="0">
            <a:spAutoFit/>
          </a:bodyPr>
          <a:lstStyle/>
          <a:p>
            <a:r>
              <a:rPr lang="en-US" b="1" dirty="0"/>
              <a:t>American Academy of Pediatrics</a:t>
            </a:r>
          </a:p>
        </p:txBody>
      </p:sp>
    </p:spTree>
    <p:extLst>
      <p:ext uri="{BB962C8B-B14F-4D97-AF65-F5344CB8AC3E}">
        <p14:creationId xmlns:p14="http://schemas.microsoft.com/office/powerpoint/2010/main" val="870563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EFDD2B-07E2-8367-6B32-3CF9F419CA8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10CD9-DD2B-E23A-ED56-5B68013856FC}"/>
              </a:ext>
            </a:extLst>
          </p:cNvPr>
          <p:cNvSpPr>
            <a:spLocks noGrp="1"/>
          </p:cNvSpPr>
          <p:nvPr>
            <p:ph type="title"/>
          </p:nvPr>
        </p:nvSpPr>
        <p:spPr>
          <a:xfrm>
            <a:off x="838200" y="557189"/>
            <a:ext cx="3374136" cy="5567891"/>
          </a:xfrm>
        </p:spPr>
        <p:txBody>
          <a:bodyPr>
            <a:normAutofit/>
          </a:bodyPr>
          <a:lstStyle/>
          <a:p>
            <a:r>
              <a:rPr lang="en-US" sz="5200" b="1" dirty="0"/>
              <a:t>Is My Child or Teen Ready for a Device?</a:t>
            </a:r>
            <a:br>
              <a:rPr lang="en-US" sz="5200" b="1" dirty="0"/>
            </a:br>
            <a:r>
              <a:rPr lang="en-US" sz="5200" b="1" dirty="0"/>
              <a:t>Am I Ready?</a:t>
            </a:r>
          </a:p>
        </p:txBody>
      </p:sp>
      <p:graphicFrame>
        <p:nvGraphicFramePr>
          <p:cNvPr id="5" name="Content Placeholder 4">
            <a:extLst>
              <a:ext uri="{FF2B5EF4-FFF2-40B4-BE49-F238E27FC236}">
                <a16:creationId xmlns:a16="http://schemas.microsoft.com/office/drawing/2014/main" id="{80380170-396A-4A90-B9C8-3F081DDC5040}"/>
              </a:ext>
            </a:extLst>
          </p:cNvPr>
          <p:cNvGraphicFramePr>
            <a:graphicFrameLocks noGrp="1"/>
          </p:cNvGraphicFramePr>
          <p:nvPr>
            <p:ph idx="1"/>
            <p:extLst>
              <p:ext uri="{D42A27DB-BD31-4B8C-83A1-F6EECF244321}">
                <p14:modId xmlns:p14="http://schemas.microsoft.com/office/powerpoint/2010/main" val="1704106251"/>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46A0D45-0A46-87E4-59D6-3DD155383C30}"/>
              </a:ext>
            </a:extLst>
          </p:cNvPr>
          <p:cNvPicPr>
            <a:picLocks noChangeAspect="1"/>
          </p:cNvPicPr>
          <p:nvPr/>
        </p:nvPicPr>
        <p:blipFill>
          <a:blip r:embed="rId8"/>
          <a:stretch>
            <a:fillRect/>
          </a:stretch>
        </p:blipFill>
        <p:spPr>
          <a:xfrm>
            <a:off x="4751349" y="6215691"/>
            <a:ext cx="1739233" cy="673018"/>
          </a:xfrm>
          <a:prstGeom prst="rect">
            <a:avLst/>
          </a:prstGeom>
        </p:spPr>
      </p:pic>
      <p:pic>
        <p:nvPicPr>
          <p:cNvPr id="4" name="Picture 3" descr="signature_1133461033">
            <a:extLst>
              <a:ext uri="{FF2B5EF4-FFF2-40B4-BE49-F238E27FC236}">
                <a16:creationId xmlns:a16="http://schemas.microsoft.com/office/drawing/2014/main" id="{DD77465E-8835-AB06-4D5F-0B18D9330F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ignature_982170018">
            <a:extLst>
              <a:ext uri="{FF2B5EF4-FFF2-40B4-BE49-F238E27FC236}">
                <a16:creationId xmlns:a16="http://schemas.microsoft.com/office/drawing/2014/main" id="{93846182-FC4D-F471-5CC7-4622C52F87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35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oys sitting with smartphones">
            <a:extLst>
              <a:ext uri="{FF2B5EF4-FFF2-40B4-BE49-F238E27FC236}">
                <a16:creationId xmlns:a16="http://schemas.microsoft.com/office/drawing/2014/main" id="{515783E3-DBAF-A992-B43F-A5E419C66677}"/>
              </a:ext>
            </a:extLst>
          </p:cNvPr>
          <p:cNvPicPr>
            <a:picLocks noChangeAspect="1"/>
          </p:cNvPicPr>
          <p:nvPr/>
        </p:nvPicPr>
        <p:blipFill>
          <a:blip r:embed="rId3"/>
          <a:srcRect l="19066" r="19066"/>
          <a:stretch/>
        </p:blipFill>
        <p:spPr>
          <a:xfrm>
            <a:off x="6182944" y="557189"/>
            <a:ext cx="5170852" cy="5571898"/>
          </a:xfrm>
          <a:prstGeom prst="rect">
            <a:avLst/>
          </a:prstGeom>
          <a:effectLst/>
        </p:spPr>
      </p:pic>
      <p:graphicFrame>
        <p:nvGraphicFramePr>
          <p:cNvPr id="19" name="Content Placeholder 2">
            <a:extLst>
              <a:ext uri="{FF2B5EF4-FFF2-40B4-BE49-F238E27FC236}">
                <a16:creationId xmlns:a16="http://schemas.microsoft.com/office/drawing/2014/main" id="{D690E1EB-56A7-B67E-AC86-B5CD3A9A9727}"/>
              </a:ext>
            </a:extLst>
          </p:cNvPr>
          <p:cNvGraphicFramePr>
            <a:graphicFrameLocks noGrp="1"/>
          </p:cNvGraphicFramePr>
          <p:nvPr>
            <p:ph idx="1"/>
            <p:extLst>
              <p:ext uri="{D42A27DB-BD31-4B8C-83A1-F6EECF244321}">
                <p14:modId xmlns:p14="http://schemas.microsoft.com/office/powerpoint/2010/main" val="4083940715"/>
              </p:ext>
            </p:extLst>
          </p:nvPr>
        </p:nvGraphicFramePr>
        <p:xfrm>
          <a:off x="331076" y="557189"/>
          <a:ext cx="5677981" cy="55718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6C16AC8-2010-A6BB-A56B-69D690F001FB}"/>
              </a:ext>
            </a:extLst>
          </p:cNvPr>
          <p:cNvSpPr txBox="1"/>
          <p:nvPr/>
        </p:nvSpPr>
        <p:spPr>
          <a:xfrm>
            <a:off x="119439" y="6116145"/>
            <a:ext cx="6101254" cy="369332"/>
          </a:xfrm>
          <a:prstGeom prst="rect">
            <a:avLst/>
          </a:prstGeom>
          <a:noFill/>
        </p:spPr>
        <p:txBody>
          <a:bodyPr wrap="square">
            <a:spAutoFit/>
          </a:bodyPr>
          <a:lstStyle/>
          <a:p>
            <a:pPr lvl="0"/>
            <a:r>
              <a:rPr lang="en-US" b="1" dirty="0"/>
              <a:t>(Child Mind Institute, 2024)</a:t>
            </a:r>
            <a:endParaRPr lang="en-US" dirty="0"/>
          </a:p>
        </p:txBody>
      </p:sp>
      <p:pic>
        <p:nvPicPr>
          <p:cNvPr id="6" name="Picture 5">
            <a:extLst>
              <a:ext uri="{FF2B5EF4-FFF2-40B4-BE49-F238E27FC236}">
                <a16:creationId xmlns:a16="http://schemas.microsoft.com/office/drawing/2014/main" id="{1F8DC800-D240-66FF-9EB9-AF1CA9D6567C}"/>
              </a:ext>
            </a:extLst>
          </p:cNvPr>
          <p:cNvPicPr>
            <a:picLocks noChangeAspect="1"/>
          </p:cNvPicPr>
          <p:nvPr/>
        </p:nvPicPr>
        <p:blipFill>
          <a:blip r:embed="rId9"/>
          <a:stretch>
            <a:fillRect/>
          </a:stretch>
        </p:blipFill>
        <p:spPr>
          <a:xfrm>
            <a:off x="4751349" y="6215691"/>
            <a:ext cx="1739233" cy="673018"/>
          </a:xfrm>
          <a:prstGeom prst="rect">
            <a:avLst/>
          </a:prstGeom>
        </p:spPr>
      </p:pic>
      <p:pic>
        <p:nvPicPr>
          <p:cNvPr id="7" name="Picture 6" descr="signature_1133461033">
            <a:extLst>
              <a:ext uri="{FF2B5EF4-FFF2-40B4-BE49-F238E27FC236}">
                <a16:creationId xmlns:a16="http://schemas.microsoft.com/office/drawing/2014/main" id="{13223246-2B81-912D-CD0A-37F53DA2DA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ignature_982170018">
            <a:extLst>
              <a:ext uri="{FF2B5EF4-FFF2-40B4-BE49-F238E27FC236}">
                <a16:creationId xmlns:a16="http://schemas.microsoft.com/office/drawing/2014/main" id="{753EC114-CCCE-DC70-BF84-A43744DBDD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43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BA1D5F-7D46-96D9-8A91-DAC052598E33}"/>
              </a:ext>
            </a:extLst>
          </p:cNvPr>
          <p:cNvSpPr>
            <a:spLocks noGrp="1"/>
          </p:cNvSpPr>
          <p:nvPr>
            <p:ph type="title"/>
          </p:nvPr>
        </p:nvSpPr>
        <p:spPr>
          <a:xfrm>
            <a:off x="621792" y="1161288"/>
            <a:ext cx="3602736" cy="4526280"/>
          </a:xfrm>
        </p:spPr>
        <p:txBody>
          <a:bodyPr>
            <a:normAutofit/>
          </a:bodyPr>
          <a:lstStyle/>
          <a:p>
            <a:r>
              <a:rPr lang="en-US" sz="4000" dirty="0"/>
              <a:t>Setting Boundaries for Your Child in General is hard!</a:t>
            </a:r>
            <a:br>
              <a:rPr lang="en-US" sz="4000" dirty="0"/>
            </a:br>
            <a:br>
              <a:rPr lang="en-US" sz="4000" dirty="0"/>
            </a:br>
            <a:r>
              <a:rPr lang="en-US" sz="4000" dirty="0"/>
              <a:t>…but it’s not too late.</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3055311-BF1F-432E-AF8A-F53E4E637831}"/>
              </a:ext>
            </a:extLst>
          </p:cNvPr>
          <p:cNvGraphicFramePr>
            <a:graphicFrameLocks noGrp="1"/>
          </p:cNvGraphicFramePr>
          <p:nvPr>
            <p:ph idx="1"/>
            <p:extLst>
              <p:ext uri="{D42A27DB-BD31-4B8C-83A1-F6EECF244321}">
                <p14:modId xmlns:p14="http://schemas.microsoft.com/office/powerpoint/2010/main" val="101071535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7278245-7784-2BFA-D95C-4735C3187F83}"/>
              </a:ext>
            </a:extLst>
          </p:cNvPr>
          <p:cNvPicPr>
            <a:picLocks noChangeAspect="1"/>
          </p:cNvPicPr>
          <p:nvPr/>
        </p:nvPicPr>
        <p:blipFill>
          <a:blip r:embed="rId8"/>
          <a:stretch>
            <a:fillRect/>
          </a:stretch>
        </p:blipFill>
        <p:spPr>
          <a:xfrm>
            <a:off x="4751349" y="6215691"/>
            <a:ext cx="1739233" cy="673018"/>
          </a:xfrm>
          <a:prstGeom prst="rect">
            <a:avLst/>
          </a:prstGeom>
        </p:spPr>
      </p:pic>
      <p:pic>
        <p:nvPicPr>
          <p:cNvPr id="4" name="Picture 3" descr="signature_1133461033">
            <a:extLst>
              <a:ext uri="{FF2B5EF4-FFF2-40B4-BE49-F238E27FC236}">
                <a16:creationId xmlns:a16="http://schemas.microsoft.com/office/drawing/2014/main" id="{DFC5A779-149A-BC2C-F282-97BC46C0A8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ignature_982170018">
            <a:extLst>
              <a:ext uri="{FF2B5EF4-FFF2-40B4-BE49-F238E27FC236}">
                <a16:creationId xmlns:a16="http://schemas.microsoft.com/office/drawing/2014/main" id="{18EC747D-072D-8601-E7E5-1DDDAD996E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78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6" name="Rectangle 616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2B19F-2768-C4E5-ECC4-7F7155FE3AF9}"/>
              </a:ext>
            </a:extLst>
          </p:cNvPr>
          <p:cNvSpPr>
            <a:spLocks noGrp="1"/>
          </p:cNvSpPr>
          <p:nvPr>
            <p:ph type="title"/>
          </p:nvPr>
        </p:nvSpPr>
        <p:spPr>
          <a:xfrm>
            <a:off x="572493" y="238539"/>
            <a:ext cx="11018520" cy="1434415"/>
          </a:xfrm>
        </p:spPr>
        <p:txBody>
          <a:bodyPr anchor="b">
            <a:normAutofit/>
          </a:bodyPr>
          <a:lstStyle/>
          <a:p>
            <a:r>
              <a:rPr lang="en-US" sz="4600" dirty="0"/>
              <a:t>Initial (or Re-Visited) Expectation Setting for Screens</a:t>
            </a:r>
          </a:p>
        </p:txBody>
      </p:sp>
      <p:sp>
        <p:nvSpPr>
          <p:cNvPr id="616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8CBDB279-E528-1AB1-75E8-4643C9A47F9D}"/>
              </a:ext>
            </a:extLst>
          </p:cNvPr>
          <p:cNvGraphicFramePr>
            <a:graphicFrameLocks noGrp="1"/>
          </p:cNvGraphicFramePr>
          <p:nvPr>
            <p:ph idx="1"/>
            <p:extLst>
              <p:ext uri="{D42A27DB-BD31-4B8C-83A1-F6EECF244321}">
                <p14:modId xmlns:p14="http://schemas.microsoft.com/office/powerpoint/2010/main" val="132696194"/>
              </p:ext>
            </p:extLst>
          </p:nvPr>
        </p:nvGraphicFramePr>
        <p:xfrm>
          <a:off x="363971" y="1754895"/>
          <a:ext cx="11389844" cy="4548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7059A9D-DE13-3109-FD2B-C4A81D552FE9}"/>
              </a:ext>
            </a:extLst>
          </p:cNvPr>
          <p:cNvSpPr txBox="1"/>
          <p:nvPr/>
        </p:nvSpPr>
        <p:spPr>
          <a:xfrm>
            <a:off x="201169" y="6620369"/>
            <a:ext cx="1215397" cy="246221"/>
          </a:xfrm>
          <a:prstGeom prst="rect">
            <a:avLst/>
          </a:prstGeom>
          <a:noFill/>
        </p:spPr>
        <p:txBody>
          <a:bodyPr wrap="none" rtlCol="0">
            <a:spAutoFit/>
          </a:bodyPr>
          <a:lstStyle/>
          <a:p>
            <a:pPr>
              <a:spcAft>
                <a:spcPts val="600"/>
              </a:spcAft>
            </a:pPr>
            <a:r>
              <a:rPr lang="en-US" sz="1000"/>
              <a:t>Child Mind Institute</a:t>
            </a:r>
          </a:p>
        </p:txBody>
      </p:sp>
      <p:pic>
        <p:nvPicPr>
          <p:cNvPr id="8" name="Picture 7">
            <a:extLst>
              <a:ext uri="{FF2B5EF4-FFF2-40B4-BE49-F238E27FC236}">
                <a16:creationId xmlns:a16="http://schemas.microsoft.com/office/drawing/2014/main" id="{4885C7FD-422C-FFA7-D88F-2EECF837F980}"/>
              </a:ext>
            </a:extLst>
          </p:cNvPr>
          <p:cNvPicPr>
            <a:picLocks noChangeAspect="1"/>
          </p:cNvPicPr>
          <p:nvPr/>
        </p:nvPicPr>
        <p:blipFill>
          <a:blip r:embed="rId8"/>
          <a:stretch>
            <a:fillRect/>
          </a:stretch>
        </p:blipFill>
        <p:spPr>
          <a:xfrm>
            <a:off x="4751349" y="6231457"/>
            <a:ext cx="1739233" cy="673018"/>
          </a:xfrm>
          <a:prstGeom prst="rect">
            <a:avLst/>
          </a:prstGeom>
        </p:spPr>
      </p:pic>
      <p:pic>
        <p:nvPicPr>
          <p:cNvPr id="9" name="Picture 8" descr="signature_1133461033">
            <a:extLst>
              <a:ext uri="{FF2B5EF4-FFF2-40B4-BE49-F238E27FC236}">
                <a16:creationId xmlns:a16="http://schemas.microsoft.com/office/drawing/2014/main" id="{FA2E2F7D-6287-6A04-5CAC-6D3092599E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8255" y="6181353"/>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ignature_982170018">
            <a:extLst>
              <a:ext uri="{FF2B5EF4-FFF2-40B4-BE49-F238E27FC236}">
                <a16:creationId xmlns:a16="http://schemas.microsoft.com/office/drawing/2014/main" id="{1BB000FC-2F0C-7036-22BA-862F6BCB84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7470" y="6273826"/>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3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DAB242-2D7C-8E1E-48D2-26404E5A6104}"/>
              </a:ext>
            </a:extLst>
          </p:cNvPr>
          <p:cNvPicPr>
            <a:picLocks noChangeAspect="1"/>
          </p:cNvPicPr>
          <p:nvPr/>
        </p:nvPicPr>
        <p:blipFill>
          <a:blip r:embed="rId3"/>
          <a:stretch>
            <a:fillRect/>
          </a:stretch>
        </p:blipFill>
        <p:spPr>
          <a:xfrm>
            <a:off x="4751349" y="6215691"/>
            <a:ext cx="1739233" cy="673018"/>
          </a:xfrm>
          <a:prstGeom prst="rect">
            <a:avLst/>
          </a:prstGeom>
        </p:spPr>
      </p:pic>
      <p:pic>
        <p:nvPicPr>
          <p:cNvPr id="5" name="Picture 4" descr="signature_1133461033">
            <a:extLst>
              <a:ext uri="{FF2B5EF4-FFF2-40B4-BE49-F238E27FC236}">
                <a16:creationId xmlns:a16="http://schemas.microsoft.com/office/drawing/2014/main" id="{ED384292-EAE1-54F7-64F0-B432E8E89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ignature_982170018">
            <a:extLst>
              <a:ext uri="{FF2B5EF4-FFF2-40B4-BE49-F238E27FC236}">
                <a16:creationId xmlns:a16="http://schemas.microsoft.com/office/drawing/2014/main" id="{861E4EA5-7E6D-48A7-B889-1FA5EB13B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75449C-A284-AD4D-4E8F-FC1C640AE28A}"/>
              </a:ext>
            </a:extLst>
          </p:cNvPr>
          <p:cNvSpPr>
            <a:spLocks noGrp="1"/>
          </p:cNvSpPr>
          <p:nvPr>
            <p:ph type="title"/>
          </p:nvPr>
        </p:nvSpPr>
        <p:spPr>
          <a:xfrm>
            <a:off x="647700" y="131064"/>
            <a:ext cx="10896600" cy="1325563"/>
          </a:xfrm>
        </p:spPr>
        <p:txBody>
          <a:bodyPr>
            <a:normAutofit/>
          </a:bodyPr>
          <a:lstStyle/>
          <a:p>
            <a:r>
              <a:rPr lang="en-US" sz="4000" dirty="0"/>
              <a:t>Initial (or Re-Visited) Expectation Setting for Screens</a:t>
            </a:r>
          </a:p>
        </p:txBody>
      </p:sp>
      <p:graphicFrame>
        <p:nvGraphicFramePr>
          <p:cNvPr id="7" name="Content Placeholder 6">
            <a:extLst>
              <a:ext uri="{FF2B5EF4-FFF2-40B4-BE49-F238E27FC236}">
                <a16:creationId xmlns:a16="http://schemas.microsoft.com/office/drawing/2014/main" id="{8E27BF31-E1D7-0109-58F0-3510CEF19571}"/>
              </a:ext>
            </a:extLst>
          </p:cNvPr>
          <p:cNvGraphicFramePr>
            <a:graphicFrameLocks noGrp="1"/>
          </p:cNvGraphicFramePr>
          <p:nvPr>
            <p:ph idx="1"/>
            <p:extLst>
              <p:ext uri="{D42A27DB-BD31-4B8C-83A1-F6EECF244321}">
                <p14:modId xmlns:p14="http://schemas.microsoft.com/office/powerpoint/2010/main" val="3659827302"/>
              </p:ext>
            </p:extLst>
          </p:nvPr>
        </p:nvGraphicFramePr>
        <p:xfrm>
          <a:off x="475593" y="1251171"/>
          <a:ext cx="11240814" cy="48233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0B464BAF-BB13-EA6A-EEB3-BD9A9EB49BDD}"/>
              </a:ext>
            </a:extLst>
          </p:cNvPr>
          <p:cNvSpPr txBox="1"/>
          <p:nvPr/>
        </p:nvSpPr>
        <p:spPr>
          <a:xfrm>
            <a:off x="40001" y="6641853"/>
            <a:ext cx="1215397" cy="246221"/>
          </a:xfrm>
          <a:prstGeom prst="rect">
            <a:avLst/>
          </a:prstGeom>
          <a:noFill/>
        </p:spPr>
        <p:txBody>
          <a:bodyPr wrap="none" rtlCol="0">
            <a:spAutoFit/>
          </a:bodyPr>
          <a:lstStyle/>
          <a:p>
            <a:r>
              <a:rPr lang="en-US" sz="1000"/>
              <a:t>Child Mind Institute</a:t>
            </a:r>
            <a:endParaRPr lang="en-US" sz="1000" dirty="0"/>
          </a:p>
        </p:txBody>
      </p:sp>
    </p:spTree>
    <p:extLst>
      <p:ext uri="{BB962C8B-B14F-4D97-AF65-F5344CB8AC3E}">
        <p14:creationId xmlns:p14="http://schemas.microsoft.com/office/powerpoint/2010/main" val="3145889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6917C5-9E5D-5016-1B1D-D7259FA5B51B}"/>
              </a:ext>
            </a:extLst>
          </p:cNvPr>
          <p:cNvSpPr>
            <a:spLocks noGrp="1"/>
          </p:cNvSpPr>
          <p:nvPr>
            <p:ph type="title"/>
          </p:nvPr>
        </p:nvSpPr>
        <p:spPr>
          <a:xfrm>
            <a:off x="572493" y="238539"/>
            <a:ext cx="11018520" cy="1434415"/>
          </a:xfrm>
        </p:spPr>
        <p:txBody>
          <a:bodyPr anchor="b">
            <a:normAutofit/>
          </a:bodyPr>
          <a:lstStyle/>
          <a:p>
            <a:r>
              <a:rPr lang="en-US" sz="5400" dirty="0"/>
              <a:t>Strategies for Screen Limits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1AB662-2169-C7FB-D740-D1414174C7DC}"/>
              </a:ext>
            </a:extLst>
          </p:cNvPr>
          <p:cNvSpPr>
            <a:spLocks noGrp="1"/>
          </p:cNvSpPr>
          <p:nvPr>
            <p:ph idx="1"/>
          </p:nvPr>
        </p:nvSpPr>
        <p:spPr>
          <a:xfrm>
            <a:off x="572493" y="2071316"/>
            <a:ext cx="6713552" cy="4119172"/>
          </a:xfrm>
        </p:spPr>
        <p:txBody>
          <a:bodyPr anchor="t">
            <a:normAutofit lnSpcReduction="10000"/>
          </a:bodyPr>
          <a:lstStyle/>
          <a:p>
            <a:r>
              <a:rPr lang="en-US" sz="2200" dirty="0"/>
              <a:t>Be familiar with </a:t>
            </a:r>
            <a:r>
              <a:rPr lang="en-US" sz="2200" b="1" dirty="0"/>
              <a:t>parental controls </a:t>
            </a:r>
            <a:r>
              <a:rPr lang="en-US" sz="2200" dirty="0"/>
              <a:t>&amp; put these on!</a:t>
            </a:r>
          </a:p>
          <a:p>
            <a:pPr lvl="1"/>
            <a:r>
              <a:rPr lang="en-US" sz="2200" dirty="0"/>
              <a:t>Limit apps, TV shows, movies, internet access, etc.</a:t>
            </a:r>
          </a:p>
          <a:p>
            <a:pPr lvl="1"/>
            <a:endParaRPr lang="en-US" sz="2200" dirty="0"/>
          </a:p>
          <a:p>
            <a:r>
              <a:rPr lang="en-US" sz="2200" dirty="0"/>
              <a:t>Start with </a:t>
            </a:r>
            <a:r>
              <a:rPr lang="en-US" sz="2200" b="1" dirty="0"/>
              <a:t>less addictive/risky devices </a:t>
            </a:r>
            <a:r>
              <a:rPr lang="en-US" sz="2200" dirty="0"/>
              <a:t>(e.g., Gabb Phone or specific videogames)</a:t>
            </a:r>
          </a:p>
          <a:p>
            <a:endParaRPr lang="en-US" sz="2200" dirty="0"/>
          </a:p>
          <a:p>
            <a:r>
              <a:rPr lang="en-US" sz="2200" dirty="0"/>
              <a:t>Set a </a:t>
            </a:r>
            <a:r>
              <a:rPr lang="en-US" sz="2200" b="1" dirty="0"/>
              <a:t>clear schedule </a:t>
            </a:r>
            <a:r>
              <a:rPr lang="en-US" sz="2200" dirty="0"/>
              <a:t>for when devices can/can’t be used</a:t>
            </a:r>
          </a:p>
          <a:p>
            <a:endParaRPr lang="en-US" sz="2200" dirty="0"/>
          </a:p>
          <a:p>
            <a:r>
              <a:rPr lang="en-US" sz="2200" b="1" dirty="0"/>
              <a:t>Emphasize</a:t>
            </a:r>
            <a:r>
              <a:rPr lang="en-US" sz="2200" dirty="0"/>
              <a:t> using </a:t>
            </a:r>
            <a:r>
              <a:rPr lang="en-US" sz="2200" b="1" dirty="0"/>
              <a:t>technology for connection </a:t>
            </a:r>
            <a:r>
              <a:rPr lang="en-US" sz="2200" dirty="0"/>
              <a:t>(Facetiming friends/family) or for </a:t>
            </a:r>
            <a:r>
              <a:rPr lang="en-US" sz="2200" b="1" dirty="0"/>
              <a:t>wellbeing </a:t>
            </a:r>
            <a:r>
              <a:rPr lang="en-US" sz="2200" dirty="0"/>
              <a:t>(apps for mindfulness)</a:t>
            </a:r>
          </a:p>
        </p:txBody>
      </p:sp>
      <p:pic>
        <p:nvPicPr>
          <p:cNvPr id="4" name="Picture 2" descr="Does Technology Affect Mental Health in Teen's">
            <a:extLst>
              <a:ext uri="{FF2B5EF4-FFF2-40B4-BE49-F238E27FC236}">
                <a16:creationId xmlns:a16="http://schemas.microsoft.com/office/drawing/2014/main" id="{527B2202-A6E6-1C95-B3A7-5E3F725BE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49" r="11735"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A5369A-FFD5-ECAE-2B83-E18DD5C7F462}"/>
              </a:ext>
            </a:extLst>
          </p:cNvPr>
          <p:cNvPicPr>
            <a:picLocks noChangeAspect="1"/>
          </p:cNvPicPr>
          <p:nvPr/>
        </p:nvPicPr>
        <p:blipFill>
          <a:blip r:embed="rId3"/>
          <a:stretch>
            <a:fillRect/>
          </a:stretch>
        </p:blipFill>
        <p:spPr>
          <a:xfrm>
            <a:off x="4751349" y="6215691"/>
            <a:ext cx="1739233" cy="673018"/>
          </a:xfrm>
          <a:prstGeom prst="rect">
            <a:avLst/>
          </a:prstGeom>
        </p:spPr>
      </p:pic>
      <p:pic>
        <p:nvPicPr>
          <p:cNvPr id="6" name="Picture 5" descr="signature_1133461033">
            <a:extLst>
              <a:ext uri="{FF2B5EF4-FFF2-40B4-BE49-F238E27FC236}">
                <a16:creationId xmlns:a16="http://schemas.microsoft.com/office/drawing/2014/main" id="{AA7618A8-127E-D5E2-21FA-4CA2B85EB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gnature_982170018">
            <a:extLst>
              <a:ext uri="{FF2B5EF4-FFF2-40B4-BE49-F238E27FC236}">
                <a16:creationId xmlns:a16="http://schemas.microsoft.com/office/drawing/2014/main" id="{62639111-8F96-D53E-256C-1D32A720E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43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D5AEC6-04D4-77AA-DE38-EFAA55BFFC5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75FDC4-4586-FCDF-0C95-1D88BD24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1B44B-6C0F-A567-9B46-23D38EBCC138}"/>
              </a:ext>
            </a:extLst>
          </p:cNvPr>
          <p:cNvSpPr>
            <a:spLocks noGrp="1"/>
          </p:cNvSpPr>
          <p:nvPr>
            <p:ph type="title"/>
          </p:nvPr>
        </p:nvSpPr>
        <p:spPr>
          <a:xfrm>
            <a:off x="572493" y="238539"/>
            <a:ext cx="11018520" cy="1434415"/>
          </a:xfrm>
        </p:spPr>
        <p:txBody>
          <a:bodyPr anchor="b">
            <a:normAutofit/>
          </a:bodyPr>
          <a:lstStyle/>
          <a:p>
            <a:r>
              <a:rPr lang="en-US" sz="5400" dirty="0"/>
              <a:t>Strategies for Screen Limits</a:t>
            </a:r>
          </a:p>
        </p:txBody>
      </p:sp>
      <p:sp>
        <p:nvSpPr>
          <p:cNvPr id="11" name="sketchy line">
            <a:extLst>
              <a:ext uri="{FF2B5EF4-FFF2-40B4-BE49-F238E27FC236}">
                <a16:creationId xmlns:a16="http://schemas.microsoft.com/office/drawing/2014/main" id="{597D6865-CFBB-29AB-48A1-61D6199994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234EA7-1819-015A-BD96-FB414472350B}"/>
              </a:ext>
            </a:extLst>
          </p:cNvPr>
          <p:cNvSpPr>
            <a:spLocks noGrp="1"/>
          </p:cNvSpPr>
          <p:nvPr>
            <p:ph idx="1"/>
          </p:nvPr>
        </p:nvSpPr>
        <p:spPr>
          <a:xfrm>
            <a:off x="4794249" y="1708422"/>
            <a:ext cx="7394703" cy="4666620"/>
          </a:xfrm>
        </p:spPr>
        <p:txBody>
          <a:bodyPr anchor="t">
            <a:noAutofit/>
          </a:bodyPr>
          <a:lstStyle/>
          <a:p>
            <a:pPr marL="0" marR="0" lvl="0" indent="0">
              <a:buSzPts val="120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Increase your teen or child’s awareness </a:t>
            </a:r>
            <a:r>
              <a:rPr lang="en-US" sz="2400" dirty="0">
                <a:effectLst/>
                <a:latin typeface="Calibri" panose="020F0502020204030204" pitchFamily="34" charset="0"/>
                <a:ea typeface="Calibri" panose="020F0502020204030204" pitchFamily="34" charset="0"/>
                <a:cs typeface="Times New Roman" panose="02020603050405020304" pitchFamily="18" charset="0"/>
              </a:rPr>
              <a:t>of how they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feel</a:t>
            </a:r>
            <a:r>
              <a:rPr lang="en-US" sz="2400" dirty="0">
                <a:effectLst/>
                <a:latin typeface="Calibri" panose="020F0502020204030204" pitchFamily="34" charset="0"/>
                <a:ea typeface="Calibri" panose="020F0502020204030204" pitchFamily="34" charset="0"/>
                <a:cs typeface="Times New Roman" panose="02020603050405020304" pitchFamily="18" charset="0"/>
              </a:rPr>
              <a:t> related to screens &amp;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why</a:t>
            </a:r>
            <a:r>
              <a:rPr lang="en-US" sz="2400" dirty="0">
                <a:effectLst/>
                <a:latin typeface="Calibri" panose="020F0502020204030204" pitchFamily="34" charset="0"/>
                <a:ea typeface="Calibri" panose="020F0502020204030204" pitchFamily="34" charset="0"/>
                <a:cs typeface="Times New Roman" panose="02020603050405020304" pitchFamily="18" charset="0"/>
              </a:rPr>
              <a:t> they use them</a:t>
            </a:r>
          </a:p>
          <a:p>
            <a:pPr marL="457200" lvl="1" indent="0">
              <a:buSzPts val="120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I noticed… did you notice that too?</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SzPts val="120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Use media together to emphasize family connection</a:t>
            </a:r>
          </a:p>
          <a:p>
            <a:pPr marL="742950" marR="0" lvl="1" indent="-285750">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Family movie nights</a:t>
            </a:r>
          </a:p>
          <a:p>
            <a:pPr marL="742950" marR="0" lvl="1" indent="-285750">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Co-viewing media to connect and help kids/teens learn &amp; discuss about topics that come up</a:t>
            </a:r>
          </a:p>
          <a:p>
            <a:pPr marL="742950" marR="0" lvl="1" indent="-285750">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Play apps/games together</a:t>
            </a:r>
          </a:p>
          <a:p>
            <a:pPr marL="742950" marR="0" lvl="1" indent="-285750">
              <a:buFont typeface="Courier New" panose="02070309020205020404" pitchFamily="49" charset="0"/>
              <a:buChar char="o"/>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Courier New" panose="02070309020205020404" pitchFamily="49" charset="0"/>
              <a:buChar char="o"/>
            </a:pPr>
            <a:r>
              <a:rPr lang="en-US" sz="2400" b="1" dirty="0">
                <a:latin typeface="Calibri" panose="020F0502020204030204" pitchFamily="34" charset="0"/>
                <a:ea typeface="Calibri" panose="020F0502020204030204" pitchFamily="34" charset="0"/>
                <a:cs typeface="Times New Roman" panose="02020603050405020304" pitchFamily="18" charset="0"/>
              </a:rPr>
              <a:t>Practice What You Preach</a:t>
            </a:r>
          </a:p>
          <a:p>
            <a:pPr marL="742950" lvl="1" indent="-285750">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Modeling boundaries around devices!</a:t>
            </a:r>
          </a:p>
        </p:txBody>
      </p:sp>
      <p:pic>
        <p:nvPicPr>
          <p:cNvPr id="12292" name="Picture 4" descr="5 tips for a better family movie night | Featured News Story | Verizon">
            <a:extLst>
              <a:ext uri="{FF2B5EF4-FFF2-40B4-BE49-F238E27FC236}">
                <a16:creationId xmlns:a16="http://schemas.microsoft.com/office/drawing/2014/main" id="{D7958E66-BC21-5EB1-6DEF-1B68449EA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78" y="2680525"/>
            <a:ext cx="4449571" cy="24959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F030D9-0B0B-E2C9-B50F-5284F75B5E77}"/>
              </a:ext>
            </a:extLst>
          </p:cNvPr>
          <p:cNvPicPr>
            <a:picLocks noChangeAspect="1"/>
          </p:cNvPicPr>
          <p:nvPr/>
        </p:nvPicPr>
        <p:blipFill>
          <a:blip r:embed="rId3"/>
          <a:stretch>
            <a:fillRect/>
          </a:stretch>
        </p:blipFill>
        <p:spPr>
          <a:xfrm>
            <a:off x="4751349" y="6215691"/>
            <a:ext cx="1739233" cy="673018"/>
          </a:xfrm>
          <a:prstGeom prst="rect">
            <a:avLst/>
          </a:prstGeom>
        </p:spPr>
      </p:pic>
      <p:pic>
        <p:nvPicPr>
          <p:cNvPr id="5" name="Picture 4" descr="signature_1133461033">
            <a:extLst>
              <a:ext uri="{FF2B5EF4-FFF2-40B4-BE49-F238E27FC236}">
                <a16:creationId xmlns:a16="http://schemas.microsoft.com/office/drawing/2014/main" id="{688149DB-ADFF-0B40-F346-A6EF4100B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ignature_982170018">
            <a:extLst>
              <a:ext uri="{FF2B5EF4-FFF2-40B4-BE49-F238E27FC236}">
                <a16:creationId xmlns:a16="http://schemas.microsoft.com/office/drawing/2014/main" id="{F5E42C52-1356-1036-3665-481D25CC6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651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id="{9C7ABE15-CF95-A99C-2DF5-B0E5CB64E891}"/>
              </a:ext>
            </a:extLst>
          </p:cNvPr>
          <p:cNvSpPr>
            <a:spLocks noGrp="1"/>
          </p:cNvSpPr>
          <p:nvPr>
            <p:ph idx="1"/>
          </p:nvPr>
        </p:nvSpPr>
        <p:spPr>
          <a:xfrm>
            <a:off x="6096000" y="820880"/>
            <a:ext cx="5257799" cy="4889350"/>
          </a:xfrm>
        </p:spPr>
        <p:txBody>
          <a:bodyPr anchor="t">
            <a:normAutofit/>
          </a:bodyPr>
          <a:lstStyle/>
          <a:p>
            <a:pPr marL="0" indent="0">
              <a:buNone/>
            </a:pPr>
            <a:r>
              <a:rPr lang="en-US" dirty="0"/>
              <a:t>“Children need a great deal of </a:t>
            </a:r>
            <a:r>
              <a:rPr lang="en-US" b="1" dirty="0"/>
              <a:t>free play</a:t>
            </a:r>
            <a:r>
              <a:rPr lang="en-US" dirty="0"/>
              <a:t> to thrive.  It’s an </a:t>
            </a:r>
            <a:r>
              <a:rPr lang="en-US" b="1" dirty="0"/>
              <a:t>imperative</a:t>
            </a:r>
            <a:r>
              <a:rPr lang="en-US" dirty="0"/>
              <a:t> that’s evident across all mammal species… Hundreds of studies on young rats, monkeys, and humans show that young mammals </a:t>
            </a:r>
            <a:r>
              <a:rPr lang="en-US" b="1" dirty="0"/>
              <a:t>want </a:t>
            </a:r>
            <a:r>
              <a:rPr lang="en-US" dirty="0"/>
              <a:t>to play, </a:t>
            </a:r>
            <a:r>
              <a:rPr lang="en-US" b="1" dirty="0"/>
              <a:t>need</a:t>
            </a:r>
            <a:r>
              <a:rPr lang="en-US" dirty="0"/>
              <a:t> to play, and come out socially, cognitively, and emotionally </a:t>
            </a:r>
            <a:r>
              <a:rPr lang="en-US" b="1" dirty="0"/>
              <a:t>impaired when they are deprived of play</a:t>
            </a:r>
            <a:r>
              <a:rPr lang="en-US" dirty="0"/>
              <a:t>.”</a:t>
            </a:r>
          </a:p>
          <a:p>
            <a:pPr marL="0" indent="0">
              <a:buNone/>
            </a:pPr>
            <a:r>
              <a:rPr lang="en-US" dirty="0"/>
              <a:t> –Jonathan Haidt, the Anxious Generation</a:t>
            </a:r>
          </a:p>
        </p:txBody>
      </p:sp>
      <p:sp>
        <p:nvSpPr>
          <p:cNvPr id="23" name="Freeform: Shape 22">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66983352-3DB7-CED1-7B49-A31E2C0091C5}"/>
              </a:ext>
            </a:extLst>
          </p:cNvPr>
          <p:cNvPicPr>
            <a:picLocks noChangeAspect="1"/>
          </p:cNvPicPr>
          <p:nvPr/>
        </p:nvPicPr>
        <p:blipFill>
          <a:blip r:embed="rId3"/>
          <a:stretch>
            <a:fillRect/>
          </a:stretch>
        </p:blipFill>
        <p:spPr>
          <a:xfrm>
            <a:off x="4751349" y="6215691"/>
            <a:ext cx="1739233" cy="673018"/>
          </a:xfrm>
          <a:prstGeom prst="rect">
            <a:avLst/>
          </a:prstGeom>
        </p:spPr>
      </p:pic>
      <p:pic>
        <p:nvPicPr>
          <p:cNvPr id="3" name="Picture 2" descr="signature_1133461033">
            <a:extLst>
              <a:ext uri="{FF2B5EF4-FFF2-40B4-BE49-F238E27FC236}">
                <a16:creationId xmlns:a16="http://schemas.microsoft.com/office/drawing/2014/main" id="{8ADB1B9C-99FC-201A-DD36-B13080567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ignature_982170018">
            <a:extLst>
              <a:ext uri="{FF2B5EF4-FFF2-40B4-BE49-F238E27FC236}">
                <a16:creationId xmlns:a16="http://schemas.microsoft.com/office/drawing/2014/main" id="{8C46B673-D209-A7AB-8FD9-C4D98D07D9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28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FAECD-0917-DC8F-051A-C2792EE5BA7D}"/>
              </a:ext>
            </a:extLst>
          </p:cNvPr>
          <p:cNvSpPr>
            <a:spLocks noGrp="1"/>
          </p:cNvSpPr>
          <p:nvPr>
            <p:ph type="title"/>
          </p:nvPr>
        </p:nvSpPr>
        <p:spPr>
          <a:xfrm>
            <a:off x="572493" y="238539"/>
            <a:ext cx="11018520" cy="1434415"/>
          </a:xfrm>
        </p:spPr>
        <p:txBody>
          <a:bodyPr anchor="b">
            <a:normAutofit/>
          </a:bodyPr>
          <a:lstStyle/>
          <a:p>
            <a:r>
              <a:rPr lang="en-US" sz="5400" b="1"/>
              <a:t>Screen-free Zones</a:t>
            </a:r>
          </a:p>
        </p:txBody>
      </p:sp>
      <p:sp>
        <p:nvSpPr>
          <p:cNvPr id="92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9BF53B-2290-0D3E-31C1-993E4D7CC413}"/>
              </a:ext>
            </a:extLst>
          </p:cNvPr>
          <p:cNvSpPr>
            <a:spLocks noGrp="1"/>
          </p:cNvSpPr>
          <p:nvPr>
            <p:ph idx="1"/>
          </p:nvPr>
        </p:nvSpPr>
        <p:spPr>
          <a:xfrm>
            <a:off x="572493" y="1846245"/>
            <a:ext cx="6713552" cy="4119172"/>
          </a:xfrm>
        </p:spPr>
        <p:txBody>
          <a:bodyPr anchor="t">
            <a:noAutofit/>
          </a:bodyPr>
          <a:lstStyle/>
          <a:p>
            <a:r>
              <a:rPr lang="en-US" sz="2400" dirty="0"/>
              <a:t>Keeping </a:t>
            </a:r>
            <a:r>
              <a:rPr lang="en-US" sz="2400" b="1" dirty="0"/>
              <a:t>mealtimes</a:t>
            </a:r>
            <a:r>
              <a:rPr lang="en-US" sz="2400" dirty="0"/>
              <a:t> screen-free</a:t>
            </a:r>
          </a:p>
          <a:p>
            <a:endParaRPr lang="en-US" sz="2400" dirty="0"/>
          </a:p>
          <a:p>
            <a:r>
              <a:rPr lang="en-US" sz="2400" dirty="0"/>
              <a:t>Keeping </a:t>
            </a:r>
            <a:r>
              <a:rPr lang="en-US" sz="2400" b="1" dirty="0"/>
              <a:t>bedrooms</a:t>
            </a:r>
            <a:r>
              <a:rPr lang="en-US" sz="2400" dirty="0"/>
              <a:t> screen-free at night</a:t>
            </a:r>
          </a:p>
          <a:p>
            <a:endParaRPr lang="en-US" sz="2400" dirty="0"/>
          </a:p>
          <a:p>
            <a:r>
              <a:rPr lang="en-US" sz="2400" b="1" dirty="0"/>
              <a:t>No texting/scrolling </a:t>
            </a:r>
            <a:r>
              <a:rPr lang="en-US" sz="2400" dirty="0"/>
              <a:t>while </a:t>
            </a:r>
            <a:r>
              <a:rPr lang="en-US" sz="2400" b="1" dirty="0"/>
              <a:t>driving</a:t>
            </a:r>
          </a:p>
          <a:p>
            <a:endParaRPr lang="en-US" sz="2400" dirty="0"/>
          </a:p>
          <a:p>
            <a:r>
              <a:rPr lang="en-US" sz="2400" b="1" dirty="0"/>
              <a:t>No devices </a:t>
            </a:r>
            <a:r>
              <a:rPr lang="en-US" sz="2400" dirty="0"/>
              <a:t>on the </a:t>
            </a:r>
            <a:r>
              <a:rPr lang="en-US" sz="2400" b="1" dirty="0"/>
              <a:t>way to and from school</a:t>
            </a:r>
          </a:p>
          <a:p>
            <a:endParaRPr lang="en-US" sz="2400" dirty="0"/>
          </a:p>
          <a:p>
            <a:r>
              <a:rPr lang="en-US" sz="2400" b="1" dirty="0"/>
              <a:t>Have</a:t>
            </a:r>
            <a:r>
              <a:rPr lang="en-US" sz="2400" dirty="0"/>
              <a:t> a </a:t>
            </a:r>
            <a:r>
              <a:rPr lang="en-US" sz="2400" b="1" dirty="0"/>
              <a:t>plan about devices at school- partner with schools </a:t>
            </a:r>
            <a:r>
              <a:rPr lang="en-US" sz="2400" dirty="0"/>
              <a:t>to discuss what the plan and policies are</a:t>
            </a:r>
          </a:p>
          <a:p>
            <a:endParaRPr lang="en-US" sz="2400" dirty="0"/>
          </a:p>
          <a:p>
            <a:endParaRPr lang="en-US" sz="2400" dirty="0"/>
          </a:p>
        </p:txBody>
      </p:sp>
      <p:sp>
        <p:nvSpPr>
          <p:cNvPr id="4" name="TextBox 3">
            <a:extLst>
              <a:ext uri="{FF2B5EF4-FFF2-40B4-BE49-F238E27FC236}">
                <a16:creationId xmlns:a16="http://schemas.microsoft.com/office/drawing/2014/main" id="{1B35B0E5-2E8C-7526-C8BD-4A08850C03AA}"/>
              </a:ext>
            </a:extLst>
          </p:cNvPr>
          <p:cNvSpPr txBox="1"/>
          <p:nvPr/>
        </p:nvSpPr>
        <p:spPr>
          <a:xfrm>
            <a:off x="0" y="6611779"/>
            <a:ext cx="1863011" cy="246221"/>
          </a:xfrm>
          <a:prstGeom prst="rect">
            <a:avLst/>
          </a:prstGeom>
          <a:noFill/>
        </p:spPr>
        <p:txBody>
          <a:bodyPr wrap="none" rtlCol="0">
            <a:spAutoFit/>
          </a:bodyPr>
          <a:lstStyle/>
          <a:p>
            <a:pPr>
              <a:spcAft>
                <a:spcPts val="600"/>
              </a:spcAft>
            </a:pPr>
            <a:r>
              <a:rPr lang="en-US" sz="1000" dirty="0"/>
              <a:t>American Academy of Pediatrics</a:t>
            </a:r>
            <a:endParaRPr lang="en-US" sz="1000"/>
          </a:p>
        </p:txBody>
      </p:sp>
      <p:pic>
        <p:nvPicPr>
          <p:cNvPr id="9222" name="Picture 6" descr="Yondr Phone-Free Zones in Schools: What They Are and How They Work - Screen  Time">
            <a:extLst>
              <a:ext uri="{FF2B5EF4-FFF2-40B4-BE49-F238E27FC236}">
                <a16:creationId xmlns:a16="http://schemas.microsoft.com/office/drawing/2014/main" id="{A656261B-52AA-5242-F90D-233F56449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008" y="2390694"/>
            <a:ext cx="5446932" cy="3059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7DBCA1-5CAC-D4D1-13AA-1BC26E061244}"/>
              </a:ext>
            </a:extLst>
          </p:cNvPr>
          <p:cNvPicPr>
            <a:picLocks noChangeAspect="1"/>
          </p:cNvPicPr>
          <p:nvPr/>
        </p:nvPicPr>
        <p:blipFill>
          <a:blip r:embed="rId3"/>
          <a:stretch>
            <a:fillRect/>
          </a:stretch>
        </p:blipFill>
        <p:spPr>
          <a:xfrm>
            <a:off x="4751349" y="6215691"/>
            <a:ext cx="1739233" cy="673018"/>
          </a:xfrm>
          <a:prstGeom prst="rect">
            <a:avLst/>
          </a:prstGeom>
        </p:spPr>
      </p:pic>
      <p:pic>
        <p:nvPicPr>
          <p:cNvPr id="6" name="Picture 5" descr="signature_1133461033">
            <a:extLst>
              <a:ext uri="{FF2B5EF4-FFF2-40B4-BE49-F238E27FC236}">
                <a16:creationId xmlns:a16="http://schemas.microsoft.com/office/drawing/2014/main" id="{2A8BA0D1-0178-A1BE-9B2D-7D5E6B34A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gnature_982170018">
            <a:extLst>
              <a:ext uri="{FF2B5EF4-FFF2-40B4-BE49-F238E27FC236}">
                <a16:creationId xmlns:a16="http://schemas.microsoft.com/office/drawing/2014/main" id="{A499A7F3-B0E9-78A0-C9C3-7A02831DB7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690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40935-77A8-62E4-514B-1AE676EF2C75}"/>
              </a:ext>
            </a:extLst>
          </p:cNvPr>
          <p:cNvSpPr>
            <a:spLocks noGrp="1"/>
          </p:cNvSpPr>
          <p:nvPr>
            <p:ph type="title"/>
          </p:nvPr>
        </p:nvSpPr>
        <p:spPr>
          <a:xfrm>
            <a:off x="572493" y="238539"/>
            <a:ext cx="11018520" cy="1434415"/>
          </a:xfrm>
        </p:spPr>
        <p:txBody>
          <a:bodyPr anchor="b">
            <a:normAutofit/>
          </a:bodyPr>
          <a:lstStyle/>
          <a:p>
            <a:r>
              <a:rPr lang="en-US" sz="5400" b="1"/>
              <a:t>Screen-free Times</a:t>
            </a:r>
          </a:p>
        </p:txBody>
      </p:sp>
      <p:sp>
        <p:nvSpPr>
          <p:cNvPr id="1025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DB6049-7B26-82B3-D482-2A2DE2457308}"/>
              </a:ext>
            </a:extLst>
          </p:cNvPr>
          <p:cNvSpPr>
            <a:spLocks noGrp="1"/>
          </p:cNvSpPr>
          <p:nvPr>
            <p:ph idx="1"/>
          </p:nvPr>
        </p:nvSpPr>
        <p:spPr>
          <a:xfrm>
            <a:off x="5894302" y="1750906"/>
            <a:ext cx="5938035" cy="4119172"/>
          </a:xfrm>
        </p:spPr>
        <p:txBody>
          <a:bodyPr anchor="t">
            <a:noAutofit/>
          </a:bodyPr>
          <a:lstStyle/>
          <a:p>
            <a:r>
              <a:rPr lang="en-US" sz="2600" dirty="0">
                <a:effectLst/>
                <a:latin typeface="Calibri" panose="020F0502020204030204" pitchFamily="34" charset="0"/>
                <a:ea typeface="Calibri" panose="020F0502020204030204" pitchFamily="34" charset="0"/>
                <a:cs typeface="Times New Roman" panose="02020603050405020304" pitchFamily="18" charset="0"/>
              </a:rPr>
              <a:t>Specific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days or times </a:t>
            </a:r>
            <a:r>
              <a:rPr lang="en-US" sz="2600" dirty="0">
                <a:effectLst/>
                <a:latin typeface="Calibri" panose="020F0502020204030204" pitchFamily="34" charset="0"/>
                <a:ea typeface="Calibri" panose="020F0502020204030204" pitchFamily="34" charset="0"/>
                <a:cs typeface="Times New Roman" panose="02020603050405020304" pitchFamily="18" charset="0"/>
              </a:rPr>
              <a:t>of day</a:t>
            </a:r>
          </a:p>
          <a:p>
            <a:r>
              <a:rPr lang="en-US" sz="2600" b="1" dirty="0">
                <a:effectLst/>
                <a:latin typeface="Calibri" panose="020F0502020204030204" pitchFamily="34" charset="0"/>
                <a:ea typeface="Calibri" panose="020F0502020204030204" pitchFamily="34" charset="0"/>
                <a:cs typeface="Times New Roman" panose="02020603050405020304" pitchFamily="18" charset="0"/>
              </a:rPr>
              <a:t>Create</a:t>
            </a:r>
            <a:r>
              <a:rPr lang="en-US" sz="2600" dirty="0">
                <a:effectLst/>
                <a:latin typeface="Calibri" panose="020F0502020204030204" pitchFamily="34" charset="0"/>
                <a:ea typeface="Calibri" panose="020F0502020204030204" pitchFamily="34" charset="0"/>
                <a:cs typeface="Times New Roman" panose="02020603050405020304" pitchFamily="18" charset="0"/>
              </a:rPr>
              <a:t> a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homework</a:t>
            </a:r>
            <a:r>
              <a:rPr lang="en-US" sz="2600" dirty="0">
                <a:effectLst/>
                <a:latin typeface="Calibri" panose="020F0502020204030204" pitchFamily="34" charset="0"/>
                <a:ea typeface="Calibri" panose="020F0502020204030204" pitchFamily="34" charset="0"/>
                <a:cs typeface="Times New Roman" panose="02020603050405020304" pitchFamily="18" charset="0"/>
              </a:rPr>
              <a:t> &amp;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screens</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plan</a:t>
            </a:r>
          </a:p>
          <a:p>
            <a:r>
              <a:rPr lang="en-US" sz="2600" dirty="0">
                <a:effectLst/>
                <a:latin typeface="Calibri" panose="020F0502020204030204" pitchFamily="34" charset="0"/>
                <a:ea typeface="Calibri" panose="020F0502020204030204" pitchFamily="34" charset="0"/>
                <a:cs typeface="Times New Roman" panose="02020603050405020304" pitchFamily="18" charset="0"/>
              </a:rPr>
              <a:t>Use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only 1 screen </a:t>
            </a:r>
            <a:r>
              <a:rPr lang="en-US" sz="2600" dirty="0">
                <a:effectLst/>
                <a:latin typeface="Calibri" panose="020F0502020204030204" pitchFamily="34" charset="0"/>
                <a:ea typeface="Calibri" panose="020F0502020204030204" pitchFamily="34" charset="0"/>
                <a:cs typeface="Times New Roman" panose="02020603050405020304" pitchFamily="18" charset="0"/>
              </a:rPr>
              <a:t>at a time</a:t>
            </a:r>
          </a:p>
          <a:p>
            <a:r>
              <a:rPr lang="en-US" sz="2600" b="1" dirty="0">
                <a:effectLst/>
                <a:latin typeface="Calibri" panose="020F0502020204030204" pitchFamily="34" charset="0"/>
                <a:ea typeface="Calibri" panose="020F0502020204030204" pitchFamily="34" charset="0"/>
                <a:cs typeface="Times New Roman" panose="02020603050405020304" pitchFamily="18" charset="0"/>
              </a:rPr>
              <a:t>Avoid </a:t>
            </a:r>
            <a:r>
              <a:rPr lang="en-US" sz="2600" dirty="0">
                <a:effectLst/>
                <a:latin typeface="Calibri" panose="020F0502020204030204" pitchFamily="34" charset="0"/>
                <a:ea typeface="Calibri" panose="020F0502020204030204" pitchFamily="34" charset="0"/>
                <a:cs typeface="Times New Roman" panose="02020603050405020304" pitchFamily="18" charset="0"/>
              </a:rPr>
              <a:t>screens</a:t>
            </a:r>
            <a:r>
              <a:rPr lang="en-US" sz="2600" b="1" dirty="0">
                <a:effectLst/>
                <a:latin typeface="Calibri" panose="020F0502020204030204" pitchFamily="34" charset="0"/>
                <a:ea typeface="Calibri" panose="020F0502020204030204" pitchFamily="34" charset="0"/>
                <a:cs typeface="Times New Roman" panose="02020603050405020304" pitchFamily="18" charset="0"/>
              </a:rPr>
              <a:t> before</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school</a:t>
            </a:r>
          </a:p>
          <a:p>
            <a:r>
              <a:rPr lang="en-US" sz="2600" dirty="0">
                <a:effectLst/>
                <a:latin typeface="Calibri" panose="020F0502020204030204" pitchFamily="34" charset="0"/>
                <a:ea typeface="Calibri" panose="020F0502020204030204" pitchFamily="34" charset="0"/>
                <a:cs typeface="Times New Roman" panose="02020603050405020304" pitchFamily="18" charset="0"/>
              </a:rPr>
              <a:t>Plan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1 screen free day</a:t>
            </a:r>
            <a:r>
              <a:rPr lang="en-US" sz="2600" dirty="0">
                <a:effectLst/>
                <a:latin typeface="Calibri" panose="020F0502020204030204" pitchFamily="34" charset="0"/>
                <a:ea typeface="Calibri" panose="020F0502020204030204" pitchFamily="34" charset="0"/>
                <a:cs typeface="Times New Roman" panose="02020603050405020304" pitchFamily="18" charset="0"/>
              </a:rPr>
              <a:t> a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week</a:t>
            </a:r>
            <a:r>
              <a:rPr lang="en-US" sz="2600" dirty="0">
                <a:effectLst/>
                <a:latin typeface="Calibri" panose="020F0502020204030204" pitchFamily="34" charset="0"/>
                <a:ea typeface="Calibri" panose="020F0502020204030204" pitchFamily="34" charset="0"/>
                <a:cs typeface="Times New Roman" panose="02020603050405020304" pitchFamily="18" charset="0"/>
              </a:rPr>
              <a:t> (or part of a day)</a:t>
            </a:r>
          </a:p>
          <a:p>
            <a:r>
              <a:rPr lang="en-US" sz="2600" b="1" dirty="0">
                <a:effectLst/>
                <a:latin typeface="Calibri" panose="020F0502020204030204" pitchFamily="34" charset="0"/>
                <a:ea typeface="Calibri" panose="020F0502020204030204" pitchFamily="34" charset="0"/>
                <a:cs typeface="Times New Roman" panose="02020603050405020304" pitchFamily="18" charset="0"/>
              </a:rPr>
              <a:t>Silence phones </a:t>
            </a:r>
            <a:r>
              <a:rPr lang="en-US" sz="2600" dirty="0">
                <a:effectLst/>
                <a:latin typeface="Calibri" panose="020F0502020204030204" pitchFamily="34" charset="0"/>
                <a:ea typeface="Calibri" panose="020F0502020204030204" pitchFamily="34" charset="0"/>
                <a:cs typeface="Times New Roman" panose="02020603050405020304" pitchFamily="18" charset="0"/>
              </a:rPr>
              <a:t>by putting on do not disturb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during family time</a:t>
            </a:r>
          </a:p>
          <a:p>
            <a:r>
              <a:rPr lang="en-US" sz="2600" b="1" dirty="0">
                <a:effectLst/>
                <a:latin typeface="Calibri" panose="020F0502020204030204" pitchFamily="34" charset="0"/>
                <a:ea typeface="Calibri" panose="020F0502020204030204" pitchFamily="34" charset="0"/>
                <a:cs typeface="Times New Roman" panose="02020603050405020304" pitchFamily="18" charset="0"/>
              </a:rPr>
              <a:t>Prevent screens </a:t>
            </a:r>
            <a:r>
              <a:rPr lang="en-US" sz="2600" dirty="0">
                <a:effectLst/>
                <a:latin typeface="Calibri" panose="020F0502020204030204" pitchFamily="34" charset="0"/>
                <a:ea typeface="Calibri" panose="020F0502020204030204" pitchFamily="34" charset="0"/>
                <a:cs typeface="Times New Roman" panose="02020603050405020304" pitchFamily="18" charset="0"/>
              </a:rPr>
              <a:t>from interfering with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sleep</a:t>
            </a:r>
          </a:p>
        </p:txBody>
      </p:sp>
      <p:pic>
        <p:nvPicPr>
          <p:cNvPr id="10244" name="Picture 4" descr="bigstock-teenager-doing-homework-with-c ...">
            <a:extLst>
              <a:ext uri="{FF2B5EF4-FFF2-40B4-BE49-F238E27FC236}">
                <a16:creationId xmlns:a16="http://schemas.microsoft.com/office/drawing/2014/main" id="{CC287F3F-7297-1D62-12F9-47A526E8B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89" r="8790" b="-1"/>
          <a:stretch/>
        </p:blipFill>
        <p:spPr bwMode="auto">
          <a:xfrm>
            <a:off x="976619" y="2092001"/>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8BEE44-42DF-C6FC-7F3D-86FE4B38F67C}"/>
              </a:ext>
            </a:extLst>
          </p:cNvPr>
          <p:cNvSpPr txBox="1"/>
          <p:nvPr/>
        </p:nvSpPr>
        <p:spPr>
          <a:xfrm>
            <a:off x="0" y="6580682"/>
            <a:ext cx="1863011" cy="246221"/>
          </a:xfrm>
          <a:prstGeom prst="rect">
            <a:avLst/>
          </a:prstGeom>
          <a:noFill/>
        </p:spPr>
        <p:txBody>
          <a:bodyPr wrap="none" rtlCol="0">
            <a:spAutoFit/>
          </a:bodyPr>
          <a:lstStyle/>
          <a:p>
            <a:pPr>
              <a:spcAft>
                <a:spcPts val="600"/>
              </a:spcAft>
            </a:pPr>
            <a:r>
              <a:rPr lang="en-US" sz="1000" dirty="0"/>
              <a:t>American Academy of Pediatrics</a:t>
            </a:r>
            <a:endParaRPr lang="en-US" sz="1000"/>
          </a:p>
        </p:txBody>
      </p:sp>
      <p:pic>
        <p:nvPicPr>
          <p:cNvPr id="5" name="Picture 4">
            <a:extLst>
              <a:ext uri="{FF2B5EF4-FFF2-40B4-BE49-F238E27FC236}">
                <a16:creationId xmlns:a16="http://schemas.microsoft.com/office/drawing/2014/main" id="{0B80E10D-2DEB-B582-BF21-B5100AADEE42}"/>
              </a:ext>
            </a:extLst>
          </p:cNvPr>
          <p:cNvPicPr>
            <a:picLocks noChangeAspect="1"/>
          </p:cNvPicPr>
          <p:nvPr/>
        </p:nvPicPr>
        <p:blipFill>
          <a:blip r:embed="rId4"/>
          <a:stretch>
            <a:fillRect/>
          </a:stretch>
        </p:blipFill>
        <p:spPr>
          <a:xfrm>
            <a:off x="4751349" y="6215691"/>
            <a:ext cx="1739233" cy="673018"/>
          </a:xfrm>
          <a:prstGeom prst="rect">
            <a:avLst/>
          </a:prstGeom>
        </p:spPr>
      </p:pic>
      <p:pic>
        <p:nvPicPr>
          <p:cNvPr id="6" name="Picture 5" descr="signature_1133461033">
            <a:extLst>
              <a:ext uri="{FF2B5EF4-FFF2-40B4-BE49-F238E27FC236}">
                <a16:creationId xmlns:a16="http://schemas.microsoft.com/office/drawing/2014/main" id="{F0A2C856-2B9D-D25E-A46F-539013553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gnature_982170018">
            <a:extLst>
              <a:ext uri="{FF2B5EF4-FFF2-40B4-BE49-F238E27FC236}">
                <a16:creationId xmlns:a16="http://schemas.microsoft.com/office/drawing/2014/main" id="{4D61E979-ECFF-9C11-9D69-C72986C59F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135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B608B7-291C-B110-5449-63C2F165D889}"/>
              </a:ext>
            </a:extLst>
          </p:cNvPr>
          <p:cNvPicPr>
            <a:picLocks noChangeAspect="1"/>
          </p:cNvPicPr>
          <p:nvPr/>
        </p:nvPicPr>
        <p:blipFill>
          <a:blip r:embed="rId2"/>
          <a:srcRect t="17583"/>
          <a:stretch>
            <a:fill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006B8-490E-84A4-CC9D-4F546258E33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Create a Family Media Plan</a:t>
            </a:r>
          </a:p>
        </p:txBody>
      </p:sp>
      <p:sp>
        <p:nvSpPr>
          <p:cNvPr id="5" name="TextBox 4">
            <a:extLst>
              <a:ext uri="{FF2B5EF4-FFF2-40B4-BE49-F238E27FC236}">
                <a16:creationId xmlns:a16="http://schemas.microsoft.com/office/drawing/2014/main" id="{ED7C3EBC-37AF-A769-49DF-38883445A335}"/>
              </a:ext>
            </a:extLst>
          </p:cNvPr>
          <p:cNvSpPr txBox="1"/>
          <p:nvPr/>
        </p:nvSpPr>
        <p:spPr>
          <a:xfrm>
            <a:off x="1100051" y="4072043"/>
            <a:ext cx="10058400" cy="128270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pPr algn="ctr">
              <a:lnSpc>
                <a:spcPct val="90000"/>
              </a:lnSpc>
              <a:spcBef>
                <a:spcPts val="1000"/>
              </a:spcBef>
            </a:pPr>
            <a:r>
              <a:rPr lang="en-US" sz="2400">
                <a:solidFill>
                  <a:srgbClr val="FFFFFF"/>
                </a:solidFill>
              </a:rPr>
              <a:t>www.healthychildren.org</a:t>
            </a:r>
          </a:p>
        </p:txBody>
      </p:sp>
    </p:spTree>
    <p:extLst>
      <p:ext uri="{BB962C8B-B14F-4D97-AF65-F5344CB8AC3E}">
        <p14:creationId xmlns:p14="http://schemas.microsoft.com/office/powerpoint/2010/main" val="2223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09A3BA-C5AB-4840-8146-8BCE9F90521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F93F622-57A6-F303-2942-2586909A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0FAB6D-DD80-32E7-52AA-A9B79D35F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3">
            <a:extLst>
              <a:ext uri="{FF2B5EF4-FFF2-40B4-BE49-F238E27FC236}">
                <a16:creationId xmlns:a16="http://schemas.microsoft.com/office/drawing/2014/main" id="{D2ACADBF-4B71-94D1-0EBB-E0B2F1555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FDCBA3D-2462-FEF2-879B-590D32D09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B32414EE-DA29-6B1B-C081-D913DCA38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7160F1-3E11-1560-99EC-7EEFB179DEFF}"/>
              </a:ext>
            </a:extLst>
          </p:cNvPr>
          <p:cNvSpPr>
            <a:spLocks noGrp="1"/>
          </p:cNvSpPr>
          <p:nvPr>
            <p:ph type="title"/>
          </p:nvPr>
        </p:nvSpPr>
        <p:spPr>
          <a:xfrm>
            <a:off x="4038600" y="1939159"/>
            <a:ext cx="7644627" cy="2751086"/>
          </a:xfrm>
        </p:spPr>
        <p:txBody>
          <a:bodyPr vert="horz" lIns="91440" tIns="45720" rIns="91440" bIns="45720" rtlCol="0" anchor="b">
            <a:normAutofit fontScale="90000"/>
          </a:bodyPr>
          <a:lstStyle/>
          <a:p>
            <a:pPr algn="r"/>
            <a:r>
              <a:rPr lang="en-US" sz="4700" kern="1200" dirty="0">
                <a:solidFill>
                  <a:schemeClr val="tx1"/>
                </a:solidFill>
                <a:latin typeface="+mj-lt"/>
                <a:ea typeface="+mj-ea"/>
                <a:cs typeface="+mj-cs"/>
              </a:rPr>
              <a:t>Today’s kids want to spend their childhood in the real world. Let’s give it back to them.</a:t>
            </a:r>
            <a:br>
              <a:rPr lang="en-US" sz="4700" kern="1200" dirty="0">
                <a:solidFill>
                  <a:schemeClr val="tx1"/>
                </a:solidFill>
                <a:latin typeface="+mj-lt"/>
                <a:ea typeface="+mj-ea"/>
                <a:cs typeface="+mj-cs"/>
              </a:rPr>
            </a:br>
            <a:br>
              <a:rPr lang="en-US" sz="4700" kern="1200" dirty="0">
                <a:solidFill>
                  <a:schemeClr val="tx1"/>
                </a:solidFill>
                <a:latin typeface="+mj-lt"/>
                <a:ea typeface="+mj-ea"/>
                <a:cs typeface="+mj-cs"/>
              </a:rPr>
            </a:br>
            <a:r>
              <a:rPr lang="en-US" sz="4700" kern="1200" dirty="0">
                <a:solidFill>
                  <a:schemeClr val="tx1"/>
                </a:solidFill>
                <a:latin typeface="+mj-lt"/>
                <a:ea typeface="+mj-ea"/>
                <a:cs typeface="+mj-cs"/>
              </a:rPr>
              <a:t>- Jonathan Haidt</a:t>
            </a:r>
          </a:p>
        </p:txBody>
      </p:sp>
      <p:pic>
        <p:nvPicPr>
          <p:cNvPr id="3" name="Picture 2">
            <a:extLst>
              <a:ext uri="{FF2B5EF4-FFF2-40B4-BE49-F238E27FC236}">
                <a16:creationId xmlns:a16="http://schemas.microsoft.com/office/drawing/2014/main" id="{E97C7DCD-FC1C-7409-541C-95A71B4A2C02}"/>
              </a:ext>
            </a:extLst>
          </p:cNvPr>
          <p:cNvPicPr>
            <a:picLocks noChangeAspect="1"/>
          </p:cNvPicPr>
          <p:nvPr/>
        </p:nvPicPr>
        <p:blipFill>
          <a:blip r:embed="rId3"/>
          <a:stretch>
            <a:fillRect/>
          </a:stretch>
        </p:blipFill>
        <p:spPr>
          <a:xfrm>
            <a:off x="4751349" y="6215691"/>
            <a:ext cx="1739233" cy="673018"/>
          </a:xfrm>
          <a:prstGeom prst="rect">
            <a:avLst/>
          </a:prstGeom>
        </p:spPr>
      </p:pic>
      <p:pic>
        <p:nvPicPr>
          <p:cNvPr id="4" name="Picture 3" descr="signature_1133461033">
            <a:extLst>
              <a:ext uri="{FF2B5EF4-FFF2-40B4-BE49-F238E27FC236}">
                <a16:creationId xmlns:a16="http://schemas.microsoft.com/office/drawing/2014/main" id="{1B9D2410-7097-9661-9EFB-271643CC5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gnature_982170018">
            <a:extLst>
              <a:ext uri="{FF2B5EF4-FFF2-40B4-BE49-F238E27FC236}">
                <a16:creationId xmlns:a16="http://schemas.microsoft.com/office/drawing/2014/main" id="{28827924-572C-4D96-9D8F-744D5A9AE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69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58FBD-1C10-E423-A70A-D034D6435187}"/>
              </a:ext>
            </a:extLst>
          </p:cNvPr>
          <p:cNvSpPr>
            <a:spLocks noGrp="1"/>
          </p:cNvSpPr>
          <p:nvPr>
            <p:ph type="title"/>
          </p:nvPr>
        </p:nvSpPr>
        <p:spPr>
          <a:xfrm>
            <a:off x="572493" y="238539"/>
            <a:ext cx="11018520" cy="1434415"/>
          </a:xfrm>
        </p:spPr>
        <p:txBody>
          <a:bodyPr anchor="b">
            <a:normAutofit/>
          </a:bodyPr>
          <a:lstStyle/>
          <a:p>
            <a:r>
              <a:rPr lang="en-US" sz="5400" dirty="0"/>
              <a:t>Healing the Screen-Based Childhood</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E9D06D-F9AD-9F7D-AA6A-383EC58BA852}"/>
              </a:ext>
            </a:extLst>
          </p:cNvPr>
          <p:cNvSpPr>
            <a:spLocks noGrp="1"/>
          </p:cNvSpPr>
          <p:nvPr>
            <p:ph idx="1"/>
          </p:nvPr>
        </p:nvSpPr>
        <p:spPr>
          <a:xfrm>
            <a:off x="572492" y="2071316"/>
            <a:ext cx="7871291" cy="4529856"/>
          </a:xfrm>
        </p:spPr>
        <p:txBody>
          <a:bodyPr anchor="t">
            <a:noAutofit/>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Kids and Families will need </a:t>
            </a:r>
            <a:r>
              <a:rPr lang="en-US" sz="2400" b="1" dirty="0">
                <a:effectLst/>
                <a:latin typeface="Calibri" panose="020F0502020204030204" pitchFamily="34" charset="0"/>
                <a:ea typeface="Calibri" panose="020F0502020204030204" pitchFamily="34" charset="0"/>
                <a:cs typeface="Calibri" panose="020F0502020204030204" pitchFamily="34" charset="0"/>
              </a:rPr>
              <a:t>support</a:t>
            </a:r>
            <a:r>
              <a:rPr lang="en-US" sz="2400" dirty="0">
                <a:effectLst/>
                <a:latin typeface="Calibri" panose="020F0502020204030204" pitchFamily="34" charset="0"/>
                <a:ea typeface="Calibri" panose="020F0502020204030204" pitchFamily="34" charset="0"/>
                <a:cs typeface="Calibri" panose="020F0502020204030204" pitchFamily="34" charset="0"/>
              </a:rPr>
              <a:t> at first!</a:t>
            </a: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b="1" dirty="0">
                <a:effectLst/>
                <a:latin typeface="Calibri" panose="020F0502020204030204" pitchFamily="34" charset="0"/>
                <a:ea typeface="Calibri" panose="020F0502020204030204" pitchFamily="34" charset="0"/>
                <a:cs typeface="Calibri" panose="020F0502020204030204" pitchFamily="34" charset="0"/>
              </a:rPr>
              <a:t>Build tolerance </a:t>
            </a:r>
            <a:r>
              <a:rPr lang="en-US" sz="2400" dirty="0">
                <a:effectLst/>
                <a:latin typeface="Calibri" panose="020F0502020204030204" pitchFamily="34" charset="0"/>
                <a:ea typeface="Calibri" panose="020F0502020204030204" pitchFamily="34" charset="0"/>
                <a:cs typeface="Calibri" panose="020F0502020204030204" pitchFamily="34" charset="0"/>
              </a:rPr>
              <a:t>of being </a:t>
            </a:r>
            <a:r>
              <a:rPr lang="en-US" sz="2400" b="1" dirty="0">
                <a:effectLst/>
                <a:latin typeface="Calibri" panose="020F0502020204030204" pitchFamily="34" charset="0"/>
                <a:ea typeface="Calibri" panose="020F0502020204030204" pitchFamily="34" charset="0"/>
                <a:cs typeface="Calibri" panose="020F0502020204030204" pitchFamily="34" charset="0"/>
              </a:rPr>
              <a:t>bored</a:t>
            </a:r>
            <a:r>
              <a:rPr lang="en-US" sz="2400" dirty="0">
                <a:latin typeface="Calibri" panose="020F0502020204030204" pitchFamily="34" charset="0"/>
                <a:ea typeface="Calibri" panose="020F0502020204030204" pitchFamily="34" charset="0"/>
                <a:cs typeface="Calibri" panose="020F0502020204030204" pitchFamily="34" charset="0"/>
              </a:rPr>
              <a:t> &amp; </a:t>
            </a:r>
            <a:r>
              <a:rPr lang="en-US" sz="2400" dirty="0">
                <a:effectLst/>
                <a:latin typeface="Calibri" panose="020F0502020204030204" pitchFamily="34" charset="0"/>
                <a:ea typeface="Calibri" panose="020F0502020204030204" pitchFamily="34" charset="0"/>
                <a:cs typeface="Calibri" panose="020F0502020204030204" pitchFamily="34" charset="0"/>
              </a:rPr>
              <a:t>having less stimulation</a:t>
            </a:r>
            <a:r>
              <a:rPr lang="en-US" sz="2400" dirty="0">
                <a:latin typeface="Calibri" panose="020F0502020204030204" pitchFamily="34" charset="0"/>
                <a:ea typeface="Calibri" panose="020F0502020204030204" pitchFamily="34" charset="0"/>
                <a:cs typeface="Calibri" panose="020F0502020204030204" pitchFamily="34" charset="0"/>
              </a:rPr>
              <a:t> overtime</a:t>
            </a:r>
          </a:p>
          <a:p>
            <a:r>
              <a:rPr lang="en-US" sz="2400" b="1" dirty="0">
                <a:effectLst/>
                <a:latin typeface="Calibri" panose="020F0502020204030204" pitchFamily="34" charset="0"/>
                <a:ea typeface="Calibri" panose="020F0502020204030204" pitchFamily="34" charset="0"/>
                <a:cs typeface="Calibri" panose="020F0502020204030204" pitchFamily="34" charset="0"/>
              </a:rPr>
              <a:t>Brainstorm</a:t>
            </a:r>
            <a:r>
              <a:rPr lang="en-US" sz="2400" dirty="0">
                <a:effectLst/>
                <a:latin typeface="Calibri" panose="020F0502020204030204" pitchFamily="34" charset="0"/>
                <a:ea typeface="Calibri" panose="020F0502020204030204" pitchFamily="34" charset="0"/>
                <a:cs typeface="Calibri" panose="020F0502020204030204" pitchFamily="34" charset="0"/>
              </a:rPr>
              <a:t> with your child/teen </a:t>
            </a:r>
            <a:r>
              <a:rPr lang="en-US" sz="2400" b="1" dirty="0">
                <a:latin typeface="Calibri" panose="020F0502020204030204" pitchFamily="34" charset="0"/>
                <a:ea typeface="Calibri" panose="020F0502020204030204" pitchFamily="34" charset="0"/>
                <a:cs typeface="Calibri" panose="020F0502020204030204" pitchFamily="34" charset="0"/>
              </a:rPr>
              <a:t>non-screen activities:</a:t>
            </a:r>
          </a:p>
          <a:p>
            <a:pPr lvl="1"/>
            <a:r>
              <a:rPr lang="en-US" sz="1800" dirty="0">
                <a:effectLst/>
                <a:latin typeface="Calibri" panose="020F0502020204030204" pitchFamily="34" charset="0"/>
                <a:ea typeface="Calibri" panose="020F0502020204030204" pitchFamily="34" charset="0"/>
                <a:cs typeface="Calibri" panose="020F0502020204030204" pitchFamily="34" charset="0"/>
              </a:rPr>
              <a:t>Reading, crafts, playing outside with neigh</a:t>
            </a:r>
            <a:r>
              <a:rPr lang="en-US" sz="1800" dirty="0">
                <a:latin typeface="Calibri" panose="020F0502020204030204" pitchFamily="34" charset="0"/>
                <a:ea typeface="Calibri" panose="020F0502020204030204" pitchFamily="34" charset="0"/>
                <a:cs typeface="Calibri" panose="020F0502020204030204" pitchFamily="34" charset="0"/>
              </a:rPr>
              <a:t>bors, meeting up with friends for food, playing with the dog, doing board games, listening to music, etc.</a:t>
            </a:r>
            <a:endParaRPr lang="en-US" sz="1800" dirty="0">
              <a:latin typeface="Calibri" panose="020F0502020204030204" pitchFamily="34" charset="0"/>
              <a:cs typeface="Calibri" panose="020F0502020204030204" pitchFamily="34" charset="0"/>
            </a:endParaRPr>
          </a:p>
          <a:p>
            <a:r>
              <a:rPr lang="en-US" sz="2400" b="1" dirty="0">
                <a:effectLst/>
                <a:latin typeface="Calibri" panose="020F0502020204030204" pitchFamily="34" charset="0"/>
                <a:ea typeface="Calibri" panose="020F0502020204030204" pitchFamily="34" charset="0"/>
                <a:cs typeface="Calibri" panose="020F0502020204030204" pitchFamily="34" charset="0"/>
              </a:rPr>
              <a:t>Consider</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u="sng" dirty="0">
                <a:effectLst/>
                <a:latin typeface="Calibri" panose="020F0502020204030204" pitchFamily="34" charset="0"/>
                <a:ea typeface="Calibri" panose="020F0502020204030204" pitchFamily="34" charset="0"/>
                <a:cs typeface="Calibri" panose="020F0502020204030204" pitchFamily="34" charset="0"/>
                <a:hlinkClick r:id="rId3"/>
              </a:rPr>
              <a:t>activities that you and other family members can do with your child</a:t>
            </a:r>
            <a:endParaRPr lang="en-US" sz="2400" u="sng" dirty="0">
              <a:latin typeface="Calibri" panose="020F0502020204030204" pitchFamily="34" charset="0"/>
              <a:ea typeface="Calibri" panose="020F0502020204030204" pitchFamily="34" charset="0"/>
              <a:cs typeface="Calibri" panose="020F0502020204030204" pitchFamily="34" charset="0"/>
            </a:endParaRPr>
          </a:p>
          <a:p>
            <a:r>
              <a:rPr lang="en-US" sz="2400" dirty="0">
                <a:effectLst/>
                <a:latin typeface="Calibri" panose="020F0502020204030204" pitchFamily="34" charset="0"/>
                <a:ea typeface="Calibri" panose="020F0502020204030204" pitchFamily="34" charset="0"/>
                <a:cs typeface="Calibri" panose="020F0502020204030204" pitchFamily="34" charset="0"/>
              </a:rPr>
              <a:t>Recognize that your kids and teens </a:t>
            </a:r>
            <a:r>
              <a:rPr lang="en-US" sz="2400" b="1" dirty="0">
                <a:effectLst/>
                <a:latin typeface="Calibri" panose="020F0502020204030204" pitchFamily="34" charset="0"/>
                <a:ea typeface="Calibri" panose="020F0502020204030204" pitchFamily="34" charset="0"/>
                <a:cs typeface="Calibri" panose="020F0502020204030204" pitchFamily="34" charset="0"/>
              </a:rPr>
              <a:t>may be using screen time</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a:effectLst/>
                <a:latin typeface="Calibri" panose="020F0502020204030204" pitchFamily="34" charset="0"/>
                <a:ea typeface="Calibri" panose="020F0502020204030204" pitchFamily="34" charset="0"/>
                <a:cs typeface="Calibri" panose="020F0502020204030204" pitchFamily="34" charset="0"/>
              </a:rPr>
              <a:t>to cope</a:t>
            </a:r>
          </a:p>
          <a:p>
            <a:pPr marL="0" indent="0">
              <a:buNone/>
            </a:pPr>
            <a:endParaRPr lang="en-US" sz="2400" dirty="0">
              <a:latin typeface="Calibri" panose="020F0502020204030204" pitchFamily="34" charset="0"/>
              <a:cs typeface="Calibri" panose="020F0502020204030204" pitchFamily="34" charset="0"/>
            </a:endParaRPr>
          </a:p>
        </p:txBody>
      </p:sp>
      <p:pic>
        <p:nvPicPr>
          <p:cNvPr id="4" name="Picture 2" descr="The One-Hour No Screen Family Challenge - iMOM">
            <a:extLst>
              <a:ext uri="{FF2B5EF4-FFF2-40B4-BE49-F238E27FC236}">
                <a16:creationId xmlns:a16="http://schemas.microsoft.com/office/drawing/2014/main" id="{8B225E0B-93E4-5B7F-23E8-444425BAD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612" r="15172" b="2"/>
          <a:stretch/>
        </p:blipFill>
        <p:spPr bwMode="auto">
          <a:xfrm>
            <a:off x="8728506" y="2291765"/>
            <a:ext cx="3175723" cy="3300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F314FA-E4C8-2EB5-482B-489F46AA29FB}"/>
              </a:ext>
            </a:extLst>
          </p:cNvPr>
          <p:cNvPicPr>
            <a:picLocks noChangeAspect="1"/>
          </p:cNvPicPr>
          <p:nvPr/>
        </p:nvPicPr>
        <p:blipFill>
          <a:blip r:embed="rId5"/>
          <a:stretch>
            <a:fillRect/>
          </a:stretch>
        </p:blipFill>
        <p:spPr>
          <a:xfrm>
            <a:off x="4751349" y="6215691"/>
            <a:ext cx="1739233" cy="673018"/>
          </a:xfrm>
          <a:prstGeom prst="rect">
            <a:avLst/>
          </a:prstGeom>
        </p:spPr>
      </p:pic>
      <p:pic>
        <p:nvPicPr>
          <p:cNvPr id="6" name="Picture 5" descr="signature_1133461033">
            <a:extLst>
              <a:ext uri="{FF2B5EF4-FFF2-40B4-BE49-F238E27FC236}">
                <a16:creationId xmlns:a16="http://schemas.microsoft.com/office/drawing/2014/main" id="{7E899CF6-A686-34E9-A1E5-4314780B7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gnature_982170018">
            <a:extLst>
              <a:ext uri="{FF2B5EF4-FFF2-40B4-BE49-F238E27FC236}">
                <a16:creationId xmlns:a16="http://schemas.microsoft.com/office/drawing/2014/main" id="{2545A7EA-7161-2CD0-7C34-9DC592D6E0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21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ight Triangle 17">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136634C-9F10-E4B9-3802-BF4846267BFC}"/>
              </a:ext>
            </a:extLst>
          </p:cNvPr>
          <p:cNvPicPr>
            <a:picLocks noChangeAspect="1"/>
          </p:cNvPicPr>
          <p:nvPr/>
        </p:nvPicPr>
        <p:blipFill>
          <a:blip r:embed="rId2"/>
          <a:stretch>
            <a:fillRect/>
          </a:stretch>
        </p:blipFill>
        <p:spPr>
          <a:xfrm>
            <a:off x="1200729" y="621337"/>
            <a:ext cx="7731268" cy="5489201"/>
          </a:xfrm>
          <a:prstGeom prst="rect">
            <a:avLst/>
          </a:prstGeom>
        </p:spPr>
      </p:pic>
      <p:sp>
        <p:nvSpPr>
          <p:cNvPr id="7" name="TextBox 6">
            <a:extLst>
              <a:ext uri="{FF2B5EF4-FFF2-40B4-BE49-F238E27FC236}">
                <a16:creationId xmlns:a16="http://schemas.microsoft.com/office/drawing/2014/main" id="{0A3C9FE0-BA70-9AE1-55CE-74693D65AA5B}"/>
              </a:ext>
            </a:extLst>
          </p:cNvPr>
          <p:cNvSpPr txBox="1"/>
          <p:nvPr/>
        </p:nvSpPr>
        <p:spPr>
          <a:xfrm>
            <a:off x="8931997" y="4720385"/>
            <a:ext cx="2952607" cy="1815882"/>
          </a:xfrm>
          <a:prstGeom prst="rect">
            <a:avLst/>
          </a:prstGeom>
          <a:noFill/>
        </p:spPr>
        <p:txBody>
          <a:bodyPr wrap="square" rtlCol="0">
            <a:spAutoFit/>
          </a:bodyPr>
          <a:lstStyle/>
          <a:p>
            <a:pPr algn="r"/>
            <a:r>
              <a:rPr lang="en-US" sz="2800" b="1" dirty="0"/>
              <a:t>4 Norms </a:t>
            </a:r>
          </a:p>
          <a:p>
            <a:pPr algn="r"/>
            <a:r>
              <a:rPr lang="en-US" sz="2800" b="1" dirty="0"/>
              <a:t>to Heal the Anxious Generation</a:t>
            </a:r>
          </a:p>
        </p:txBody>
      </p:sp>
    </p:spTree>
    <p:extLst>
      <p:ext uri="{BB962C8B-B14F-4D97-AF65-F5344CB8AC3E}">
        <p14:creationId xmlns:p14="http://schemas.microsoft.com/office/powerpoint/2010/main" val="2322891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9FF5-048B-3DB9-48DE-2842FCF25E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2CAD93-F579-CABA-2282-5ACA0981302E}"/>
              </a:ext>
            </a:extLst>
          </p:cNvPr>
          <p:cNvSpPr>
            <a:spLocks noGrp="1"/>
          </p:cNvSpPr>
          <p:nvPr>
            <p:ph type="sldNum" sz="quarter" idx="1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fld id="{E9E2E207-C40C-F646-96D8-71603115E5EB}" type="slidenum">
              <a:rPr kumimoji="0" lang="en-US" sz="900" b="0" i="0" u="none" strike="noStrike" kern="1200" cap="none" spc="0" normalizeH="0" baseline="0" noProof="0" smtClean="0">
                <a:ln>
                  <a:noFill/>
                </a:ln>
                <a:solidFill>
                  <a:srgbClr val="517FB2"/>
                </a:solidFill>
                <a:effectLst/>
                <a:uLnTx/>
                <a:uFillTx/>
                <a:latin typeface="Verdana"/>
                <a:ea typeface="+mn-ea"/>
              </a:rPr>
              <a:pPr marL="0" marR="0" lvl="0" indent="0" algn="l" defTabSz="914400" rtl="0" eaLnBrk="1" fontAlgn="auto" latinLnBrk="0" hangingPunct="1">
                <a:lnSpc>
                  <a:spcPct val="11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517FB2"/>
              </a:solidFill>
              <a:effectLst/>
              <a:uLnTx/>
              <a:uFillTx/>
              <a:latin typeface="Verdana"/>
              <a:ea typeface="+mn-ea"/>
            </a:endParaRPr>
          </a:p>
        </p:txBody>
      </p:sp>
      <p:sp>
        <p:nvSpPr>
          <p:cNvPr id="8" name="TextBox 7">
            <a:extLst>
              <a:ext uri="{FF2B5EF4-FFF2-40B4-BE49-F238E27FC236}">
                <a16:creationId xmlns:a16="http://schemas.microsoft.com/office/drawing/2014/main" id="{B582BE54-8E1D-9C25-4E89-5C7444C5F16F}"/>
              </a:ext>
            </a:extLst>
          </p:cNvPr>
          <p:cNvSpPr txBox="1"/>
          <p:nvPr/>
        </p:nvSpPr>
        <p:spPr>
          <a:xfrm rot="16200000">
            <a:off x="-1365829" y="3167390"/>
            <a:ext cx="3578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467F"/>
                </a:solidFill>
                <a:effectLst/>
                <a:uLnTx/>
                <a:uFillTx/>
                <a:latin typeface="Verdana"/>
                <a:ea typeface="+mn-ea"/>
                <a:cs typeface="+mn-cs"/>
              </a:rPr>
              <a:t>Parent Handouts</a:t>
            </a:r>
          </a:p>
        </p:txBody>
      </p:sp>
      <p:pic>
        <p:nvPicPr>
          <p:cNvPr id="6" name="Picture 5">
            <a:extLst>
              <a:ext uri="{FF2B5EF4-FFF2-40B4-BE49-F238E27FC236}">
                <a16:creationId xmlns:a16="http://schemas.microsoft.com/office/drawing/2014/main" id="{19C26EE4-DAEA-2B6C-1173-AD3677A8E659}"/>
              </a:ext>
            </a:extLst>
          </p:cNvPr>
          <p:cNvPicPr>
            <a:picLocks noChangeAspect="1"/>
          </p:cNvPicPr>
          <p:nvPr/>
        </p:nvPicPr>
        <p:blipFill>
          <a:blip r:embed="rId3"/>
          <a:stretch>
            <a:fillRect/>
          </a:stretch>
        </p:blipFill>
        <p:spPr>
          <a:xfrm>
            <a:off x="1049227" y="0"/>
            <a:ext cx="5316565" cy="6858000"/>
          </a:xfrm>
          <a:prstGeom prst="rect">
            <a:avLst/>
          </a:prstGeom>
        </p:spPr>
      </p:pic>
      <p:pic>
        <p:nvPicPr>
          <p:cNvPr id="9" name="Picture 8">
            <a:extLst>
              <a:ext uri="{FF2B5EF4-FFF2-40B4-BE49-F238E27FC236}">
                <a16:creationId xmlns:a16="http://schemas.microsoft.com/office/drawing/2014/main" id="{CB7EFDDD-0AE3-D8DF-2A48-3A8CE74D82F6}"/>
              </a:ext>
            </a:extLst>
          </p:cNvPr>
          <p:cNvPicPr>
            <a:picLocks noChangeAspect="1"/>
          </p:cNvPicPr>
          <p:nvPr/>
        </p:nvPicPr>
        <p:blipFill>
          <a:blip r:embed="rId4"/>
          <a:stretch>
            <a:fillRect/>
          </a:stretch>
        </p:blipFill>
        <p:spPr>
          <a:xfrm>
            <a:off x="6730126" y="0"/>
            <a:ext cx="5300202" cy="6858000"/>
          </a:xfrm>
          <a:prstGeom prst="rect">
            <a:avLst/>
          </a:prstGeom>
        </p:spPr>
      </p:pic>
    </p:spTree>
    <p:extLst>
      <p:ext uri="{BB962C8B-B14F-4D97-AF65-F5344CB8AC3E}">
        <p14:creationId xmlns:p14="http://schemas.microsoft.com/office/powerpoint/2010/main" val="4261412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dirty="0"/>
              <a:t>When to Get Additional Help</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a:xfrm>
            <a:off x="8610600" y="6356350"/>
            <a:ext cx="2743200" cy="365125"/>
          </a:xfrm>
        </p:spPr>
        <p:txBody>
          <a:bodyPr>
            <a:normAutofit/>
          </a:bodyPr>
          <a:lstStyle/>
          <a:p>
            <a:pPr>
              <a:spcAft>
                <a:spcPts val="600"/>
              </a:spcAft>
              <a:defRPr/>
            </a:pPr>
            <a:fld id="{E9E2E207-C40C-F646-96D8-71603115E5EB}" type="slidenum">
              <a:rPr lang="en-US" smtClean="0"/>
              <a:pPr>
                <a:spcAft>
                  <a:spcPts val="600"/>
                </a:spcAft>
                <a:defRPr/>
              </a:pPr>
              <a:t>27</a:t>
            </a:fld>
            <a:endParaRPr lang="en-US"/>
          </a:p>
        </p:txBody>
      </p:sp>
      <p:graphicFrame>
        <p:nvGraphicFramePr>
          <p:cNvPr id="6" name="Content Placeholder 2">
            <a:extLst>
              <a:ext uri="{FF2B5EF4-FFF2-40B4-BE49-F238E27FC236}">
                <a16:creationId xmlns:a16="http://schemas.microsoft.com/office/drawing/2014/main" id="{BA04A873-A696-46CD-9884-88FE80ED8CED}"/>
              </a:ext>
            </a:extLst>
          </p:cNvPr>
          <p:cNvGraphicFramePr>
            <a:graphicFrameLocks noGrp="1"/>
          </p:cNvGraphicFramePr>
          <p:nvPr>
            <p:ph idx="1"/>
            <p:extLst>
              <p:ext uri="{D42A27DB-BD31-4B8C-83A1-F6EECF244321}">
                <p14:modId xmlns:p14="http://schemas.microsoft.com/office/powerpoint/2010/main" val="133466209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61B001C-B7D4-E2A3-B2AC-80D271BD2E15}"/>
              </a:ext>
            </a:extLst>
          </p:cNvPr>
          <p:cNvPicPr>
            <a:picLocks noChangeAspect="1"/>
          </p:cNvPicPr>
          <p:nvPr/>
        </p:nvPicPr>
        <p:blipFill>
          <a:blip r:embed="rId8"/>
          <a:stretch>
            <a:fillRect/>
          </a:stretch>
        </p:blipFill>
        <p:spPr>
          <a:xfrm>
            <a:off x="4751349" y="6215691"/>
            <a:ext cx="1739233" cy="673018"/>
          </a:xfrm>
          <a:prstGeom prst="rect">
            <a:avLst/>
          </a:prstGeom>
        </p:spPr>
      </p:pic>
      <p:pic>
        <p:nvPicPr>
          <p:cNvPr id="5" name="Picture 4" descr="signature_1133461033">
            <a:extLst>
              <a:ext uri="{FF2B5EF4-FFF2-40B4-BE49-F238E27FC236}">
                <a16:creationId xmlns:a16="http://schemas.microsoft.com/office/drawing/2014/main" id="{AFCC749F-2E05-7D38-94E1-1412FB9C0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gnature_982170018">
            <a:extLst>
              <a:ext uri="{FF2B5EF4-FFF2-40B4-BE49-F238E27FC236}">
                <a16:creationId xmlns:a16="http://schemas.microsoft.com/office/drawing/2014/main" id="{E44CBD2D-B680-9390-781F-D2FDCF708B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15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2A68DF-B6A5-8445-B8E1-6D37C1A1C796}"/>
              </a:ext>
            </a:extLst>
          </p:cNvPr>
          <p:cNvSpPr>
            <a:spLocks noGrp="1"/>
          </p:cNvSpPr>
          <p:nvPr>
            <p:ph type="title"/>
          </p:nvPr>
        </p:nvSpPr>
        <p:spPr>
          <a:xfrm>
            <a:off x="838200" y="365125"/>
            <a:ext cx="10515600" cy="1325563"/>
          </a:xfrm>
        </p:spPr>
        <p:txBody>
          <a:bodyPr>
            <a:normAutofit/>
          </a:bodyPr>
          <a:lstStyle/>
          <a:p>
            <a:r>
              <a:rPr lang="en-US" dirty="0"/>
              <a:t>What Additional Help is Out There?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C390411-C2F0-0747-B532-2142FCBFCB6F}"/>
              </a:ext>
            </a:extLst>
          </p:cNvPr>
          <p:cNvSpPr>
            <a:spLocks noGrp="1"/>
          </p:cNvSpPr>
          <p:nvPr>
            <p:ph idx="1"/>
          </p:nvPr>
        </p:nvSpPr>
        <p:spPr>
          <a:xfrm>
            <a:off x="838200" y="1825625"/>
            <a:ext cx="10515600" cy="4351338"/>
          </a:xfrm>
        </p:spPr>
        <p:txBody>
          <a:bodyPr>
            <a:normAutofit/>
          </a:bodyPr>
          <a:lstStyle/>
          <a:p>
            <a:r>
              <a:rPr lang="en-US" b="1" dirty="0"/>
              <a:t>Therapy</a:t>
            </a:r>
            <a:r>
              <a:rPr lang="en-US" dirty="0"/>
              <a:t> with a mental health clinician</a:t>
            </a:r>
          </a:p>
          <a:p>
            <a:pPr lvl="1"/>
            <a:r>
              <a:rPr lang="en-US" dirty="0"/>
              <a:t>Help create and implement attendance plan</a:t>
            </a:r>
          </a:p>
          <a:p>
            <a:pPr lvl="1"/>
            <a:r>
              <a:rPr lang="en-US" dirty="0"/>
              <a:t>Support your child with managing anxiety or other mental health challenges, if applicable</a:t>
            </a:r>
          </a:p>
          <a:p>
            <a:pPr lvl="1"/>
            <a:endParaRPr lang="en-US" dirty="0"/>
          </a:p>
          <a:p>
            <a:r>
              <a:rPr lang="en-US" b="1" dirty="0"/>
              <a:t>Medication management </a:t>
            </a:r>
            <a:r>
              <a:rPr lang="en-US" dirty="0"/>
              <a:t>of mental health problems (anxiety, depression, ADHD) through primary care provider or psychiatrist</a:t>
            </a:r>
          </a:p>
          <a:p>
            <a:endParaRPr lang="en-US" dirty="0"/>
          </a:p>
          <a:p>
            <a:pPr marL="0" indent="0">
              <a:buNone/>
            </a:pPr>
            <a:endParaRPr lang="en-US" dirty="0"/>
          </a:p>
        </p:txBody>
      </p:sp>
      <p:pic>
        <p:nvPicPr>
          <p:cNvPr id="4" name="Picture 3">
            <a:extLst>
              <a:ext uri="{FF2B5EF4-FFF2-40B4-BE49-F238E27FC236}">
                <a16:creationId xmlns:a16="http://schemas.microsoft.com/office/drawing/2014/main" id="{04F04A4C-32E3-75B9-8960-82AD0F553EB4}"/>
              </a:ext>
            </a:extLst>
          </p:cNvPr>
          <p:cNvPicPr>
            <a:picLocks noChangeAspect="1"/>
          </p:cNvPicPr>
          <p:nvPr/>
        </p:nvPicPr>
        <p:blipFill>
          <a:blip r:embed="rId3"/>
          <a:stretch>
            <a:fillRect/>
          </a:stretch>
        </p:blipFill>
        <p:spPr>
          <a:xfrm>
            <a:off x="4751349" y="6215691"/>
            <a:ext cx="1739233" cy="673018"/>
          </a:xfrm>
          <a:prstGeom prst="rect">
            <a:avLst/>
          </a:prstGeom>
        </p:spPr>
      </p:pic>
      <p:pic>
        <p:nvPicPr>
          <p:cNvPr id="5" name="Picture 4" descr="signature_1133461033">
            <a:extLst>
              <a:ext uri="{FF2B5EF4-FFF2-40B4-BE49-F238E27FC236}">
                <a16:creationId xmlns:a16="http://schemas.microsoft.com/office/drawing/2014/main" id="{AC75837C-F0A6-2F61-7451-71FCC004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ignature_982170018">
            <a:extLst>
              <a:ext uri="{FF2B5EF4-FFF2-40B4-BE49-F238E27FC236}">
                <a16:creationId xmlns:a16="http://schemas.microsoft.com/office/drawing/2014/main" id="{F0ECCD8F-27B8-E57C-D703-D81C49C68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99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377854-4292-3C48-95BF-6F3ADE000D92}"/>
              </a:ext>
            </a:extLst>
          </p:cNvPr>
          <p:cNvSpPr>
            <a:spLocks noGrp="1"/>
          </p:cNvSpPr>
          <p:nvPr>
            <p:ph idx="1"/>
          </p:nvPr>
        </p:nvSpPr>
        <p:spPr>
          <a:xfrm>
            <a:off x="244882" y="1183753"/>
            <a:ext cx="11615022" cy="1250965"/>
          </a:xfrm>
          <a:ln w="38100" cap="rnd" cmpd="sng">
            <a:solidFill>
              <a:schemeClr val="accent6"/>
            </a:solidFill>
            <a:miter lim="800000"/>
          </a:ln>
        </p:spPr>
        <p:txBody>
          <a:bodyPr>
            <a:normAutofit fontScale="85000" lnSpcReduction="20000"/>
          </a:bodyPr>
          <a:lstStyle/>
          <a:p>
            <a:pPr lvl="1"/>
            <a:endParaRPr lang="en-US" sz="500" b="1" dirty="0">
              <a:solidFill>
                <a:schemeClr val="accent1">
                  <a:lumMod val="75000"/>
                </a:schemeClr>
              </a:solidFill>
            </a:endParaRPr>
          </a:p>
          <a:p>
            <a:pPr lvl="1"/>
            <a:r>
              <a:rPr lang="en-US" sz="2200" b="1" dirty="0">
                <a:solidFill>
                  <a:schemeClr val="accent1">
                    <a:lumMod val="75000"/>
                  </a:schemeClr>
                </a:solidFill>
              </a:rPr>
              <a:t>Person-In-Crisis &amp; Mobile Crisis Teams: 2 -1 -1 (Life line)</a:t>
            </a:r>
          </a:p>
          <a:p>
            <a:pPr lvl="1"/>
            <a:r>
              <a:rPr lang="en-US" sz="2200" b="1" dirty="0">
                <a:solidFill>
                  <a:schemeClr val="accent1">
                    <a:lumMod val="75000"/>
                  </a:schemeClr>
                </a:solidFill>
              </a:rPr>
              <a:t>UR Medicine:  Brighter Days Mental Health Urgent Care (585) 275-8686 (12 – 7, 7 days/week)</a:t>
            </a:r>
          </a:p>
          <a:p>
            <a:pPr lvl="1"/>
            <a:r>
              <a:rPr lang="en-US" sz="2200" b="1" dirty="0">
                <a:solidFill>
                  <a:schemeClr val="accent1">
                    <a:lumMod val="75000"/>
                  </a:schemeClr>
                </a:solidFill>
              </a:rPr>
              <a:t>UR Medicine: Comprehensive Psychiatric Emergency Program (CPEP) (9-1-1)</a:t>
            </a:r>
          </a:p>
          <a:p>
            <a:pPr lvl="1"/>
            <a:r>
              <a:rPr lang="en-US" sz="2200" b="1" dirty="0">
                <a:solidFill>
                  <a:schemeClr val="accent1">
                    <a:lumMod val="75000"/>
                  </a:schemeClr>
                </a:solidFill>
              </a:rPr>
              <a:t>Local emergency department (e.g., RGH, Clifton Springs, etc.)</a:t>
            </a:r>
            <a:endParaRPr lang="en-US" sz="2200" b="1" dirty="0"/>
          </a:p>
        </p:txBody>
      </p:sp>
      <p:sp>
        <p:nvSpPr>
          <p:cNvPr id="6" name="TextBox 5">
            <a:extLst>
              <a:ext uri="{FF2B5EF4-FFF2-40B4-BE49-F238E27FC236}">
                <a16:creationId xmlns:a16="http://schemas.microsoft.com/office/drawing/2014/main" id="{148622B8-9FDA-124A-9772-E0219718932E}"/>
              </a:ext>
            </a:extLst>
          </p:cNvPr>
          <p:cNvSpPr txBox="1"/>
          <p:nvPr/>
        </p:nvSpPr>
        <p:spPr>
          <a:xfrm>
            <a:off x="244882" y="2920005"/>
            <a:ext cx="5535431" cy="3677930"/>
          </a:xfrm>
          <a:prstGeom prst="rect">
            <a:avLst/>
          </a:prstGeom>
          <a:noFill/>
          <a:ln w="38100" cap="rnd" cmpd="sng">
            <a:solidFill>
              <a:schemeClr val="accent6"/>
            </a:solidFill>
            <a:miter lim="800000"/>
          </a:ln>
        </p:spPr>
        <p:txBody>
          <a:bodyPr wrap="square">
            <a:spAutoFit/>
          </a:bodyPr>
          <a:lstStyle/>
          <a:p>
            <a:pPr marL="0" indent="0" algn="ctr">
              <a:spcAft>
                <a:spcPts val="600"/>
              </a:spcAft>
              <a:buNone/>
            </a:pPr>
            <a:r>
              <a:rPr lang="en-US" sz="2400" b="1" u="sng" dirty="0">
                <a:solidFill>
                  <a:schemeClr val="accent1"/>
                </a:solidFill>
              </a:rPr>
              <a:t>Help Lines</a:t>
            </a:r>
          </a:p>
          <a:p>
            <a:pPr lvl="0"/>
            <a:r>
              <a:rPr lang="en-US" sz="1600" b="1" dirty="0"/>
              <a:t>UR Med Crisis Call Line (24 Hours)- </a:t>
            </a:r>
            <a:r>
              <a:rPr lang="en-US" sz="1200" i="1" dirty="0"/>
              <a:t>(Can call even if not a patient)</a:t>
            </a:r>
          </a:p>
          <a:p>
            <a:pPr lvl="1"/>
            <a:r>
              <a:rPr lang="en-US" sz="1200" dirty="0"/>
              <a:t>(585) 275-8686</a:t>
            </a:r>
          </a:p>
          <a:p>
            <a:pPr lvl="0"/>
            <a:r>
              <a:rPr lang="en-US" sz="1600" b="1" dirty="0"/>
              <a:t>National Suicide Prevention Hotline (24 Hours)</a:t>
            </a:r>
            <a:endParaRPr lang="en-US" sz="1200" dirty="0"/>
          </a:p>
          <a:p>
            <a:pPr lvl="1"/>
            <a:r>
              <a:rPr lang="en-US" sz="1400" b="1" dirty="0"/>
              <a:t>9-8-8</a:t>
            </a:r>
            <a:r>
              <a:rPr lang="en-US" sz="1400" dirty="0"/>
              <a:t> or online chat platform @ </a:t>
            </a:r>
            <a:r>
              <a:rPr lang="en-US" sz="1400" u="sng" dirty="0">
                <a:hlinkClick r:id="rId2"/>
              </a:rPr>
              <a:t>https://suicidepreventionlifeline.org/chat/</a:t>
            </a:r>
            <a:endParaRPr lang="en-US" sz="1200" dirty="0"/>
          </a:p>
          <a:p>
            <a:pPr lvl="0"/>
            <a:r>
              <a:rPr lang="en-US" sz="1600" b="1" dirty="0"/>
              <a:t>National Parent Helpline</a:t>
            </a:r>
            <a:r>
              <a:rPr lang="en-US" sz="1600" dirty="0"/>
              <a:t> </a:t>
            </a:r>
            <a:endParaRPr lang="en-US" sz="1200" dirty="0"/>
          </a:p>
          <a:p>
            <a:pPr lvl="1"/>
            <a:r>
              <a:rPr lang="en-US" sz="1400" dirty="0"/>
              <a:t>Available Monday through Friday, 1-10 pm @ 855-427-2736</a:t>
            </a:r>
            <a:endParaRPr lang="en-US" sz="1200" dirty="0"/>
          </a:p>
          <a:p>
            <a:pPr lvl="0"/>
            <a:r>
              <a:rPr lang="en-US" sz="1600" b="1" dirty="0"/>
              <a:t>Crisis Text Line (24 hours)</a:t>
            </a:r>
          </a:p>
          <a:p>
            <a:pPr lvl="1"/>
            <a:r>
              <a:rPr lang="en-US" sz="1400" dirty="0"/>
              <a:t>Text MHA to 741741, and you will be connected to a trained Crisis Counselor </a:t>
            </a:r>
            <a:endParaRPr lang="en-US" sz="1200" dirty="0"/>
          </a:p>
          <a:p>
            <a:pPr lvl="0"/>
            <a:r>
              <a:rPr lang="en-US" sz="1600" b="1" dirty="0"/>
              <a:t>Trevor Project (24 hours)</a:t>
            </a:r>
          </a:p>
          <a:p>
            <a:pPr lvl="1"/>
            <a:r>
              <a:rPr lang="en-US" sz="1400" dirty="0"/>
              <a:t>Suicide hotline: 1-866-488-7386</a:t>
            </a:r>
          </a:p>
          <a:p>
            <a:pPr lvl="1"/>
            <a:r>
              <a:rPr lang="en-US" sz="1400" dirty="0" err="1"/>
              <a:t>TrevorChat</a:t>
            </a:r>
            <a:r>
              <a:rPr lang="en-US" sz="1400" dirty="0"/>
              <a:t>: https://</a:t>
            </a:r>
            <a:r>
              <a:rPr lang="en-US" sz="1400" dirty="0" err="1"/>
              <a:t>www.thetrevorproject.org</a:t>
            </a:r>
            <a:r>
              <a:rPr lang="en-US" sz="1400" dirty="0"/>
              <a:t>/get-help-now/</a:t>
            </a:r>
          </a:p>
          <a:p>
            <a:pPr lvl="1"/>
            <a:r>
              <a:rPr lang="en-US" sz="1400" dirty="0" err="1"/>
              <a:t>TrevorText</a:t>
            </a:r>
            <a:r>
              <a:rPr lang="en-US" sz="1400" dirty="0"/>
              <a:t>: Text </a:t>
            </a:r>
            <a:r>
              <a:rPr lang="en-US" sz="1400" b="1" dirty="0"/>
              <a:t>START</a:t>
            </a:r>
            <a:r>
              <a:rPr lang="en-US" sz="1400" dirty="0"/>
              <a:t> to 678678</a:t>
            </a:r>
          </a:p>
        </p:txBody>
      </p:sp>
      <p:sp>
        <p:nvSpPr>
          <p:cNvPr id="7" name="Content Placeholder 2">
            <a:extLst>
              <a:ext uri="{FF2B5EF4-FFF2-40B4-BE49-F238E27FC236}">
                <a16:creationId xmlns:a16="http://schemas.microsoft.com/office/drawing/2014/main" id="{7285DDD5-BE37-474C-84AB-00077030DFFE}"/>
              </a:ext>
            </a:extLst>
          </p:cNvPr>
          <p:cNvSpPr txBox="1">
            <a:spLocks/>
          </p:cNvSpPr>
          <p:nvPr/>
        </p:nvSpPr>
        <p:spPr>
          <a:xfrm>
            <a:off x="5932226" y="2920005"/>
            <a:ext cx="5927678" cy="3677930"/>
          </a:xfrm>
          <a:prstGeom prst="rect">
            <a:avLst/>
          </a:prstGeom>
          <a:ln w="38100" cap="rnd" cmpd="sng">
            <a:solidFill>
              <a:schemeClr val="accent6"/>
            </a:solidFill>
            <a:miter lim="800000"/>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Arial" panose="020B0604020202020204" pitchFamily="34" charset="0"/>
              <a:buNone/>
            </a:pPr>
            <a:r>
              <a:rPr lang="en-US" sz="2400" b="1" u="sng" dirty="0">
                <a:solidFill>
                  <a:schemeClr val="accent1"/>
                </a:solidFill>
              </a:rPr>
              <a:t>Behavioral Health Therapy Supports</a:t>
            </a:r>
            <a:endParaRPr lang="en-US" sz="1000" b="1" u="sng" dirty="0">
              <a:solidFill>
                <a:schemeClr val="accent1"/>
              </a:solidFill>
            </a:endParaRPr>
          </a:p>
          <a:p>
            <a:pPr>
              <a:spcBef>
                <a:spcPts val="600"/>
              </a:spcBef>
            </a:pPr>
            <a:r>
              <a:rPr lang="en-US" sz="1600" b="1" dirty="0"/>
              <a:t>Rochester Regional Health: Genesee Mental Health Center (GMHC)*</a:t>
            </a:r>
            <a:r>
              <a:rPr lang="en-US" sz="1600" dirty="0"/>
              <a:t> - 585-922-7770</a:t>
            </a:r>
          </a:p>
          <a:p>
            <a:pPr>
              <a:spcBef>
                <a:spcPts val="600"/>
              </a:spcBef>
            </a:pPr>
            <a:r>
              <a:rPr lang="en-US" sz="1600" b="1" dirty="0"/>
              <a:t>Liberty Resource Behavioral Health* - </a:t>
            </a:r>
            <a:r>
              <a:rPr lang="en-US" sz="1600" dirty="0"/>
              <a:t>(585) 410-3370</a:t>
            </a:r>
          </a:p>
          <a:p>
            <a:pPr>
              <a:spcBef>
                <a:spcPts val="600"/>
              </a:spcBef>
            </a:pPr>
            <a:r>
              <a:rPr lang="en-US" sz="1600" b="1" dirty="0"/>
              <a:t>UR Medicine: Pediatric Behavioral Health &amp; Wellness (PBH&amp;W) Outpatient Services - </a:t>
            </a:r>
            <a:r>
              <a:rPr lang="en-US" sz="1600" dirty="0"/>
              <a:t>585-279-7800</a:t>
            </a:r>
          </a:p>
          <a:p>
            <a:pPr>
              <a:spcBef>
                <a:spcPts val="600"/>
              </a:spcBef>
            </a:pPr>
            <a:r>
              <a:rPr lang="en-US" sz="1600" b="1" dirty="0"/>
              <a:t>Catholic Family Center (CFC) -  </a:t>
            </a:r>
            <a:r>
              <a:rPr lang="en-US" sz="1600" dirty="0"/>
              <a:t>585-546-7220</a:t>
            </a:r>
          </a:p>
          <a:p>
            <a:pPr>
              <a:spcBef>
                <a:spcPts val="600"/>
              </a:spcBef>
            </a:pPr>
            <a:r>
              <a:rPr lang="en-US" sz="1600" b="1" dirty="0"/>
              <a:t>Villa of Hope Behavioral Health Clinic - </a:t>
            </a:r>
            <a:r>
              <a:rPr lang="en-US" sz="1600" dirty="0"/>
              <a:t>585-328-0834 </a:t>
            </a:r>
          </a:p>
          <a:p>
            <a:pPr>
              <a:spcBef>
                <a:spcPts val="600"/>
              </a:spcBef>
            </a:pPr>
            <a:r>
              <a:rPr lang="en-US" sz="1600" b="1" dirty="0"/>
              <a:t>Family Access &amp; Connection Team (FACT) - </a:t>
            </a:r>
            <a:r>
              <a:rPr lang="en-US" sz="1600" dirty="0"/>
              <a:t>585-753-2639, </a:t>
            </a:r>
            <a:r>
              <a:rPr lang="en-US" sz="1600" dirty="0">
                <a:hlinkClick r:id="rId3"/>
              </a:rPr>
              <a:t>https://www.monroecounty.gov/hs-fact-far</a:t>
            </a:r>
            <a:r>
              <a:rPr lang="en-US" sz="1600" dirty="0"/>
              <a:t> </a:t>
            </a:r>
          </a:p>
          <a:p>
            <a:pPr>
              <a:spcBef>
                <a:spcPts val="600"/>
              </a:spcBef>
            </a:pPr>
            <a:r>
              <a:rPr lang="en-US" sz="1600" b="1" dirty="0"/>
              <a:t>Finding Private Practitioners -  </a:t>
            </a:r>
            <a:r>
              <a:rPr lang="en-US" sz="1600" dirty="0">
                <a:hlinkClick r:id="rId4"/>
              </a:rPr>
              <a:t>www.psychologytoday.com</a:t>
            </a:r>
            <a:r>
              <a:rPr lang="en-US" sz="1600" dirty="0"/>
              <a:t> or </a:t>
            </a:r>
            <a:r>
              <a:rPr lang="en-US" sz="1600" dirty="0">
                <a:hlinkClick r:id="rId5"/>
              </a:rPr>
              <a:t>www.therapyden.com</a:t>
            </a:r>
            <a:r>
              <a:rPr lang="en-US" sz="1600" dirty="0"/>
              <a:t> </a:t>
            </a:r>
          </a:p>
          <a:p>
            <a:pPr marL="0" indent="0">
              <a:spcBef>
                <a:spcPts val="600"/>
              </a:spcBef>
              <a:buNone/>
            </a:pPr>
            <a:r>
              <a:rPr lang="en-US" sz="1600" i="1" dirty="0"/>
              <a:t>* Often has walk-in hours available – call ahead for hours</a:t>
            </a:r>
          </a:p>
        </p:txBody>
      </p:sp>
      <p:sp>
        <p:nvSpPr>
          <p:cNvPr id="8" name="TextBox 7">
            <a:extLst>
              <a:ext uri="{FF2B5EF4-FFF2-40B4-BE49-F238E27FC236}">
                <a16:creationId xmlns:a16="http://schemas.microsoft.com/office/drawing/2014/main" id="{6356B71A-945B-7542-90D4-D66A1B169ABB}"/>
              </a:ext>
            </a:extLst>
          </p:cNvPr>
          <p:cNvSpPr txBox="1"/>
          <p:nvPr/>
        </p:nvSpPr>
        <p:spPr>
          <a:xfrm>
            <a:off x="244882" y="2419765"/>
            <a:ext cx="11947118" cy="492443"/>
          </a:xfrm>
          <a:prstGeom prst="rect">
            <a:avLst/>
          </a:prstGeom>
          <a:noFill/>
        </p:spPr>
        <p:txBody>
          <a:bodyPr wrap="square" rtlCol="0">
            <a:spAutoFit/>
          </a:bodyPr>
          <a:lstStyle/>
          <a:p>
            <a:r>
              <a:rPr lang="en-US" sz="2600" b="1" i="1" dirty="0"/>
              <a:t>What are the options if a student needs help but is </a:t>
            </a:r>
            <a:r>
              <a:rPr lang="en-US" sz="2600" b="1" i="1" u="sng" dirty="0"/>
              <a:t>not in a crisis</a:t>
            </a:r>
            <a:r>
              <a:rPr lang="en-US" sz="2600" b="1" i="1" dirty="0"/>
              <a:t>?</a:t>
            </a:r>
          </a:p>
        </p:txBody>
      </p:sp>
      <p:sp>
        <p:nvSpPr>
          <p:cNvPr id="9" name="TextBox 8">
            <a:extLst>
              <a:ext uri="{FF2B5EF4-FFF2-40B4-BE49-F238E27FC236}">
                <a16:creationId xmlns:a16="http://schemas.microsoft.com/office/drawing/2014/main" id="{42D734FB-965F-1242-B9BB-1A1426606D71}"/>
              </a:ext>
            </a:extLst>
          </p:cNvPr>
          <p:cNvSpPr txBox="1"/>
          <p:nvPr/>
        </p:nvSpPr>
        <p:spPr>
          <a:xfrm>
            <a:off x="1630407" y="101091"/>
            <a:ext cx="8603637" cy="523220"/>
          </a:xfrm>
          <a:prstGeom prst="rect">
            <a:avLst/>
          </a:prstGeom>
          <a:noFill/>
        </p:spPr>
        <p:txBody>
          <a:bodyPr wrap="none" rtlCol="0">
            <a:spAutoFit/>
          </a:bodyPr>
          <a:lstStyle/>
          <a:p>
            <a:r>
              <a:rPr lang="en-US" sz="2800" b="1" u="sng" dirty="0">
                <a:solidFill>
                  <a:schemeClr val="accent1"/>
                </a:solidFill>
              </a:rPr>
              <a:t>Pediatric Behavioral Health Resources in Monroe County</a:t>
            </a:r>
          </a:p>
        </p:txBody>
      </p:sp>
      <p:sp>
        <p:nvSpPr>
          <p:cNvPr id="11" name="TextBox 10">
            <a:extLst>
              <a:ext uri="{FF2B5EF4-FFF2-40B4-BE49-F238E27FC236}">
                <a16:creationId xmlns:a16="http://schemas.microsoft.com/office/drawing/2014/main" id="{1B099EEA-5959-164C-9F3D-D74EA965209A}"/>
              </a:ext>
            </a:extLst>
          </p:cNvPr>
          <p:cNvSpPr txBox="1"/>
          <p:nvPr/>
        </p:nvSpPr>
        <p:spPr>
          <a:xfrm>
            <a:off x="244882" y="632108"/>
            <a:ext cx="8521981" cy="492443"/>
          </a:xfrm>
          <a:prstGeom prst="rect">
            <a:avLst/>
          </a:prstGeom>
          <a:noFill/>
          <a:ln cmpd="sng">
            <a:noFill/>
            <a:miter lim="800000"/>
          </a:ln>
        </p:spPr>
        <p:txBody>
          <a:bodyPr wrap="square">
            <a:spAutoFit/>
          </a:bodyPr>
          <a:lstStyle/>
          <a:p>
            <a:pPr marL="0" indent="0">
              <a:buNone/>
            </a:pPr>
            <a:r>
              <a:rPr lang="en-US" sz="2600" b="1" i="1" dirty="0"/>
              <a:t>What are the options if the student </a:t>
            </a:r>
            <a:r>
              <a:rPr lang="en-US" sz="2600" b="1" i="1" u="sng" dirty="0"/>
              <a:t>in crisis</a:t>
            </a:r>
            <a:r>
              <a:rPr lang="en-US" sz="2600" b="1" i="1" dirty="0"/>
              <a:t>?</a:t>
            </a:r>
            <a:endParaRPr lang="en-US" sz="2600" b="1" i="1" dirty="0">
              <a:solidFill>
                <a:schemeClr val="accent1">
                  <a:lumMod val="75000"/>
                </a:schemeClr>
              </a:solidFill>
            </a:endParaRPr>
          </a:p>
        </p:txBody>
      </p:sp>
      <p:pic>
        <p:nvPicPr>
          <p:cNvPr id="4" name="Picture 3">
            <a:extLst>
              <a:ext uri="{FF2B5EF4-FFF2-40B4-BE49-F238E27FC236}">
                <a16:creationId xmlns:a16="http://schemas.microsoft.com/office/drawing/2014/main" id="{2EC42B11-ACCE-D640-97B1-BA2862B8E0F6}"/>
              </a:ext>
            </a:extLst>
          </p:cNvPr>
          <p:cNvPicPr>
            <a:picLocks noChangeAspect="1"/>
          </p:cNvPicPr>
          <p:nvPr/>
        </p:nvPicPr>
        <p:blipFill>
          <a:blip r:embed="rId6"/>
          <a:stretch>
            <a:fillRect/>
          </a:stretch>
        </p:blipFill>
        <p:spPr>
          <a:xfrm>
            <a:off x="10472174" y="101091"/>
            <a:ext cx="1578768" cy="555904"/>
          </a:xfrm>
          <a:prstGeom prst="rect">
            <a:avLst/>
          </a:prstGeom>
        </p:spPr>
      </p:pic>
      <p:pic>
        <p:nvPicPr>
          <p:cNvPr id="12" name="Picture 4" descr="Image result for URMC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882" y="101091"/>
            <a:ext cx="893898" cy="65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39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39D7BF84-4667-F104-7DA0-ADA8C25FC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 r="5637"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CA3F7F-E87E-A2D1-116B-FC23D5C6D691}"/>
              </a:ext>
            </a:extLst>
          </p:cNvPr>
          <p:cNvSpPr>
            <a:spLocks noGrp="1"/>
          </p:cNvSpPr>
          <p:nvPr>
            <p:ph type="title"/>
          </p:nvPr>
        </p:nvSpPr>
        <p:spPr>
          <a:xfrm>
            <a:off x="6526924" y="365125"/>
            <a:ext cx="5662027" cy="927647"/>
          </a:xfrm>
        </p:spPr>
        <p:txBody>
          <a:bodyPr vert="horz" lIns="91440" tIns="45720" rIns="91440" bIns="45720" rtlCol="0" anchor="ctr">
            <a:normAutofit/>
          </a:bodyPr>
          <a:lstStyle/>
          <a:p>
            <a:r>
              <a:rPr lang="en-US" sz="4000" b="1" dirty="0"/>
              <a:t>The Decline of Free-Play</a:t>
            </a:r>
          </a:p>
        </p:txBody>
      </p:sp>
      <p:sp>
        <p:nvSpPr>
          <p:cNvPr id="4" name="TextBox 3">
            <a:extLst>
              <a:ext uri="{FF2B5EF4-FFF2-40B4-BE49-F238E27FC236}">
                <a16:creationId xmlns:a16="http://schemas.microsoft.com/office/drawing/2014/main" id="{700DB64A-AB0C-20AB-53B9-0F2FEA7D6FB4}"/>
              </a:ext>
            </a:extLst>
          </p:cNvPr>
          <p:cNvSpPr txBox="1"/>
          <p:nvPr/>
        </p:nvSpPr>
        <p:spPr>
          <a:xfrm>
            <a:off x="8233037" y="1292772"/>
            <a:ext cx="3822189" cy="3742762"/>
          </a:xfrm>
          <a:prstGeom prst="rect">
            <a:avLst/>
          </a:prstGeom>
        </p:spPr>
        <p:txBody>
          <a:bodyPr vert="horz" lIns="91440" tIns="45720" rIns="91440" bIns="45720" rtlCol="0">
            <a:normAutofit/>
          </a:bodyPr>
          <a:lstStyle/>
          <a:p>
            <a:pPr>
              <a:lnSpc>
                <a:spcPct val="90000"/>
              </a:lnSpc>
              <a:spcAft>
                <a:spcPts val="600"/>
              </a:spcAft>
            </a:pPr>
            <a:r>
              <a:rPr lang="en-US" sz="2000" b="1" dirty="0"/>
              <a:t>What would happen if two 10-year-olds played in a local park without adults around?</a:t>
            </a:r>
          </a:p>
          <a:p>
            <a:pPr marL="285750" indent="-228600">
              <a:lnSpc>
                <a:spcPct val="90000"/>
              </a:lnSpc>
              <a:spcAft>
                <a:spcPts val="600"/>
              </a:spcAft>
              <a:buFont typeface="Arial" panose="020B0604020202020204" pitchFamily="34" charset="0"/>
              <a:buChar char="•"/>
            </a:pPr>
            <a:r>
              <a:rPr lang="en-US" sz="2000" dirty="0"/>
              <a:t> 60% report children would likely to get injured. </a:t>
            </a:r>
          </a:p>
          <a:p>
            <a:pPr marL="285750" indent="-228600">
              <a:lnSpc>
                <a:spcPct val="90000"/>
              </a:lnSpc>
              <a:spcAft>
                <a:spcPts val="600"/>
              </a:spcAft>
              <a:buFont typeface="Arial" panose="020B0604020202020204" pitchFamily="34" charset="0"/>
              <a:buChar char="•"/>
            </a:pPr>
            <a:r>
              <a:rPr lang="en-US" sz="2000" dirty="0"/>
              <a:t>50% thought they would likely get abducted.</a:t>
            </a:r>
          </a:p>
          <a:p>
            <a:pPr marL="285750" indent="-228600">
              <a:lnSpc>
                <a:spcPct val="90000"/>
              </a:lnSpc>
              <a:spcAft>
                <a:spcPts val="600"/>
              </a:spcAft>
              <a:buFont typeface="Arial" panose="020B0604020202020204" pitchFamily="34" charset="0"/>
              <a:buChar char="•"/>
            </a:pPr>
            <a:endParaRPr lang="en-US" sz="2000" dirty="0"/>
          </a:p>
          <a:p>
            <a:pPr marL="57150">
              <a:lnSpc>
                <a:spcPct val="90000"/>
              </a:lnSpc>
              <a:spcAft>
                <a:spcPts val="600"/>
              </a:spcAft>
            </a:pPr>
            <a:r>
              <a:rPr lang="en-US" sz="2000" i="1" dirty="0"/>
              <a:t>(Harris Poll, 2025)</a:t>
            </a:r>
          </a:p>
        </p:txBody>
      </p:sp>
      <p:sp>
        <p:nvSpPr>
          <p:cNvPr id="7" name="TextBox 6">
            <a:extLst>
              <a:ext uri="{FF2B5EF4-FFF2-40B4-BE49-F238E27FC236}">
                <a16:creationId xmlns:a16="http://schemas.microsoft.com/office/drawing/2014/main" id="{E3504235-66E3-A7C7-CCE8-F86AA193CE28}"/>
              </a:ext>
            </a:extLst>
          </p:cNvPr>
          <p:cNvSpPr txBox="1"/>
          <p:nvPr/>
        </p:nvSpPr>
        <p:spPr>
          <a:xfrm>
            <a:off x="4976228" y="5565228"/>
            <a:ext cx="7212723" cy="1077218"/>
          </a:xfrm>
          <a:prstGeom prst="rect">
            <a:avLst/>
          </a:prstGeom>
          <a:noFill/>
        </p:spPr>
        <p:txBody>
          <a:bodyPr wrap="square">
            <a:spAutoFit/>
          </a:bodyPr>
          <a:lstStyle/>
          <a:p>
            <a:pPr algn="r"/>
            <a:r>
              <a:rPr lang="en-US" sz="3200" b="1" i="1" dirty="0">
                <a:solidFill>
                  <a:srgbClr val="C00000"/>
                </a:solidFill>
                <a:effectLst/>
                <a:latin typeface="AGaramondPro"/>
              </a:rPr>
              <a:t>These intuitions don’t even begin to resemble reality. </a:t>
            </a:r>
            <a:endParaRPr lang="en-US" sz="3200" b="1" i="1" dirty="0">
              <a:solidFill>
                <a:srgbClr val="C00000"/>
              </a:solidFill>
            </a:endParaRPr>
          </a:p>
        </p:txBody>
      </p:sp>
    </p:spTree>
    <p:extLst>
      <p:ext uri="{BB962C8B-B14F-4D97-AF65-F5344CB8AC3E}">
        <p14:creationId xmlns:p14="http://schemas.microsoft.com/office/powerpoint/2010/main" val="408819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B0263-B337-2351-FA38-037ECE23319B}"/>
              </a:ext>
            </a:extLst>
          </p:cNvPr>
          <p:cNvSpPr/>
          <p:nvPr/>
        </p:nvSpPr>
        <p:spPr bwMode="auto">
          <a:xfrm>
            <a:off x="3004456" y="5635690"/>
            <a:ext cx="4683968" cy="1222310"/>
          </a:xfrm>
          <a:prstGeom prst="rect">
            <a:avLst/>
          </a:prstGeom>
          <a:solidFill>
            <a:schemeClr val="bg1"/>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Verdana" pitchFamily="-106" charset="0"/>
            </a:endParaRPr>
          </a:p>
        </p:txBody>
      </p:sp>
      <p:sp>
        <p:nvSpPr>
          <p:cNvPr id="3" name="Content Placeholder 2">
            <a:extLst>
              <a:ext uri="{FF2B5EF4-FFF2-40B4-BE49-F238E27FC236}">
                <a16:creationId xmlns:a16="http://schemas.microsoft.com/office/drawing/2014/main" id="{609498DE-4C78-4F6C-157D-95098E8E19F4}"/>
              </a:ext>
            </a:extLst>
          </p:cNvPr>
          <p:cNvSpPr>
            <a:spLocks noGrp="1"/>
          </p:cNvSpPr>
          <p:nvPr>
            <p:ph idx="1"/>
          </p:nvPr>
        </p:nvSpPr>
        <p:spPr>
          <a:xfrm>
            <a:off x="838199" y="1409412"/>
            <a:ext cx="10515600" cy="4351338"/>
          </a:xfrm>
        </p:spPr>
        <p:txBody>
          <a:bodyPr>
            <a:noAutofit/>
          </a:bodyPr>
          <a:lstStyle/>
          <a:p>
            <a:pPr marL="0" indent="0">
              <a:buNone/>
            </a:pPr>
            <a:r>
              <a:rPr lang="en-US" sz="2600" b="1" dirty="0">
                <a:hlinkClick r:id="rId2" tooltip="https://urldefense.com/v3/__https://www.aap.org/en/patient-care/media-and-children/center-of-excellence-on-social-media-and-youth-mental-health/__;!!MkQhnT5yHH0MPvOc00c!SQQM9F35k9Yh3veCsTN5OsR2CQBOIGoCsDFU0lWvbYBWTerDbMK7X49UxacdLNqdD6r5JGikKbexnU9qDqG1ByDBZG82BNz2kbVw5Hk$"/>
              </a:rPr>
              <a:t>AAP Center for Excellence in Social Media and Youth Mental Health</a:t>
            </a:r>
            <a:endParaRPr lang="en-US" sz="2600" dirty="0"/>
          </a:p>
          <a:p>
            <a:pPr lvl="1"/>
            <a:r>
              <a:rPr lang="en-US" sz="2600" b="1" dirty="0">
                <a:hlinkClick r:id="rId3" tooltip="https://urldefense.com/v3/__https://www.aap.org/en/patient-care/media-and-children/center-of-excellence-on-social-media-and-youth-mental-health/5cs-of-media-use/?srsltid=AfmBOoqTHp18BE7CkJrt40FpM4ncwIbfdp01t5FU9wTMtXmX8fKDXcYJ__;!!MkQhnT5yHH0MPvOc00c!SQQM9F35k9Yh3veCsTN5OsR2CQBOIGoCsDFU0lWvbYBWTerDbMK7X49UxacdLNqdD6r5JGikKbexnU9qDqG1ByDBZG82BNz2zVAJw4M$"/>
              </a:rPr>
              <a:t>AAP 5 Cs of Media Use</a:t>
            </a:r>
            <a:r>
              <a:rPr lang="en-US" sz="2600" dirty="0"/>
              <a:t>:  A series of age-based handouts to give to parents at well-child visits and other public health engagements in the link above.</a:t>
            </a:r>
          </a:p>
          <a:p>
            <a:pPr lvl="1"/>
            <a:r>
              <a:rPr lang="en-US" sz="2600" b="1" dirty="0">
                <a:hlinkClick r:id="rId4" tooltip="https://urldefense.com/v3/__https://www.healthychildren.org/English/family-life/Media/Pages/How-to-Make-a-Family-Media-Use-Plan.aspx__;!!MkQhnT5yHH0MPvOc00c!SQQM9F35k9Yh3veCsTN5OsR2CQBOIGoCsDFU0lWvbYBWTerDbMK7X49UxacdLNqdD6r5JGikKbexnU9qDqG1ByDBZG82BNz2-xsESLU$"/>
              </a:rPr>
              <a:t>AAP Family Media Plan</a:t>
            </a:r>
            <a:r>
              <a:rPr lang="en-US" sz="2600" b="1" dirty="0"/>
              <a:t>: </a:t>
            </a:r>
            <a:r>
              <a:rPr lang="en-US" sz="2600" dirty="0"/>
              <a:t>A customizable tool to help families establish media and technology rules that reflect their values and fit their lifestyle. </a:t>
            </a:r>
            <a:r>
              <a:rPr lang="en-US" sz="2600" b="1" dirty="0"/>
              <a:t> </a:t>
            </a:r>
            <a:endParaRPr lang="en-US" sz="2600" dirty="0"/>
          </a:p>
          <a:p>
            <a:pPr lvl="1"/>
            <a:r>
              <a:rPr lang="en-US" sz="2600" b="1" dirty="0"/>
              <a:t> </a:t>
            </a:r>
            <a:r>
              <a:rPr lang="en-US" sz="2600" b="1" dirty="0">
                <a:hlinkClick r:id="rId5" tooltip="https://urldefense.com/v3/__https://www.aap.org/en/patient-care/media-and-children/center-of-excellence-on-social-media-and-youth-mental-health/qa-portal/qa-portal-library/qa-portal-library-questions/screen-time-for-teenagers/?srsltid=AfmBOopJ6Kg_7cWKaN9hdFZB9KDga7gQKl3MkaKehSPeJXF29VFPb5Ua__;!!MkQhnT5yHH0MPvOc00c!SQQM9F35k9Yh3veCsTN5OsR2CQBOIGoCsDFU0lWvbYBWTerDbMK7X49UxacdLNqdD6r5JGikKbexnU9qDqG1ByDBZG82BNz2eWWSHfA$"/>
              </a:rPr>
              <a:t>AAP Tips and Strategies for Safe Media Use</a:t>
            </a:r>
            <a:r>
              <a:rPr lang="en-US" sz="2600" b="1" dirty="0"/>
              <a:t> </a:t>
            </a:r>
          </a:p>
          <a:p>
            <a:pPr lvl="1"/>
            <a:r>
              <a:rPr lang="en-US" sz="2600" b="1" dirty="0">
                <a:hlinkClick r:id="rId6" tooltip="https://urldefense.com/v3/__https://www.aap.org/en/patient-care/media-and-children/center-of-excellence-on-social-media-and-youth-mental-health/problematic-media-use-screening-and-intervention-tools-for-clinicians/__;!!MkQhnT5yHH0MPvOc00c!SQQM9F35k9Yh3veCsTN5OsR2CQBOIGoCsDFU0lWvbYBWTerDbMK7X49UxacdLNqdD6r5JGikKbexnU9qDqG1ByDBZG82BNz2wbFaWj0$"/>
              </a:rPr>
              <a:t>Problematic social media use</a:t>
            </a:r>
            <a:r>
              <a:rPr lang="en-US" sz="2600" b="1" dirty="0"/>
              <a:t>: </a:t>
            </a:r>
            <a:r>
              <a:rPr lang="en-US" sz="2600" dirty="0"/>
              <a:t>When PMU is identified, tailored interventions like therapy (e.g. CBT or DBT), parental psychoeducation, and structured limits around media use may be needed.</a:t>
            </a:r>
          </a:p>
        </p:txBody>
      </p:sp>
      <p:pic>
        <p:nvPicPr>
          <p:cNvPr id="6" name="Picture 5" descr="A logo with colorful hands in a circle&#10;&#10;Description automatically generated">
            <a:extLst>
              <a:ext uri="{FF2B5EF4-FFF2-40B4-BE49-F238E27FC236}">
                <a16:creationId xmlns:a16="http://schemas.microsoft.com/office/drawing/2014/main" id="{D85EEB26-2FA5-0CEC-C6F2-A3BA5DAA4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641" y="5957148"/>
            <a:ext cx="2065174" cy="722653"/>
          </a:xfrm>
          <a:prstGeom prst="rect">
            <a:avLst/>
          </a:prstGeom>
        </p:spPr>
      </p:pic>
      <p:pic>
        <p:nvPicPr>
          <p:cNvPr id="7" name="Picture 6">
            <a:extLst>
              <a:ext uri="{FF2B5EF4-FFF2-40B4-BE49-F238E27FC236}">
                <a16:creationId xmlns:a16="http://schemas.microsoft.com/office/drawing/2014/main" id="{0CB51585-223D-22A9-F8D2-760153EB72F0}"/>
              </a:ext>
            </a:extLst>
          </p:cNvPr>
          <p:cNvPicPr>
            <a:picLocks noChangeAspect="1"/>
          </p:cNvPicPr>
          <p:nvPr/>
        </p:nvPicPr>
        <p:blipFill>
          <a:blip r:embed="rId8"/>
          <a:stretch>
            <a:fillRect/>
          </a:stretch>
        </p:blipFill>
        <p:spPr>
          <a:xfrm>
            <a:off x="6096000" y="6084593"/>
            <a:ext cx="1592424" cy="579730"/>
          </a:xfrm>
          <a:prstGeom prst="rect">
            <a:avLst/>
          </a:prstGeom>
        </p:spPr>
      </p:pic>
      <p:pic>
        <p:nvPicPr>
          <p:cNvPr id="4" name="Picture 3">
            <a:extLst>
              <a:ext uri="{FF2B5EF4-FFF2-40B4-BE49-F238E27FC236}">
                <a16:creationId xmlns:a16="http://schemas.microsoft.com/office/drawing/2014/main" id="{1AC886CB-842A-DB44-A5BA-3299FDAE0D17}"/>
              </a:ext>
            </a:extLst>
          </p:cNvPr>
          <p:cNvPicPr>
            <a:picLocks noChangeAspect="1"/>
          </p:cNvPicPr>
          <p:nvPr/>
        </p:nvPicPr>
        <p:blipFill>
          <a:blip r:embed="rId9"/>
          <a:stretch>
            <a:fillRect/>
          </a:stretch>
        </p:blipFill>
        <p:spPr>
          <a:xfrm>
            <a:off x="4020696" y="207224"/>
            <a:ext cx="4150607" cy="113104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Tree>
    <p:extLst>
      <p:ext uri="{BB962C8B-B14F-4D97-AF65-F5344CB8AC3E}">
        <p14:creationId xmlns:p14="http://schemas.microsoft.com/office/powerpoint/2010/main" val="2832227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BC1E788-7DB1-9C4A-80F2-E4C50990A819}"/>
              </a:ext>
            </a:extLst>
          </p:cNvPr>
          <p:cNvPicPr>
            <a:picLocks noChangeAspect="1"/>
          </p:cNvPicPr>
          <p:nvPr/>
        </p:nvPicPr>
        <p:blipFill>
          <a:blip r:embed="rId3"/>
          <a:stretch>
            <a:fillRect/>
          </a:stretch>
        </p:blipFill>
        <p:spPr>
          <a:xfrm>
            <a:off x="3674776" y="204647"/>
            <a:ext cx="4150607" cy="113104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5" name="Content Placeholder 4">
            <a:extLst>
              <a:ext uri="{FF2B5EF4-FFF2-40B4-BE49-F238E27FC236}">
                <a16:creationId xmlns:a16="http://schemas.microsoft.com/office/drawing/2014/main" id="{81F95F1B-3EB2-671F-CBC8-209C3F8F5DB0}"/>
              </a:ext>
            </a:extLst>
          </p:cNvPr>
          <p:cNvSpPr>
            <a:spLocks noGrp="1"/>
          </p:cNvSpPr>
          <p:nvPr>
            <p:ph idx="1"/>
          </p:nvPr>
        </p:nvSpPr>
        <p:spPr>
          <a:xfrm>
            <a:off x="370275" y="1921175"/>
            <a:ext cx="7775448" cy="4351338"/>
          </a:xfrm>
        </p:spPr>
        <p:txBody>
          <a:bodyPr>
            <a:normAutofit lnSpcReduction="10000"/>
          </a:bodyPr>
          <a:lstStyle/>
          <a:p>
            <a:r>
              <a:rPr lang="en-US" b="1" dirty="0"/>
              <a:t>Child Mind Institute: </a:t>
            </a:r>
            <a:r>
              <a:rPr lang="en-US" dirty="0">
                <a:hlinkClick r:id="rId4"/>
              </a:rPr>
              <a:t>Screen Time &amp; Technology Resources</a:t>
            </a:r>
            <a:endParaRPr lang="en-US" dirty="0"/>
          </a:p>
          <a:p>
            <a:pPr lvl="1"/>
            <a:r>
              <a:rPr lang="en-US" dirty="0">
                <a:hlinkClick r:id="rId5"/>
              </a:rPr>
              <a:t>How to help kids stop comparing themselves on social media</a:t>
            </a:r>
            <a:endParaRPr lang="en-US" dirty="0"/>
          </a:p>
          <a:p>
            <a:r>
              <a:rPr lang="en-US"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Pause and Reset: A Parent’s Guide to Preventing and Overcoming Problems With Gaming</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by Nancy M. Petry, PhD</a:t>
            </a:r>
            <a:r>
              <a:rPr lang="en-US" dirty="0">
                <a:effectLst/>
              </a:rPr>
              <a:t> </a:t>
            </a:r>
          </a:p>
          <a:p>
            <a:r>
              <a:rPr lang="en-US" dirty="0">
                <a:hlinkClick r:id="rId7"/>
              </a:rPr>
              <a:t>Parent/Caregiver’s Guide to Instagram</a:t>
            </a:r>
            <a:endParaRPr lang="en-US" dirty="0"/>
          </a:p>
          <a:p>
            <a:r>
              <a:rPr lang="en-US" dirty="0">
                <a:hlinkClick r:id="rId8"/>
              </a:rPr>
              <a:t>Wait Until 8</a:t>
            </a:r>
            <a:r>
              <a:rPr lang="en-US" baseline="30000" dirty="0">
                <a:hlinkClick r:id="rId8"/>
              </a:rPr>
              <a:t>th</a:t>
            </a:r>
            <a:endParaRPr lang="en-US" dirty="0"/>
          </a:p>
          <a:p>
            <a:r>
              <a:rPr lang="en-US" b="1" dirty="0">
                <a:effectLst/>
                <a:latin typeface="Calibri" panose="020F0502020204030204" pitchFamily="34" charset="0"/>
                <a:ea typeface="Calibri" panose="020F0502020204030204" pitchFamily="34" charset="0"/>
                <a:cs typeface="Times New Roman" panose="02020603050405020304" pitchFamily="18" charset="0"/>
              </a:rPr>
              <a:t>The Anxious Generation </a:t>
            </a:r>
            <a:r>
              <a:rPr lang="en-US" dirty="0">
                <a:effectLst/>
                <a:latin typeface="Calibri" panose="020F0502020204030204" pitchFamily="34" charset="0"/>
                <a:ea typeface="Calibri" panose="020F0502020204030204" pitchFamily="34" charset="0"/>
                <a:cs typeface="Times New Roman" panose="02020603050405020304" pitchFamily="18" charset="0"/>
              </a:rPr>
              <a:t>by Jonathan Haidt</a:t>
            </a:r>
          </a:p>
        </p:txBody>
      </p:sp>
      <p:pic>
        <p:nvPicPr>
          <p:cNvPr id="6" name="Picture 5">
            <a:extLst>
              <a:ext uri="{FF2B5EF4-FFF2-40B4-BE49-F238E27FC236}">
                <a16:creationId xmlns:a16="http://schemas.microsoft.com/office/drawing/2014/main" id="{4117E103-93F0-68CA-C5A7-1E93ADBDB826}"/>
              </a:ext>
            </a:extLst>
          </p:cNvPr>
          <p:cNvPicPr>
            <a:picLocks noChangeAspect="1"/>
          </p:cNvPicPr>
          <p:nvPr/>
        </p:nvPicPr>
        <p:blipFill>
          <a:blip r:embed="rId9"/>
          <a:stretch>
            <a:fillRect/>
          </a:stretch>
        </p:blipFill>
        <p:spPr>
          <a:xfrm>
            <a:off x="8084706" y="2321006"/>
            <a:ext cx="3886200" cy="2956447"/>
          </a:xfrm>
          <a:prstGeom prst="rect">
            <a:avLst/>
          </a:prstGeom>
        </p:spPr>
      </p:pic>
    </p:spTree>
    <p:extLst>
      <p:ext uri="{BB962C8B-B14F-4D97-AF65-F5344CB8AC3E}">
        <p14:creationId xmlns:p14="http://schemas.microsoft.com/office/powerpoint/2010/main" val="2749000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Wood human figure">
            <a:extLst>
              <a:ext uri="{FF2B5EF4-FFF2-40B4-BE49-F238E27FC236}">
                <a16:creationId xmlns:a16="http://schemas.microsoft.com/office/drawing/2014/main" id="{B7B788B7-D835-4B96-8128-BBFE029EA497}"/>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986F97D-00B5-214F-9266-6674268F18AC}"/>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a:t>Final Thoughts</a:t>
            </a:r>
          </a:p>
        </p:txBody>
      </p:sp>
      <p:cxnSp>
        <p:nvCxnSpPr>
          <p:cNvPr id="15"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500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6D29B95-4C8D-D646-623F-549D80037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79" r="33012" b="10724"/>
          <a:stretch>
            <a:fillRect/>
          </a:stretch>
        </p:blipFill>
        <p:spPr bwMode="auto">
          <a:xfrm>
            <a:off x="6877506" y="809768"/>
            <a:ext cx="5042797" cy="4711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C20496-1309-5D9E-913E-D64BFB5A9861}"/>
              </a:ext>
            </a:extLst>
          </p:cNvPr>
          <p:cNvSpPr txBox="1"/>
          <p:nvPr/>
        </p:nvSpPr>
        <p:spPr>
          <a:xfrm>
            <a:off x="780258" y="6333401"/>
            <a:ext cx="3660676" cy="461665"/>
          </a:xfrm>
          <a:prstGeom prst="rect">
            <a:avLst/>
          </a:prstGeom>
          <a:noFill/>
        </p:spPr>
        <p:txBody>
          <a:bodyPr wrap="square" rtlCol="0">
            <a:spAutoFit/>
          </a:bodyPr>
          <a:lstStyle/>
          <a:p>
            <a:r>
              <a:rPr lang="en-US" sz="1200" dirty="0"/>
              <a:t>SOURCE: Monitoring the Future (MTF); Haidt &amp; Rausch, </a:t>
            </a:r>
            <a:r>
              <a:rPr lang="en-US" sz="1200" i="1" dirty="0"/>
              <a:t>The Anxious Generation, Online Supplement.</a:t>
            </a:r>
            <a:endParaRPr lang="en-US" sz="1200" dirty="0"/>
          </a:p>
        </p:txBody>
      </p:sp>
      <p:pic>
        <p:nvPicPr>
          <p:cNvPr id="6" name="Content Placeholder 4">
            <a:extLst>
              <a:ext uri="{FF2B5EF4-FFF2-40B4-BE49-F238E27FC236}">
                <a16:creationId xmlns:a16="http://schemas.microsoft.com/office/drawing/2014/main" id="{BD934E86-27E0-E53C-D249-909D661F6D55}"/>
              </a:ext>
            </a:extLst>
          </p:cNvPr>
          <p:cNvPicPr>
            <a:picLocks noGrp="1" noChangeAspect="1"/>
          </p:cNvPicPr>
          <p:nvPr>
            <p:ph idx="1"/>
          </p:nvPr>
        </p:nvPicPr>
        <p:blipFill>
          <a:blip r:embed="rId4"/>
          <a:stretch>
            <a:fillRect/>
          </a:stretch>
        </p:blipFill>
        <p:spPr>
          <a:xfrm>
            <a:off x="849322" y="464461"/>
            <a:ext cx="5804703" cy="5843748"/>
          </a:xfrm>
          <a:prstGeom prst="rect">
            <a:avLst/>
          </a:prstGeom>
        </p:spPr>
      </p:pic>
      <p:sp>
        <p:nvSpPr>
          <p:cNvPr id="7" name="TextBox 6">
            <a:extLst>
              <a:ext uri="{FF2B5EF4-FFF2-40B4-BE49-F238E27FC236}">
                <a16:creationId xmlns:a16="http://schemas.microsoft.com/office/drawing/2014/main" id="{05341BCD-4977-8B66-82D2-EBD78B1039E2}"/>
              </a:ext>
            </a:extLst>
          </p:cNvPr>
          <p:cNvSpPr txBox="1"/>
          <p:nvPr/>
        </p:nvSpPr>
        <p:spPr>
          <a:xfrm>
            <a:off x="7084748" y="348103"/>
            <a:ext cx="4835555" cy="461665"/>
          </a:xfrm>
          <a:prstGeom prst="rect">
            <a:avLst/>
          </a:prstGeom>
          <a:noFill/>
        </p:spPr>
        <p:txBody>
          <a:bodyPr wrap="none" rtlCol="0">
            <a:spAutoFit/>
          </a:bodyPr>
          <a:lstStyle/>
          <a:p>
            <a:r>
              <a:rPr lang="en-US" sz="2400" b="1" dirty="0"/>
              <a:t>Teens who ‘meet up’ in the evenings</a:t>
            </a:r>
          </a:p>
        </p:txBody>
      </p:sp>
      <p:pic>
        <p:nvPicPr>
          <p:cNvPr id="8" name="Picture 7">
            <a:extLst>
              <a:ext uri="{FF2B5EF4-FFF2-40B4-BE49-F238E27FC236}">
                <a16:creationId xmlns:a16="http://schemas.microsoft.com/office/drawing/2014/main" id="{E0E7B8CF-972B-9856-FEE4-42D2C64C49DE}"/>
              </a:ext>
            </a:extLst>
          </p:cNvPr>
          <p:cNvPicPr>
            <a:picLocks noChangeAspect="1"/>
          </p:cNvPicPr>
          <p:nvPr/>
        </p:nvPicPr>
        <p:blipFill>
          <a:blip r:embed="rId5"/>
          <a:stretch>
            <a:fillRect/>
          </a:stretch>
        </p:blipFill>
        <p:spPr>
          <a:xfrm>
            <a:off x="4751349" y="6215691"/>
            <a:ext cx="1739233" cy="673018"/>
          </a:xfrm>
          <a:prstGeom prst="rect">
            <a:avLst/>
          </a:prstGeom>
        </p:spPr>
      </p:pic>
      <p:pic>
        <p:nvPicPr>
          <p:cNvPr id="9" name="Picture 8" descr="signature_1133461033">
            <a:extLst>
              <a:ext uri="{FF2B5EF4-FFF2-40B4-BE49-F238E27FC236}">
                <a16:creationId xmlns:a16="http://schemas.microsoft.com/office/drawing/2014/main" id="{508B2FDF-3B67-2FBA-02D6-2BC0EDC8F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ignature_982170018">
            <a:extLst>
              <a:ext uri="{FF2B5EF4-FFF2-40B4-BE49-F238E27FC236}">
                <a16:creationId xmlns:a16="http://schemas.microsoft.com/office/drawing/2014/main" id="{580A82CD-5A08-B0BF-573D-A97A32AA73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79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57BFEE-23DB-E722-5E2D-5FB26DCB4FCF}"/>
              </a:ext>
            </a:extLst>
          </p:cNvPr>
          <p:cNvSpPr>
            <a:spLocks noGrp="1"/>
          </p:cNvSpPr>
          <p:nvPr>
            <p:ph type="title"/>
          </p:nvPr>
        </p:nvSpPr>
        <p:spPr>
          <a:xfrm>
            <a:off x="95857" y="285870"/>
            <a:ext cx="7061688" cy="1325563"/>
          </a:xfrm>
        </p:spPr>
        <p:txBody>
          <a:bodyPr>
            <a:normAutofit/>
          </a:bodyPr>
          <a:lstStyle/>
          <a:p>
            <a:r>
              <a:rPr lang="en-US" b="1" dirty="0"/>
              <a:t>Rise of Play in Digital Worlds</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34C47CF-0D28-0113-B39A-F8D61FECF746}"/>
              </a:ext>
            </a:extLst>
          </p:cNvPr>
          <p:cNvPicPr>
            <a:picLocks noChangeAspect="1"/>
          </p:cNvPicPr>
          <p:nvPr/>
        </p:nvPicPr>
        <p:blipFill>
          <a:blip r:embed="rId2"/>
          <a:stretch>
            <a:fillRect/>
          </a:stretch>
        </p:blipFill>
        <p:spPr>
          <a:xfrm>
            <a:off x="7157545" y="968106"/>
            <a:ext cx="3989830" cy="505041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ln>
            <a:solidFill>
              <a:schemeClr val="tx2"/>
            </a:solidFill>
          </a:ln>
        </p:spPr>
      </p:pic>
      <p:sp>
        <p:nvSpPr>
          <p:cNvPr id="3" name="Content Placeholder 2">
            <a:extLst>
              <a:ext uri="{FF2B5EF4-FFF2-40B4-BE49-F238E27FC236}">
                <a16:creationId xmlns:a16="http://schemas.microsoft.com/office/drawing/2014/main" id="{3D5D5E43-E9C9-2D5D-C4D2-8C25702A6051}"/>
              </a:ext>
            </a:extLst>
          </p:cNvPr>
          <p:cNvSpPr>
            <a:spLocks noGrp="1"/>
          </p:cNvSpPr>
          <p:nvPr>
            <p:ph idx="1"/>
          </p:nvPr>
        </p:nvSpPr>
        <p:spPr>
          <a:xfrm>
            <a:off x="469294" y="1475675"/>
            <a:ext cx="6201416" cy="4192520"/>
          </a:xfrm>
        </p:spPr>
        <p:txBody>
          <a:bodyPr>
            <a:normAutofit/>
          </a:bodyPr>
          <a:lstStyle/>
          <a:p>
            <a:pPr marL="0" indent="0">
              <a:buNone/>
            </a:pPr>
            <a:r>
              <a:rPr lang="en-US" dirty="0"/>
              <a:t>About </a:t>
            </a:r>
            <a:r>
              <a:rPr lang="en-US" dirty="0">
                <a:hlinkClick r:id="rId3"/>
              </a:rPr>
              <a:t>75 percent of kids</a:t>
            </a:r>
            <a:r>
              <a:rPr lang="en-US" dirty="0"/>
              <a:t> ages 9 to 12 regularly play the online game </a:t>
            </a:r>
            <a:r>
              <a:rPr lang="en-US" i="1" dirty="0"/>
              <a:t>Roblox</a:t>
            </a:r>
            <a:r>
              <a:rPr lang="en-US" dirty="0"/>
              <a:t>, where they can interact with friends and even strangers.  Yet…</a:t>
            </a:r>
          </a:p>
          <a:p>
            <a:pPr lvl="1"/>
            <a:r>
              <a:rPr lang="en-US" dirty="0"/>
              <a:t>89% say that they aren’t allowed to be out in public at all without an adult</a:t>
            </a:r>
          </a:p>
          <a:p>
            <a:pPr lvl="1"/>
            <a:r>
              <a:rPr lang="en-US" dirty="0"/>
              <a:t>Fewer than half of the 8- and 9-year-olds have gone down a grocery-store aisle alone</a:t>
            </a:r>
          </a:p>
          <a:p>
            <a:pPr lvl="1"/>
            <a:r>
              <a:rPr lang="en-US" dirty="0"/>
              <a:t>More than a quarter aren’t allowed to play unsupervised even </a:t>
            </a:r>
            <a:r>
              <a:rPr lang="en-US" i="1" dirty="0"/>
              <a:t>in their own front yard</a:t>
            </a:r>
            <a:endParaRPr lang="en-US" dirty="0"/>
          </a:p>
        </p:txBody>
      </p:sp>
      <p:pic>
        <p:nvPicPr>
          <p:cNvPr id="5" name="Picture 4">
            <a:extLst>
              <a:ext uri="{FF2B5EF4-FFF2-40B4-BE49-F238E27FC236}">
                <a16:creationId xmlns:a16="http://schemas.microsoft.com/office/drawing/2014/main" id="{3A9D9CC6-9BD1-A247-6E17-B5C66D901F35}"/>
              </a:ext>
            </a:extLst>
          </p:cNvPr>
          <p:cNvPicPr>
            <a:picLocks noChangeAspect="1"/>
          </p:cNvPicPr>
          <p:nvPr/>
        </p:nvPicPr>
        <p:blipFill>
          <a:blip r:embed="rId4"/>
          <a:stretch>
            <a:fillRect/>
          </a:stretch>
        </p:blipFill>
        <p:spPr>
          <a:xfrm>
            <a:off x="4751349" y="6215691"/>
            <a:ext cx="1739233" cy="673018"/>
          </a:xfrm>
          <a:prstGeom prst="rect">
            <a:avLst/>
          </a:prstGeom>
        </p:spPr>
      </p:pic>
      <p:pic>
        <p:nvPicPr>
          <p:cNvPr id="6" name="Picture 5" descr="signature_1133461033">
            <a:extLst>
              <a:ext uri="{FF2B5EF4-FFF2-40B4-BE49-F238E27FC236}">
                <a16:creationId xmlns:a16="http://schemas.microsoft.com/office/drawing/2014/main" id="{35CFED76-735D-12FA-3B05-FE0888619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ignature_982170018">
            <a:extLst>
              <a:ext uri="{FF2B5EF4-FFF2-40B4-BE49-F238E27FC236}">
                <a16:creationId xmlns:a16="http://schemas.microsoft.com/office/drawing/2014/main" id="{0CD39675-F118-BF11-D0B6-B1CDE31EA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16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The Teen Mental Illness Epidemic is International: The Anglosphere">
            <a:extLst>
              <a:ext uri="{FF2B5EF4-FFF2-40B4-BE49-F238E27FC236}">
                <a16:creationId xmlns:a16="http://schemas.microsoft.com/office/drawing/2014/main" id="{334C03DB-B472-9229-C72A-1AB3D9C5AA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47"/>
          <a:stretch>
            <a:fillRect/>
          </a:stretch>
        </p:blipFill>
        <p:spPr bwMode="auto">
          <a:xfrm>
            <a:off x="991061" y="2187862"/>
            <a:ext cx="5346388" cy="296779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Teen Mental Illness Epidemic is International, Part 2: The Nordic  Nations">
            <a:extLst>
              <a:ext uri="{FF2B5EF4-FFF2-40B4-BE49-F238E27FC236}">
                <a16:creationId xmlns:a16="http://schemas.microsoft.com/office/drawing/2014/main" id="{A3FB504A-B210-0707-34BE-036C1BF01E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37" t="12116" r="12944"/>
          <a:stretch>
            <a:fillRect/>
          </a:stretch>
        </p:blipFill>
        <p:spPr bwMode="auto">
          <a:xfrm>
            <a:off x="6247337" y="2014016"/>
            <a:ext cx="4831671" cy="32643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5D4E9F-8C57-B6C5-DB6C-C766F49D9D24}"/>
              </a:ext>
            </a:extLst>
          </p:cNvPr>
          <p:cNvSpPr txBox="1"/>
          <p:nvPr/>
        </p:nvSpPr>
        <p:spPr>
          <a:xfrm>
            <a:off x="2049517" y="1695858"/>
            <a:ext cx="2283126" cy="369332"/>
          </a:xfrm>
          <a:prstGeom prst="rect">
            <a:avLst/>
          </a:prstGeom>
          <a:noFill/>
        </p:spPr>
        <p:txBody>
          <a:bodyPr wrap="none" rtlCol="0">
            <a:spAutoFit/>
          </a:bodyPr>
          <a:lstStyle/>
          <a:p>
            <a:r>
              <a:rPr lang="en-US" b="1" dirty="0"/>
              <a:t>Depressive Symptoms</a:t>
            </a:r>
          </a:p>
        </p:txBody>
      </p:sp>
      <p:sp>
        <p:nvSpPr>
          <p:cNvPr id="7" name="TextBox 6">
            <a:extLst>
              <a:ext uri="{FF2B5EF4-FFF2-40B4-BE49-F238E27FC236}">
                <a16:creationId xmlns:a16="http://schemas.microsoft.com/office/drawing/2014/main" id="{618EAE69-D2CA-6D42-DAD3-52C37A132DAC}"/>
              </a:ext>
            </a:extLst>
          </p:cNvPr>
          <p:cNvSpPr txBox="1"/>
          <p:nvPr/>
        </p:nvSpPr>
        <p:spPr>
          <a:xfrm>
            <a:off x="7521609" y="1644684"/>
            <a:ext cx="2021194" cy="369332"/>
          </a:xfrm>
          <a:prstGeom prst="rect">
            <a:avLst/>
          </a:prstGeom>
          <a:noFill/>
        </p:spPr>
        <p:txBody>
          <a:bodyPr wrap="none" rtlCol="0">
            <a:spAutoFit/>
          </a:bodyPr>
          <a:lstStyle/>
          <a:p>
            <a:r>
              <a:rPr lang="en-US" b="1" dirty="0"/>
              <a:t>Anxiety Symptoms</a:t>
            </a:r>
          </a:p>
        </p:txBody>
      </p:sp>
      <p:sp>
        <p:nvSpPr>
          <p:cNvPr id="8" name="TextBox 7">
            <a:extLst>
              <a:ext uri="{FF2B5EF4-FFF2-40B4-BE49-F238E27FC236}">
                <a16:creationId xmlns:a16="http://schemas.microsoft.com/office/drawing/2014/main" id="{88758088-831F-F002-38AF-FCB386D5EF0D}"/>
              </a:ext>
            </a:extLst>
          </p:cNvPr>
          <p:cNvSpPr txBox="1"/>
          <p:nvPr/>
        </p:nvSpPr>
        <p:spPr>
          <a:xfrm>
            <a:off x="2161791" y="5093660"/>
            <a:ext cx="2058577" cy="369332"/>
          </a:xfrm>
          <a:prstGeom prst="rect">
            <a:avLst/>
          </a:prstGeom>
          <a:noFill/>
        </p:spPr>
        <p:txBody>
          <a:bodyPr wrap="none" rtlCol="0">
            <a:spAutoFit/>
          </a:bodyPr>
          <a:lstStyle/>
          <a:p>
            <a:r>
              <a:rPr lang="en-US" dirty="0"/>
              <a:t>Rise of Social Media</a:t>
            </a:r>
          </a:p>
        </p:txBody>
      </p:sp>
      <p:sp>
        <p:nvSpPr>
          <p:cNvPr id="9" name="TextBox 8">
            <a:extLst>
              <a:ext uri="{FF2B5EF4-FFF2-40B4-BE49-F238E27FC236}">
                <a16:creationId xmlns:a16="http://schemas.microsoft.com/office/drawing/2014/main" id="{47AC379E-5E2A-7C42-96B3-1C31A98A589A}"/>
              </a:ext>
            </a:extLst>
          </p:cNvPr>
          <p:cNvSpPr txBox="1"/>
          <p:nvPr/>
        </p:nvSpPr>
        <p:spPr>
          <a:xfrm>
            <a:off x="7678940" y="5155654"/>
            <a:ext cx="2058577" cy="369332"/>
          </a:xfrm>
          <a:prstGeom prst="rect">
            <a:avLst/>
          </a:prstGeom>
          <a:noFill/>
        </p:spPr>
        <p:txBody>
          <a:bodyPr wrap="none" rtlCol="0">
            <a:spAutoFit/>
          </a:bodyPr>
          <a:lstStyle/>
          <a:p>
            <a:r>
              <a:rPr lang="en-US" dirty="0"/>
              <a:t>Rise of Social Media</a:t>
            </a:r>
          </a:p>
        </p:txBody>
      </p:sp>
      <p:sp>
        <p:nvSpPr>
          <p:cNvPr id="10" name="TextBox 9">
            <a:extLst>
              <a:ext uri="{FF2B5EF4-FFF2-40B4-BE49-F238E27FC236}">
                <a16:creationId xmlns:a16="http://schemas.microsoft.com/office/drawing/2014/main" id="{6C7965E1-2849-750D-98F8-7FB16ADEA3C4}"/>
              </a:ext>
            </a:extLst>
          </p:cNvPr>
          <p:cNvSpPr txBox="1"/>
          <p:nvPr/>
        </p:nvSpPr>
        <p:spPr>
          <a:xfrm>
            <a:off x="4115184" y="888679"/>
            <a:ext cx="3958584" cy="461665"/>
          </a:xfrm>
          <a:prstGeom prst="rect">
            <a:avLst/>
          </a:prstGeom>
          <a:noFill/>
        </p:spPr>
        <p:txBody>
          <a:bodyPr wrap="none" rtlCol="0">
            <a:spAutoFit/>
          </a:bodyPr>
          <a:lstStyle/>
          <a:p>
            <a:r>
              <a:rPr lang="en-US" sz="2400" b="1" dirty="0"/>
              <a:t>Mental Health “Hockey Stick”</a:t>
            </a:r>
          </a:p>
        </p:txBody>
      </p:sp>
      <p:pic>
        <p:nvPicPr>
          <p:cNvPr id="2" name="Picture 1">
            <a:extLst>
              <a:ext uri="{FF2B5EF4-FFF2-40B4-BE49-F238E27FC236}">
                <a16:creationId xmlns:a16="http://schemas.microsoft.com/office/drawing/2014/main" id="{96FBE02C-AD52-7151-48B7-FA5490F38F6B}"/>
              </a:ext>
            </a:extLst>
          </p:cNvPr>
          <p:cNvPicPr>
            <a:picLocks noChangeAspect="1"/>
          </p:cNvPicPr>
          <p:nvPr/>
        </p:nvPicPr>
        <p:blipFill>
          <a:blip r:embed="rId5"/>
          <a:stretch>
            <a:fillRect/>
          </a:stretch>
        </p:blipFill>
        <p:spPr>
          <a:xfrm>
            <a:off x="4751349" y="6215691"/>
            <a:ext cx="1739233" cy="673018"/>
          </a:xfrm>
          <a:prstGeom prst="rect">
            <a:avLst/>
          </a:prstGeom>
        </p:spPr>
      </p:pic>
      <p:pic>
        <p:nvPicPr>
          <p:cNvPr id="3" name="Picture 2" descr="signature_1133461033">
            <a:extLst>
              <a:ext uri="{FF2B5EF4-FFF2-40B4-BE49-F238E27FC236}">
                <a16:creationId xmlns:a16="http://schemas.microsoft.com/office/drawing/2014/main" id="{9E404402-C6B4-1825-C95A-A83DB50092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ignature_982170018">
            <a:extLst>
              <a:ext uri="{FF2B5EF4-FFF2-40B4-BE49-F238E27FC236}">
                <a16:creationId xmlns:a16="http://schemas.microsoft.com/office/drawing/2014/main" id="{1633DAA8-9807-C4CF-5131-992B095DDD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12BBD0-64D7-2833-BB3B-4A9474CAD336}"/>
              </a:ext>
            </a:extLst>
          </p:cNvPr>
          <p:cNvSpPr txBox="1"/>
          <p:nvPr/>
        </p:nvSpPr>
        <p:spPr>
          <a:xfrm>
            <a:off x="838200" y="6214975"/>
            <a:ext cx="3913149" cy="646331"/>
          </a:xfrm>
          <a:prstGeom prst="rect">
            <a:avLst/>
          </a:prstGeom>
          <a:noFill/>
        </p:spPr>
        <p:txBody>
          <a:bodyPr wrap="square">
            <a:spAutoFit/>
          </a:bodyPr>
          <a:lstStyle/>
          <a:p>
            <a:r>
              <a:rPr lang="en-US" sz="1200" dirty="0"/>
              <a:t>SOURCE: U.S. National Survey on Drug Use and Health; Haidt &amp; Rausch (ongoing). </a:t>
            </a:r>
            <a:r>
              <a:rPr lang="en-US" sz="1200" i="1" dirty="0"/>
              <a:t>The Anxious Generation, Online Supplement.</a:t>
            </a:r>
            <a:endParaRPr lang="en-US" sz="1200" dirty="0"/>
          </a:p>
        </p:txBody>
      </p:sp>
    </p:spTree>
    <p:extLst>
      <p:ext uri="{BB962C8B-B14F-4D97-AF65-F5344CB8AC3E}">
        <p14:creationId xmlns:p14="http://schemas.microsoft.com/office/powerpoint/2010/main" val="1170213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7A3E37-8CCB-5C45-19DA-43F17573ABB1}"/>
              </a:ext>
            </a:extLst>
          </p:cNvPr>
          <p:cNvSpPr>
            <a:spLocks noGrp="1"/>
          </p:cNvSpPr>
          <p:nvPr>
            <p:ph type="title"/>
          </p:nvPr>
        </p:nvSpPr>
        <p:spPr>
          <a:xfrm>
            <a:off x="377363" y="241132"/>
            <a:ext cx="4570825" cy="1330839"/>
          </a:xfrm>
        </p:spPr>
        <p:txBody>
          <a:bodyPr>
            <a:normAutofit/>
          </a:bodyPr>
          <a:lstStyle/>
          <a:p>
            <a:r>
              <a:rPr lang="en-US" sz="3600" b="1" dirty="0"/>
              <a:t>The Current State of Screen Time</a:t>
            </a:r>
          </a:p>
        </p:txBody>
      </p:sp>
      <p:sp>
        <p:nvSpPr>
          <p:cNvPr id="3" name="Content Placeholder 2">
            <a:extLst>
              <a:ext uri="{FF2B5EF4-FFF2-40B4-BE49-F238E27FC236}">
                <a16:creationId xmlns:a16="http://schemas.microsoft.com/office/drawing/2014/main" id="{780C69E9-5998-8D37-B742-E238DB5872A3}"/>
              </a:ext>
            </a:extLst>
          </p:cNvPr>
          <p:cNvSpPr>
            <a:spLocks noGrp="1"/>
          </p:cNvSpPr>
          <p:nvPr>
            <p:ph idx="1"/>
          </p:nvPr>
        </p:nvSpPr>
        <p:spPr>
          <a:xfrm>
            <a:off x="230928" y="1838502"/>
            <a:ext cx="4717260" cy="4663896"/>
          </a:xfrm>
        </p:spPr>
        <p:txBody>
          <a:bodyPr>
            <a:no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Children &amp; teens spend a lot of time on screens! </a:t>
            </a:r>
            <a:r>
              <a:rPr lang="en-US" sz="1000" dirty="0">
                <a:effectLst/>
                <a:latin typeface="Calibri" panose="020F0502020204030204" pitchFamily="34" charset="0"/>
                <a:ea typeface="Calibri" panose="020F0502020204030204" pitchFamily="34" charset="0"/>
                <a:cs typeface="Times New Roman" panose="02020603050405020304" pitchFamily="18" charset="0"/>
              </a:rPr>
              <a:t>(American Academy of Child &amp; Adolescent Psychiatry, 2024)</a:t>
            </a:r>
            <a:r>
              <a:rPr lang="en-US" sz="1000" dirty="0">
                <a:effectLst/>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lvl="1"/>
            <a:r>
              <a:rPr lang="en-US" sz="2000" dirty="0">
                <a:latin typeface="Calibri" panose="020F0502020204030204" pitchFamily="34" charset="0"/>
                <a:ea typeface="Calibri" panose="020F0502020204030204" pitchFamily="34" charset="0"/>
                <a:cs typeface="Times New Roman" panose="02020603050405020304" pitchFamily="18" charset="0"/>
              </a:rPr>
              <a:t>C</a:t>
            </a:r>
            <a:r>
              <a:rPr lang="en-US" sz="2000" dirty="0">
                <a:effectLst/>
                <a:latin typeface="Calibri" panose="020F0502020204030204" pitchFamily="34" charset="0"/>
                <a:ea typeface="Calibri" panose="020F0502020204030204" pitchFamily="34" charset="0"/>
                <a:cs typeface="Times New Roman" panose="02020603050405020304" pitchFamily="18" charset="0"/>
              </a:rPr>
              <a:t>hildren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8-12 years old in US spend 4-6 hours</a:t>
            </a:r>
            <a:r>
              <a:rPr lang="en-US" sz="2000" dirty="0">
                <a:effectLst/>
                <a:latin typeface="Calibri" panose="020F0502020204030204" pitchFamily="34" charset="0"/>
                <a:ea typeface="Calibri" panose="020F0502020204030204" pitchFamily="34" charset="0"/>
                <a:cs typeface="Times New Roman" panose="02020603050405020304" pitchFamily="18" charset="0"/>
              </a:rPr>
              <a:t> per day watching or using screens</a:t>
            </a:r>
          </a:p>
          <a:p>
            <a:pPr lvl="1"/>
            <a:r>
              <a:rPr lang="en-US" sz="2000" b="1" dirty="0">
                <a:effectLst/>
                <a:latin typeface="Calibri" panose="020F0502020204030204" pitchFamily="34" charset="0"/>
                <a:ea typeface="Calibri" panose="020F0502020204030204" pitchFamily="34" charset="0"/>
                <a:cs typeface="Times New Roman" panose="02020603050405020304" pitchFamily="18" charset="0"/>
              </a:rPr>
              <a:t>Teens</a:t>
            </a:r>
            <a:r>
              <a:rPr lang="en-US" sz="2000" dirty="0">
                <a:effectLst/>
                <a:latin typeface="Calibri" panose="020F0502020204030204" pitchFamily="34" charset="0"/>
                <a:ea typeface="Calibri" panose="020F0502020204030204" pitchFamily="34" charset="0"/>
                <a:cs typeface="Times New Roman" panose="02020603050405020304" pitchFamily="18" charset="0"/>
              </a:rPr>
              <a:t> spend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up to 9 hours </a:t>
            </a:r>
            <a:r>
              <a:rPr lang="en-US" sz="2000" dirty="0">
                <a:effectLst/>
                <a:latin typeface="Calibri" panose="020F0502020204030204" pitchFamily="34" charset="0"/>
                <a:ea typeface="Calibri" panose="020F0502020204030204" pitchFamily="34" charset="0"/>
                <a:cs typeface="Times New Roman" panose="02020603050405020304" pitchFamily="18" charset="0"/>
              </a:rPr>
              <a:t>per day</a:t>
            </a:r>
          </a:p>
          <a:p>
            <a:endParaRPr lang="en-US" sz="2000" dirty="0"/>
          </a:p>
          <a:p>
            <a:r>
              <a:rPr lang="en-US" sz="2000" dirty="0"/>
              <a:t>It is </a:t>
            </a:r>
            <a:r>
              <a:rPr lang="en-US" sz="2000" b="1" dirty="0"/>
              <a:t>challenging to set limits </a:t>
            </a:r>
            <a:r>
              <a:rPr lang="en-US" sz="2000" dirty="0"/>
              <a:t>on screens, and the </a:t>
            </a:r>
            <a:r>
              <a:rPr lang="en-US" sz="2000" b="1" dirty="0"/>
              <a:t>pandemic</a:t>
            </a:r>
            <a:r>
              <a:rPr lang="en-US" sz="2000" dirty="0"/>
              <a:t> made it harder…</a:t>
            </a:r>
          </a:p>
          <a:p>
            <a:pPr lvl="1"/>
            <a:r>
              <a:rPr lang="en-US" sz="2000" b="1" dirty="0">
                <a:effectLst/>
                <a:latin typeface="Calibri" panose="020F0502020204030204" pitchFamily="34" charset="0"/>
                <a:ea typeface="Calibri" panose="020F0502020204030204" pitchFamily="34" charset="0"/>
                <a:cs typeface="Times New Roman" panose="02020603050405020304" pitchFamily="18" charset="0"/>
              </a:rPr>
              <a:t>59% of parents </a:t>
            </a:r>
            <a:r>
              <a:rPr lang="en-US" sz="2000" dirty="0">
                <a:effectLst/>
                <a:latin typeface="Calibri" panose="020F0502020204030204" pitchFamily="34" charset="0"/>
                <a:ea typeface="Calibri" panose="020F0502020204030204" pitchFamily="34" charset="0"/>
                <a:cs typeface="Times New Roman" panose="02020603050405020304" pitchFamily="18" charset="0"/>
              </a:rPr>
              <a:t>responded that they have become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more permissive</a:t>
            </a:r>
            <a:r>
              <a:rPr lang="en-US" sz="2000" dirty="0">
                <a:effectLst/>
                <a:latin typeface="Calibri" panose="020F0502020204030204" pitchFamily="34" charset="0"/>
                <a:ea typeface="Calibri" panose="020F0502020204030204" pitchFamily="34" charset="0"/>
                <a:cs typeface="Times New Roman" panose="02020603050405020304" pitchFamily="18" charset="0"/>
              </a:rPr>
              <a:t> about internet use during the pandemic </a:t>
            </a:r>
            <a:r>
              <a:rPr lang="en-US" sz="1000" dirty="0">
                <a:effectLst/>
                <a:latin typeface="Calibri" panose="020F0502020204030204" pitchFamily="34" charset="0"/>
                <a:ea typeface="Calibri" panose="020F0502020204030204" pitchFamily="34" charset="0"/>
                <a:cs typeface="Times New Roman" panose="02020603050405020304" pitchFamily="18" charset="0"/>
              </a:rPr>
              <a:t>(</a:t>
            </a:r>
            <a:r>
              <a:rPr lang="en-US" sz="1000" u="sng" dirty="0">
                <a:effectLst/>
                <a:latin typeface="Calibri" panose="020F0502020204030204" pitchFamily="34" charset="0"/>
                <a:ea typeface="Calibri" panose="020F0502020204030204" pitchFamily="34" charset="0"/>
                <a:cs typeface="Times New Roman" panose="02020603050405020304" pitchFamily="18" charset="0"/>
                <a:hlinkClick r:id="rId3"/>
              </a:rPr>
              <a:t>https://www.morganstanley.com/articles/family-internet-use-survey</a:t>
            </a:r>
            <a:r>
              <a:rPr lang="en-US" sz="1000" dirty="0">
                <a:effectLst/>
                <a:latin typeface="Calibri" panose="020F0502020204030204" pitchFamily="34" charset="0"/>
                <a:ea typeface="Calibri" panose="020F0502020204030204" pitchFamily="34" charset="0"/>
                <a:cs typeface="Times New Roman" panose="02020603050405020304" pitchFamily="18" charset="0"/>
              </a:rPr>
              <a:t>)</a:t>
            </a:r>
          </a:p>
          <a:p>
            <a:pPr lvl="1"/>
            <a:endParaRPr lang="en-US" sz="2000" dirty="0"/>
          </a:p>
        </p:txBody>
      </p:sp>
      <p:pic>
        <p:nvPicPr>
          <p:cNvPr id="1028" name="Picture 4" descr="Teens and screens - WHYY">
            <a:extLst>
              <a:ext uri="{FF2B5EF4-FFF2-40B4-BE49-F238E27FC236}">
                <a16:creationId xmlns:a16="http://schemas.microsoft.com/office/drawing/2014/main" id="{1F35B0A4-5B88-8C97-443E-C69C9A90A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9494" b="-2"/>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204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8C74-D238-0DA5-4342-F86E93719602}"/>
              </a:ext>
            </a:extLst>
          </p:cNvPr>
          <p:cNvSpPr>
            <a:spLocks noGrp="1"/>
          </p:cNvSpPr>
          <p:nvPr>
            <p:ph type="title"/>
          </p:nvPr>
        </p:nvSpPr>
        <p:spPr>
          <a:xfrm>
            <a:off x="5311915" y="0"/>
            <a:ext cx="6251110" cy="1783080"/>
          </a:xfrm>
        </p:spPr>
        <p:txBody>
          <a:bodyPr anchor="b">
            <a:normAutofit/>
          </a:bodyPr>
          <a:lstStyle/>
          <a:p>
            <a:r>
              <a:rPr lang="en-US" sz="4200"/>
              <a:t>Benefits of Digital Technology &amp; Screen Time</a:t>
            </a:r>
          </a:p>
        </p:txBody>
      </p:sp>
      <p:pic>
        <p:nvPicPr>
          <p:cNvPr id="3074" name="Picture 2" descr="TickTalk how to create a screen time schedule for your child – MyTickTalk">
            <a:extLst>
              <a:ext uri="{FF2B5EF4-FFF2-40B4-BE49-F238E27FC236}">
                <a16:creationId xmlns:a16="http://schemas.microsoft.com/office/drawing/2014/main" id="{3A4D1D80-3EB7-3CA1-FB70-CBD0D8F23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71" r="1281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C0911B1-779E-D8F3-30BD-F325F4BBCB25}"/>
              </a:ext>
            </a:extLst>
          </p:cNvPr>
          <p:cNvSpPr>
            <a:spLocks noGrp="1"/>
          </p:cNvSpPr>
          <p:nvPr>
            <p:ph idx="1"/>
          </p:nvPr>
        </p:nvSpPr>
        <p:spPr>
          <a:xfrm>
            <a:off x="5311915" y="1942454"/>
            <a:ext cx="6251110" cy="3483864"/>
          </a:xfrm>
        </p:spPr>
        <p:txBody>
          <a:bodyPr>
            <a:noAutofit/>
          </a:bodyPr>
          <a:lstStyle/>
          <a:p>
            <a:r>
              <a:rPr lang="en-US" sz="2400" b="1" dirty="0"/>
              <a:t>Maintain</a:t>
            </a:r>
            <a:r>
              <a:rPr lang="en-US" sz="2400" dirty="0"/>
              <a:t> </a:t>
            </a:r>
            <a:r>
              <a:rPr lang="en-US" sz="2400" b="1" dirty="0"/>
              <a:t>social relationships</a:t>
            </a:r>
          </a:p>
          <a:p>
            <a:r>
              <a:rPr lang="en-US" sz="2400" b="1" dirty="0"/>
              <a:t>Practicing conversations </a:t>
            </a:r>
            <a:r>
              <a:rPr lang="en-US" sz="2400" dirty="0"/>
              <a:t>over social media first</a:t>
            </a:r>
          </a:p>
          <a:p>
            <a:r>
              <a:rPr lang="en-US" sz="2400" dirty="0"/>
              <a:t>Help kids </a:t>
            </a:r>
            <a:r>
              <a:rPr lang="en-US" sz="2400" b="1" dirty="0"/>
              <a:t>stay in touch </a:t>
            </a:r>
            <a:r>
              <a:rPr lang="en-US" sz="2400" dirty="0"/>
              <a:t>with </a:t>
            </a:r>
            <a:r>
              <a:rPr lang="en-US" sz="2400" b="1" dirty="0"/>
              <a:t>support</a:t>
            </a:r>
            <a:r>
              <a:rPr lang="en-US" sz="2400" dirty="0"/>
              <a:t> networks</a:t>
            </a:r>
          </a:p>
          <a:p>
            <a:r>
              <a:rPr lang="en-US" sz="2400" dirty="0"/>
              <a:t>Help kids </a:t>
            </a:r>
            <a:r>
              <a:rPr lang="en-US" sz="2400" b="1" dirty="0"/>
              <a:t>learn about themselves </a:t>
            </a:r>
            <a:r>
              <a:rPr lang="en-US" sz="2400" dirty="0"/>
              <a:t>online</a:t>
            </a:r>
          </a:p>
          <a:p>
            <a:r>
              <a:rPr lang="en-US" sz="2400" dirty="0"/>
              <a:t>When </a:t>
            </a:r>
            <a:r>
              <a:rPr lang="en-US" sz="2400" b="1" dirty="0"/>
              <a:t>consumed as a family</a:t>
            </a:r>
            <a:r>
              <a:rPr lang="en-US" sz="2400" dirty="0"/>
              <a:t>…</a:t>
            </a:r>
          </a:p>
          <a:p>
            <a:pPr lvl="1"/>
            <a:r>
              <a:rPr lang="en-US" dirty="0"/>
              <a:t>Can </a:t>
            </a:r>
            <a:r>
              <a:rPr lang="en-US" b="1" dirty="0"/>
              <a:t>increase a family’s feelings of connectedness </a:t>
            </a:r>
            <a:r>
              <a:rPr lang="en-US" sz="1050" dirty="0"/>
              <a:t>(</a:t>
            </a:r>
            <a:r>
              <a:rPr lang="en-US" sz="1050" u="sng" dirty="0">
                <a:effectLst/>
                <a:latin typeface="Calibri" panose="020F0502020204030204" pitchFamily="34" charset="0"/>
                <a:ea typeface="Calibri" panose="020F0502020204030204" pitchFamily="34" charset="0"/>
                <a:cs typeface="Times New Roman" panose="02020603050405020304" pitchFamily="18" charset="0"/>
                <a:hlinkClick r:id="rId4"/>
              </a:rPr>
              <a:t>https://www.morganstanley.com/articles/family-internet-use-survey</a:t>
            </a:r>
            <a:r>
              <a:rPr lang="en-US" sz="1050" u="sng" dirty="0">
                <a:latin typeface="Calibri" panose="020F0502020204030204" pitchFamily="34" charset="0"/>
                <a:ea typeface="Calibri" panose="020F0502020204030204" pitchFamily="34" charset="0"/>
                <a:cs typeface="Times New Roman" panose="02020603050405020304" pitchFamily="18" charset="0"/>
              </a:rPr>
              <a:t>)</a:t>
            </a:r>
            <a:endParaRPr lang="en-US" sz="1050" dirty="0"/>
          </a:p>
          <a:p>
            <a:pPr lvl="1"/>
            <a:r>
              <a:rPr lang="en-US" dirty="0"/>
              <a:t>Shared </a:t>
            </a:r>
            <a:r>
              <a:rPr lang="en-US" b="1" dirty="0"/>
              <a:t>positive experiences </a:t>
            </a:r>
            <a:r>
              <a:rPr lang="en-US" dirty="0"/>
              <a:t>together</a:t>
            </a:r>
          </a:p>
          <a:p>
            <a:pPr lvl="1"/>
            <a:r>
              <a:rPr lang="en-US" b="1" dirty="0"/>
              <a:t>Being more flexible </a:t>
            </a:r>
            <a:r>
              <a:rPr lang="en-US" dirty="0"/>
              <a:t>in their </a:t>
            </a:r>
            <a:r>
              <a:rPr lang="en-US" b="1" dirty="0"/>
              <a:t>ability</a:t>
            </a:r>
            <a:r>
              <a:rPr lang="en-US" dirty="0"/>
              <a:t> to schedule time </a:t>
            </a:r>
            <a:r>
              <a:rPr lang="en-US" b="1" dirty="0"/>
              <a:t>together</a:t>
            </a:r>
          </a:p>
        </p:txBody>
      </p:sp>
      <p:pic>
        <p:nvPicPr>
          <p:cNvPr id="4" name="Picture 3">
            <a:extLst>
              <a:ext uri="{FF2B5EF4-FFF2-40B4-BE49-F238E27FC236}">
                <a16:creationId xmlns:a16="http://schemas.microsoft.com/office/drawing/2014/main" id="{F5C489F1-9FC1-A5A7-B289-D9814CB8D1E1}"/>
              </a:ext>
            </a:extLst>
          </p:cNvPr>
          <p:cNvPicPr>
            <a:picLocks noChangeAspect="1"/>
          </p:cNvPicPr>
          <p:nvPr/>
        </p:nvPicPr>
        <p:blipFill>
          <a:blip r:embed="rId5"/>
          <a:stretch>
            <a:fillRect/>
          </a:stretch>
        </p:blipFill>
        <p:spPr>
          <a:xfrm>
            <a:off x="4751349" y="6215691"/>
            <a:ext cx="1739233" cy="673018"/>
          </a:xfrm>
          <a:prstGeom prst="rect">
            <a:avLst/>
          </a:prstGeom>
        </p:spPr>
      </p:pic>
      <p:pic>
        <p:nvPicPr>
          <p:cNvPr id="5" name="Picture 4" descr="signature_1133461033">
            <a:extLst>
              <a:ext uri="{FF2B5EF4-FFF2-40B4-BE49-F238E27FC236}">
                <a16:creationId xmlns:a16="http://schemas.microsoft.com/office/drawing/2014/main" id="{663A2B1F-8B19-2332-39BD-48A83A5D9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255" y="6165587"/>
            <a:ext cx="1828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ignature_982170018">
            <a:extLst>
              <a:ext uri="{FF2B5EF4-FFF2-40B4-BE49-F238E27FC236}">
                <a16:creationId xmlns:a16="http://schemas.microsoft.com/office/drawing/2014/main" id="{CC15C336-A055-035E-F20F-0999655FB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7470" y="6258060"/>
            <a:ext cx="36576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889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B68A1E-228F-A7DF-C9D2-AD55AA87FAC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0001995-927F-6B34-D52C-562B5669E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1AB3C34-AFA1-EA6F-4AC9-D96776B5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aph with red rectangles&#10;&#10;AI-generated content may be incorrect.">
            <a:extLst>
              <a:ext uri="{FF2B5EF4-FFF2-40B4-BE49-F238E27FC236}">
                <a16:creationId xmlns:a16="http://schemas.microsoft.com/office/drawing/2014/main" id="{9DDE3DA1-8040-2619-5A13-13040E2EFAE0}"/>
              </a:ext>
            </a:extLst>
          </p:cNvPr>
          <p:cNvPicPr>
            <a:picLocks noChangeAspect="1"/>
          </p:cNvPicPr>
          <p:nvPr/>
        </p:nvPicPr>
        <p:blipFill>
          <a:blip r:embed="rId3"/>
          <a:stretch>
            <a:fillRect/>
          </a:stretch>
        </p:blipFill>
        <p:spPr>
          <a:xfrm>
            <a:off x="2547549" y="643467"/>
            <a:ext cx="7096902" cy="5571066"/>
          </a:xfrm>
          <a:prstGeom prst="rect">
            <a:avLst/>
          </a:prstGeom>
        </p:spPr>
      </p:pic>
    </p:spTree>
    <p:extLst>
      <p:ext uri="{BB962C8B-B14F-4D97-AF65-F5344CB8AC3E}">
        <p14:creationId xmlns:p14="http://schemas.microsoft.com/office/powerpoint/2010/main" val="966107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Verdana" pitchFamily="-106"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Verdana" pitchFamily="-106" charset="0"/>
          </a:defRPr>
        </a:defPPr>
      </a:lstStyle>
    </a:lnDef>
  </a:objectDefaults>
  <a:extraClrSchemeLst>
    <a:extraClrScheme>
      <a:clrScheme name="Blank Presentation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Verdana" pitchFamily="-106"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a:ln>
              <a:noFill/>
            </a:ln>
            <a:solidFill>
              <a:schemeClr val="tx1"/>
            </a:solidFill>
            <a:effectLst/>
            <a:latin typeface="Verdana" pitchFamily="-106" charset="0"/>
          </a:defRPr>
        </a:defPPr>
      </a:lstStyle>
    </a:lnDef>
  </a:objectDefaults>
  <a:extraClrSchemeLst>
    <a:extraClrScheme>
      <a:clrScheme name="Blank Presentation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15500</TotalTime>
  <Words>4892</Words>
  <Application>Microsoft Macintosh PowerPoint</Application>
  <PresentationFormat>Widescreen</PresentationFormat>
  <Paragraphs>411</Paragraphs>
  <Slides>32</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MS PGothic</vt:lpstr>
      <vt:lpstr>AGaramondPro</vt:lpstr>
      <vt:lpstr>Arial</vt:lpstr>
      <vt:lpstr>Arvo</vt:lpstr>
      <vt:lpstr>Calibri</vt:lpstr>
      <vt:lpstr>Calibri Light</vt:lpstr>
      <vt:lpstr>Courier New</vt:lpstr>
      <vt:lpstr>Helvetica</vt:lpstr>
      <vt:lpstr>Symbol</vt:lpstr>
      <vt:lpstr>Verdana</vt:lpstr>
      <vt:lpstr>Wingdings</vt:lpstr>
      <vt:lpstr>Office Theme</vt:lpstr>
      <vt:lpstr>Blank Presentation</vt:lpstr>
      <vt:lpstr>1_Blank Presentation</vt:lpstr>
      <vt:lpstr>PARENTING IN THE SCREEN AGE  BUILDING STRATEGIES FOR YOUR CHILD’S DIGITAL WELLBEING </vt:lpstr>
      <vt:lpstr>PowerPoint Presentation</vt:lpstr>
      <vt:lpstr>The Decline of Free-Play</vt:lpstr>
      <vt:lpstr>PowerPoint Presentation</vt:lpstr>
      <vt:lpstr>Rise of Play in Digital Worlds</vt:lpstr>
      <vt:lpstr>PowerPoint Presentation</vt:lpstr>
      <vt:lpstr>The Current State of Screen Time</vt:lpstr>
      <vt:lpstr>Benefits of Digital Technology &amp; Screen Time</vt:lpstr>
      <vt:lpstr>PowerPoint Presentation</vt:lpstr>
      <vt:lpstr>PowerPoint Presentation</vt:lpstr>
      <vt:lpstr>Ok… But is My Kid Spending Too Much Time on Screens?</vt:lpstr>
      <vt:lpstr>5 Cs of Media Use</vt:lpstr>
      <vt:lpstr>Is My Child or Teen Ready for a Device? Am I Ready?</vt:lpstr>
      <vt:lpstr>PowerPoint Presentation</vt:lpstr>
      <vt:lpstr>Setting Boundaries for Your Child in General is hard!  …but it’s not too late.</vt:lpstr>
      <vt:lpstr>Initial (or Re-Visited) Expectation Setting for Screens</vt:lpstr>
      <vt:lpstr>Initial (or Re-Visited) Expectation Setting for Screens</vt:lpstr>
      <vt:lpstr>Strategies for Screen Limits</vt:lpstr>
      <vt:lpstr>Strategies for Screen Limits</vt:lpstr>
      <vt:lpstr>Screen-free Zones</vt:lpstr>
      <vt:lpstr>Screen-free Times</vt:lpstr>
      <vt:lpstr>Create a Family Media Plan</vt:lpstr>
      <vt:lpstr>Today’s kids want to spend their childhood in the real world. Let’s give it back to them.  - Jonathan Haidt</vt:lpstr>
      <vt:lpstr>Healing the Screen-Based Childhood</vt:lpstr>
      <vt:lpstr>PowerPoint Presentation</vt:lpstr>
      <vt:lpstr>PowerPoint Presentation</vt:lpstr>
      <vt:lpstr>When to Get Additional Help</vt:lpstr>
      <vt:lpstr>What Additional Help is Out There?</vt:lpstr>
      <vt:lpstr>PowerPoint Presentation</vt:lpstr>
      <vt:lpstr>PowerPoint Presentation</vt:lpstr>
      <vt:lpstr>PowerPoint Presentation</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Youth with School Anxiety, Avoidance &amp; Refusal  </dc:title>
  <dc:creator>Allison Stiles</dc:creator>
  <cp:lastModifiedBy>Stiles, Allison A</cp:lastModifiedBy>
  <cp:revision>285</cp:revision>
  <dcterms:created xsi:type="dcterms:W3CDTF">2021-12-12T12:49:02Z</dcterms:created>
  <dcterms:modified xsi:type="dcterms:W3CDTF">2025-08-20T01:04:14Z</dcterms:modified>
</cp:coreProperties>
</file>